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0"/>
  </p:notesMasterIdLst>
  <p:sldIdLst>
    <p:sldId id="256" r:id="rId3"/>
    <p:sldId id="329" r:id="rId4"/>
    <p:sldId id="257" r:id="rId5"/>
    <p:sldId id="330" r:id="rId6"/>
    <p:sldId id="289" r:id="rId7"/>
    <p:sldId id="368" r:id="rId8"/>
    <p:sldId id="290" r:id="rId9"/>
    <p:sldId id="365" r:id="rId10"/>
    <p:sldId id="370" r:id="rId11"/>
    <p:sldId id="291" r:id="rId12"/>
    <p:sldId id="331" r:id="rId13"/>
    <p:sldId id="332" r:id="rId14"/>
    <p:sldId id="296" r:id="rId15"/>
    <p:sldId id="366" r:id="rId16"/>
    <p:sldId id="367" r:id="rId17"/>
    <p:sldId id="369" r:id="rId18"/>
    <p:sldId id="278"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3300"/>
    <a:srgbClr val="FFCC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Absolute and Comparative Advantage. By the end of this video, you will be able to define absolute advantage, comparative advantage, and opportunity costs. You will also be able 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3316408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Consider a hypothetical world with two countries—Saudi Arabia and the United States—and two products: oil and corn. Saudi Arabia has an absolute advantage in producing oil because it only takes an hour to produce a barrel of oil, compared to two hours in the United States. The United States has an absolute advantage in producing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determine which country produces which good (oil or corn) more cheaply. To simplify, let's say that Saudi Arabia and the United States each have 100 worker hours.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8438785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produces only oil, it can produce, at most, 100 barrels and no corn (Point A). At the other extreme, it can produce a maximum of 25 bushels of corn and no oil (Point B). It can also produce other combinations of oil and corn if it wants to consume both goods, such as at Point C. (b) If the United States produces only oil, it can produce, at most, 50 barrels and no corn (Point A'). At the other extreme, it can produce a maximum of 100 bushels of corn and no oil (Point B'). Other combinations of both oil and corn are possible, such as Point C'. All points above the frontiers are impossible to produce given the current level of resources and technology.</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6466181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slope of the production possibility frontier illustrates the opportunity cost of producing oil in terms of corn. The U.S. can produce 50 barrels of oil or 100 bushels of corn. The opportunity cost of one barrel of oil is two bushels of corn, or the slope is −1/2. In the U.S. production possibility frontier graph, every increase in oil production of one barrel implies a decrease of two bushels of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31895985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Again, recall that we defined comparative advantage as the opportunity cost of producing goods. Since Saudi Arabia gives up the least to produce a barrel of oil, (1/4&lt;2 ) it has a comparative advantage in oil production. The United States gives up the least to produce a bushel of corn, so it has a comparative advantage in corn production.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0805702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916474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you are able to define absolute advantage, comparative advantage, and opportunity costs. You </a:t>
            </a:r>
            <a:r>
              <a:rPr lang="en-US" sz="1200" kern="1200">
                <a:solidFill>
                  <a:schemeClr val="tx1"/>
                </a:solidFill>
                <a:effectLst/>
                <a:latin typeface="+mn-lt"/>
                <a:ea typeface="+mn-ea"/>
                <a:cs typeface="+mn-cs"/>
              </a:rPr>
              <a:t>are also able </a:t>
            </a:r>
            <a:r>
              <a:rPr lang="en-US" sz="1200" kern="1200" dirty="0">
                <a:solidFill>
                  <a:schemeClr val="tx1"/>
                </a:solidFill>
                <a:effectLst/>
                <a:latin typeface="+mn-lt"/>
                <a:ea typeface="+mn-ea"/>
                <a:cs typeface="+mn-cs"/>
              </a:rPr>
              <a:t>to explain the gains of trade created when a country specializes.</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9366641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iPhone is readily recognized as an Apple product, 26% of its component costs come from elements made by Samsung, a competitor. In international trade, there are often examples like this as each country or company focuses on what it does best.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3817457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live in a global marketplace. For example, the food on your table might include fresh fruit from Chile, cheese from France, and bottled water from Scotland. We are all linked by international trade, and the volume of that trade has grown dramatically in the last few decades.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Adam Smith, known as the father of economics, was a Scottish philosopher who grew up in an era known now as "mercantilism.“ Mercantilism was a belief that countries developed wealth by hoarding gold. Adam Smith wrote a book, The Wealth of Nations, to speak out against this mercantilist system. Smith believed a nation became wealthy not by hoarding gold but by specialization and trade. Smith famously said, “Man is an animal that makes bargains: no other animal does this—no dog exchanges bones with another.”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4018626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an absolute advantage over another country in producing a good if it uses fewer resources to produce that good. Absolute advantage can be the result of a country's natural endowment. For example, Guatemala and Colombia have climates especially suited for growing coffee. As some have argued, "geography is destiny."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U.S. is able to produce corn faster and with fewer resources than Brazil, the U.S. has the absolute advantage in corn.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4714260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country has a comparative advantage when it can produce a good at a lower cost in terms of other goods. The question each country or company should be asking when it trades is this: "What do we give up to produce this good?“ The concept of comparative advantage is based on this idea of opportunity cost. For example, if Zambia focuses its resources on producing copper, it cannot use its land, labor, and finances to produce other goods.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32337019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r>
              <a:rPr lang="en-US" dirty="0"/>
              <a:t>Your opportunity cost of making a sandwich is 75/15 = 5 cookies.</a:t>
            </a:r>
          </a:p>
          <a:p>
            <a:r>
              <a:rPr lang="en-US" dirty="0"/>
              <a:t>Your opportunity cost of making a cookie is 15/75 = 1/5 of a sandwich.</a:t>
            </a:r>
          </a:p>
          <a:p>
            <a:r>
              <a:rPr lang="en-US" dirty="0"/>
              <a:t>Your roommate’s opportunity cost of making a sandwich is 90/30 = 3 cookies.</a:t>
            </a:r>
          </a:p>
          <a:p>
            <a:r>
              <a:rPr lang="en-US" dirty="0"/>
              <a:t>Your roommate’s opportunity cost of making a cookie is 30/90 = 1/3 of a sandwich.</a:t>
            </a:r>
          </a:p>
          <a:p>
            <a:r>
              <a:rPr lang="en-US" dirty="0"/>
              <a:t>You should specialize in cookies because your opportunity cost is lower. Your roommate should specialize in sandwiches because the opportunity cost is lower.</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5622261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Absolute and Comparative Advantage</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Numerical Example of Absolute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707886"/>
          </a:xfrm>
          <a:prstGeom prst="rect">
            <a:avLst/>
          </a:prstGeom>
          <a:solidFill>
            <a:srgbClr val="627981"/>
          </a:solidFill>
        </p:spPr>
        <p:txBody>
          <a:bodyPr wrap="square" rtlCol="0">
            <a:spAutoFit/>
          </a:bodyPr>
          <a:lstStyle/>
          <a:p>
            <a:pPr algn="ctr"/>
            <a:r>
              <a:rPr lang="en-US" sz="2000" dirty="0">
                <a:solidFill>
                  <a:schemeClr val="bg1"/>
                </a:solidFill>
              </a:rPr>
              <a:t>Consider a hypothetical world with two countries—Saudi Arabia and the United States—and two products: oil and corn.</a:t>
            </a:r>
          </a:p>
        </p:txBody>
      </p:sp>
      <p:graphicFrame>
        <p:nvGraphicFramePr>
          <p:cNvPr id="2" name="Table 2">
            <a:extLst>
              <a:ext uri="{FF2B5EF4-FFF2-40B4-BE49-F238E27FC236}">
                <a16:creationId xmlns:a16="http://schemas.microsoft.com/office/drawing/2014/main" id="{DEB767B4-543B-451B-8A86-6A0E40F03E87}"/>
              </a:ext>
            </a:extLst>
          </p:cNvPr>
          <p:cNvGraphicFramePr>
            <a:graphicFrameLocks noGrp="1"/>
          </p:cNvGraphicFramePr>
          <p:nvPr>
            <p:extLst>
              <p:ext uri="{D42A27DB-BD31-4B8C-83A1-F6EECF244321}">
                <p14:modId xmlns:p14="http://schemas.microsoft.com/office/powerpoint/2010/main" val="1071078925"/>
              </p:ext>
            </p:extLst>
          </p:nvPr>
        </p:nvGraphicFramePr>
        <p:xfrm>
          <a:off x="2031999" y="2687320"/>
          <a:ext cx="8127999" cy="148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422679460"/>
                    </a:ext>
                  </a:extLst>
                </a:gridCol>
                <a:gridCol w="2709333">
                  <a:extLst>
                    <a:ext uri="{9D8B030D-6E8A-4147-A177-3AD203B41FA5}">
                      <a16:colId xmlns:a16="http://schemas.microsoft.com/office/drawing/2014/main" val="3724572587"/>
                    </a:ext>
                  </a:extLst>
                </a:gridCol>
                <a:gridCol w="2709333">
                  <a:extLst>
                    <a:ext uri="{9D8B030D-6E8A-4147-A177-3AD203B41FA5}">
                      <a16:colId xmlns:a16="http://schemas.microsoft.com/office/drawing/2014/main" val="2454834"/>
                    </a:ext>
                  </a:extLst>
                </a:gridCol>
              </a:tblGrid>
              <a:tr h="370840">
                <a:tc gridSpan="3">
                  <a:txBody>
                    <a:bodyPr/>
                    <a:lstStyle/>
                    <a:p>
                      <a:pPr algn="ctr"/>
                      <a:r>
                        <a:rPr lang="en-US" dirty="0">
                          <a:solidFill>
                            <a:schemeClr val="tx1"/>
                          </a:solidFill>
                        </a:rPr>
                        <a:t>How Many Hours It Takes to Produce Oil and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84523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Oil (hours per barrel)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Corn (hours per bushel)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2563216"/>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131684"/>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9827483"/>
                  </a:ext>
                </a:extLst>
              </a:tr>
            </a:tbl>
          </a:graphicData>
        </a:graphic>
      </p:graphicFrame>
      <p:sp>
        <p:nvSpPr>
          <p:cNvPr id="15" name="TextBox 14">
            <a:extLst>
              <a:ext uri="{FF2B5EF4-FFF2-40B4-BE49-F238E27FC236}">
                <a16:creationId xmlns:a16="http://schemas.microsoft.com/office/drawing/2014/main" id="{C04B864D-0334-4241-9681-4D81AD2EE72B}"/>
              </a:ext>
            </a:extLst>
          </p:cNvPr>
          <p:cNvSpPr txBox="1"/>
          <p:nvPr/>
        </p:nvSpPr>
        <p:spPr>
          <a:xfrm>
            <a:off x="1881185" y="4705561"/>
            <a:ext cx="8429625" cy="1015663"/>
          </a:xfrm>
          <a:prstGeom prst="rect">
            <a:avLst/>
          </a:prstGeom>
          <a:solidFill>
            <a:srgbClr val="627981"/>
          </a:solidFill>
        </p:spPr>
        <p:txBody>
          <a:bodyPr wrap="square" rtlCol="0">
            <a:spAutoFit/>
          </a:bodyPr>
          <a:lstStyle/>
          <a:p>
            <a:pPr algn="ctr"/>
            <a:r>
              <a:rPr lang="en-US" sz="2000" dirty="0">
                <a:solidFill>
                  <a:schemeClr val="bg1"/>
                </a:solidFill>
              </a:rPr>
              <a:t>Saudi Arabia has an absolute advantage in producing oil because it only takes an hour to produce a barrel of oil, compared to two hours in the United States. The United States has an absolute advantage in producing corn.</a:t>
            </a:r>
          </a:p>
        </p:txBody>
      </p:sp>
    </p:spTree>
    <p:extLst>
      <p:ext uri="{BB962C8B-B14F-4D97-AF65-F5344CB8AC3E}">
        <p14:creationId xmlns:p14="http://schemas.microsoft.com/office/powerpoint/2010/main" val="13369950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 Numerical Example of Absolute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EA96D9DE-A406-4862-8E77-02EC71DBEC62}"/>
              </a:ext>
            </a:extLst>
          </p:cNvPr>
          <p:cNvSpPr txBox="1"/>
          <p:nvPr/>
        </p:nvSpPr>
        <p:spPr>
          <a:xfrm>
            <a:off x="1881188" y="1444553"/>
            <a:ext cx="8429625" cy="1015663"/>
          </a:xfrm>
          <a:prstGeom prst="rect">
            <a:avLst/>
          </a:prstGeom>
          <a:solidFill>
            <a:srgbClr val="627981"/>
          </a:solidFill>
        </p:spPr>
        <p:txBody>
          <a:bodyPr wrap="square" rtlCol="0">
            <a:spAutoFit/>
          </a:bodyPr>
          <a:lstStyle/>
          <a:p>
            <a:pPr algn="ctr"/>
            <a:r>
              <a:rPr lang="en-US" sz="2000" dirty="0">
                <a:solidFill>
                  <a:schemeClr val="bg1"/>
                </a:solidFill>
              </a:rPr>
              <a:t>Now, let's determine which country produces which good (oil or corn) more cheaply. To simplify, let's say that Saudi Arabia and the United States each have 100 worker hours.</a:t>
            </a:r>
          </a:p>
        </p:txBody>
      </p:sp>
      <p:graphicFrame>
        <p:nvGraphicFramePr>
          <p:cNvPr id="2" name="Table 2">
            <a:extLst>
              <a:ext uri="{FF2B5EF4-FFF2-40B4-BE49-F238E27FC236}">
                <a16:creationId xmlns:a16="http://schemas.microsoft.com/office/drawing/2014/main" id="{DEB767B4-543B-451B-8A86-6A0E40F03E87}"/>
              </a:ext>
            </a:extLst>
          </p:cNvPr>
          <p:cNvGraphicFramePr>
            <a:graphicFrameLocks noGrp="1"/>
          </p:cNvGraphicFramePr>
          <p:nvPr>
            <p:extLst>
              <p:ext uri="{D42A27DB-BD31-4B8C-83A1-F6EECF244321}">
                <p14:modId xmlns:p14="http://schemas.microsoft.com/office/powerpoint/2010/main" val="1157563481"/>
              </p:ext>
            </p:extLst>
          </p:nvPr>
        </p:nvGraphicFramePr>
        <p:xfrm>
          <a:off x="2032000" y="3122367"/>
          <a:ext cx="8127999" cy="229108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1422679460"/>
                    </a:ext>
                  </a:extLst>
                </a:gridCol>
                <a:gridCol w="2709333">
                  <a:extLst>
                    <a:ext uri="{9D8B030D-6E8A-4147-A177-3AD203B41FA5}">
                      <a16:colId xmlns:a16="http://schemas.microsoft.com/office/drawing/2014/main" val="3724572587"/>
                    </a:ext>
                  </a:extLst>
                </a:gridCol>
                <a:gridCol w="2709333">
                  <a:extLst>
                    <a:ext uri="{9D8B030D-6E8A-4147-A177-3AD203B41FA5}">
                      <a16:colId xmlns:a16="http://schemas.microsoft.com/office/drawing/2014/main" val="2454834"/>
                    </a:ext>
                  </a:extLst>
                </a:gridCol>
              </a:tblGrid>
              <a:tr h="370840">
                <a:tc gridSpan="3">
                  <a:txBody>
                    <a:bodyPr/>
                    <a:lstStyle/>
                    <a:p>
                      <a:pPr algn="ctr"/>
                      <a:r>
                        <a:rPr lang="en-US" dirty="0">
                          <a:solidFill>
                            <a:schemeClr val="tx1"/>
                          </a:solidFill>
                        </a:rPr>
                        <a:t>Production Possibilities before Trade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9184523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Oil Production Using 100 Worker Hours (barrels)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Corn Production Using 100 Worker Hours (bushels)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92563216"/>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 (100 workers per 1 hour)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25 (100 workers per 4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4131684"/>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50 (100 workers per 2 hours)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100  (100 workers per 1 hour)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9827483"/>
                  </a:ext>
                </a:extLst>
              </a:tr>
            </a:tbl>
          </a:graphicData>
        </a:graphic>
      </p:graphicFrame>
    </p:spTree>
    <p:extLst>
      <p:ext uri="{BB962C8B-B14F-4D97-AF65-F5344CB8AC3E}">
        <p14:creationId xmlns:p14="http://schemas.microsoft.com/office/powerpoint/2010/main" val="3673696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430588"/>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descr="Graphs of two production possibility frontiers for Saudi Arabia and the United States.">
            <a:extLst>
              <a:ext uri="{FF2B5EF4-FFF2-40B4-BE49-F238E27FC236}">
                <a16:creationId xmlns:a16="http://schemas.microsoft.com/office/drawing/2014/main" id="{F0F6F843-C2CB-4727-BC55-A1EDB4AB8AA5}"/>
              </a:ext>
            </a:extLst>
          </p:cNvPr>
          <p:cNvPicPr>
            <a:picLocks noChangeAspect="1"/>
          </p:cNvPicPr>
          <p:nvPr/>
        </p:nvPicPr>
        <p:blipFill>
          <a:blip r:embed="rId3"/>
          <a:stretch>
            <a:fillRect/>
          </a:stretch>
        </p:blipFill>
        <p:spPr>
          <a:xfrm>
            <a:off x="1171770" y="1474505"/>
            <a:ext cx="9848459" cy="4768979"/>
          </a:xfrm>
          <a:prstGeom prst="rect">
            <a:avLst/>
          </a:prstGeom>
        </p:spPr>
      </p:pic>
    </p:spTree>
    <p:extLst>
      <p:ext uri="{BB962C8B-B14F-4D97-AF65-F5344CB8AC3E}">
        <p14:creationId xmlns:p14="http://schemas.microsoft.com/office/powerpoint/2010/main" val="27055264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Possibilities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1109A510-7E4A-430E-8CF7-965D67C372B6}"/>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DF3F7EEA-9EBF-4023-8E27-5DAED84F978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D1AAECE0-9F4D-43B5-AD28-E9FD5543F7B5}"/>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slope of the production possibility frontier illustrates the opportunity cost of producing oil in terms of corn.</a:t>
              </a:r>
            </a:p>
          </p:txBody>
        </p:sp>
      </p:grpSp>
      <p:grpSp>
        <p:nvGrpSpPr>
          <p:cNvPr id="12" name="Group 11">
            <a:extLst>
              <a:ext uri="{FF2B5EF4-FFF2-40B4-BE49-F238E27FC236}">
                <a16:creationId xmlns:a16="http://schemas.microsoft.com/office/drawing/2014/main" id="{4AD6BEB6-2101-40AC-9640-0A7A8850B5C1}"/>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801C175D-CAE0-4D62-9A9C-94588439F3C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79CBC8E5-061A-471B-9398-973B473BDEE0}"/>
                </a:ext>
              </a:extLst>
            </p:cNvPr>
            <p:cNvSpPr txBox="1"/>
            <p:nvPr/>
          </p:nvSpPr>
          <p:spPr>
            <a:xfrm>
              <a:off x="605987" y="192312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can produce 50 barrels of oil or 100 bushels of corn.</a:t>
              </a:r>
            </a:p>
          </p:txBody>
        </p:sp>
      </p:grpSp>
      <p:grpSp>
        <p:nvGrpSpPr>
          <p:cNvPr id="15" name="Group 14">
            <a:extLst>
              <a:ext uri="{FF2B5EF4-FFF2-40B4-BE49-F238E27FC236}">
                <a16:creationId xmlns:a16="http://schemas.microsoft.com/office/drawing/2014/main" id="{3DEC9BA5-6139-46CE-9CC7-2E58D3FC82C2}"/>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63F1782-7D86-40AB-9C9F-210D916A04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96712C25-2898-4042-8B10-DB3524017614}"/>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opportunity cost of one barrel of oil is two bushels of corn, or the slope is −1/2.</a:t>
              </a:r>
            </a:p>
          </p:txBody>
        </p:sp>
      </p:grpSp>
      <p:grpSp>
        <p:nvGrpSpPr>
          <p:cNvPr id="21" name="Group 20">
            <a:extLst>
              <a:ext uri="{FF2B5EF4-FFF2-40B4-BE49-F238E27FC236}">
                <a16:creationId xmlns:a16="http://schemas.microsoft.com/office/drawing/2014/main" id="{2C35BBC7-FE0F-4B31-8757-F89B5BA13171}"/>
              </a:ext>
            </a:extLst>
          </p:cNvPr>
          <p:cNvGrpSpPr/>
          <p:nvPr/>
        </p:nvGrpSpPr>
        <p:grpSpPr>
          <a:xfrm>
            <a:off x="2123388" y="4328776"/>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D7742F87-6151-4F38-AC1C-3237798C72E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BCFB30C3-7676-4E27-990F-741B0B60F9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U.S. production possibility frontier graph, every increase in oil production of one barrel implies a decrease of two bushels of corn.</a:t>
              </a:r>
            </a:p>
          </p:txBody>
        </p:sp>
      </p:grpSp>
    </p:spTree>
    <p:extLst>
      <p:ext uri="{BB962C8B-B14F-4D97-AF65-F5344CB8AC3E}">
        <p14:creationId xmlns:p14="http://schemas.microsoft.com/office/powerpoint/2010/main" val="30806626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3599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Opportunity Cost and 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CFA573CF-6AE5-413D-8E33-F47AA83E52EB}"/>
              </a:ext>
            </a:extLst>
          </p:cNvPr>
          <p:cNvGraphicFramePr>
            <a:graphicFrameLocks noGrp="1"/>
          </p:cNvGraphicFramePr>
          <p:nvPr>
            <p:extLst>
              <p:ext uri="{D42A27DB-BD31-4B8C-83A1-F6EECF244321}">
                <p14:modId xmlns:p14="http://schemas.microsoft.com/office/powerpoint/2010/main" val="3465650500"/>
              </p:ext>
            </p:extLst>
          </p:nvPr>
        </p:nvGraphicFramePr>
        <p:xfrm>
          <a:off x="2031999" y="1649832"/>
          <a:ext cx="8127999" cy="202692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01923420"/>
                    </a:ext>
                  </a:extLst>
                </a:gridCol>
                <a:gridCol w="2709333">
                  <a:extLst>
                    <a:ext uri="{9D8B030D-6E8A-4147-A177-3AD203B41FA5}">
                      <a16:colId xmlns:a16="http://schemas.microsoft.com/office/drawing/2014/main" val="2030078070"/>
                    </a:ext>
                  </a:extLst>
                </a:gridCol>
                <a:gridCol w="2709333">
                  <a:extLst>
                    <a:ext uri="{9D8B030D-6E8A-4147-A177-3AD203B41FA5}">
                      <a16:colId xmlns:a16="http://schemas.microsoft.com/office/drawing/2014/main" val="4043958477"/>
                    </a:ext>
                  </a:extLst>
                </a:gridCol>
              </a:tblGrid>
              <a:tr h="370840">
                <a:tc gridSpan="3">
                  <a:txBody>
                    <a:bodyPr/>
                    <a:lstStyle/>
                    <a:p>
                      <a:pPr algn="ctr"/>
                      <a:r>
                        <a:rPr lang="en-US" dirty="0">
                          <a:solidFill>
                            <a:schemeClr val="tx1"/>
                          </a:solidFill>
                        </a:rPr>
                        <a:t>Opportunity Cost and Comparative Advantage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98084321"/>
                  </a:ext>
                </a:extLst>
              </a:tr>
              <a:tr h="370840">
                <a:tc>
                  <a:txBody>
                    <a:bodyPr/>
                    <a:lstStyle/>
                    <a:p>
                      <a:pPr algn="ctr"/>
                      <a:r>
                        <a:rPr lang="en-US" b="1" dirty="0">
                          <a:solidFill>
                            <a:schemeClr val="tx1"/>
                          </a:solidFill>
                        </a:rPr>
                        <a:t>Country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Opportunity Cost of One Unit—Oil</a:t>
                      </a:r>
                    </a:p>
                    <a:p>
                      <a:pPr algn="ctr"/>
                      <a:r>
                        <a:rPr lang="en-US" b="1" dirty="0">
                          <a:solidFill>
                            <a:schemeClr val="tx1"/>
                          </a:solidFill>
                        </a:rPr>
                        <a:t>(in terms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Opportunity Cost of One Unit—Corn</a:t>
                      </a:r>
                    </a:p>
                    <a:p>
                      <a:pPr algn="ctr"/>
                      <a:r>
                        <a:rPr lang="en-US" b="1" dirty="0">
                          <a:solidFill>
                            <a:schemeClr val="tx1"/>
                          </a:solidFill>
                        </a:rPr>
                        <a:t>(in terms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50506487"/>
                  </a:ext>
                </a:extLst>
              </a:tr>
              <a:tr h="370840">
                <a:tc>
                  <a:txBody>
                    <a:bodyPr/>
                    <a:lstStyle/>
                    <a:p>
                      <a:pPr algn="ctr"/>
                      <a:r>
                        <a:rPr lang="en-US" dirty="0">
                          <a:solidFill>
                            <a:schemeClr val="tx1"/>
                          </a:solidFill>
                        </a:rPr>
                        <a:t>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20777150"/>
                  </a:ext>
                </a:extLst>
              </a:tr>
              <a:tr h="370840">
                <a:tc>
                  <a:txBody>
                    <a:bodyPr/>
                    <a:lstStyle/>
                    <a:p>
                      <a:pPr algn="ctr"/>
                      <a:r>
                        <a:rPr lang="en-US" dirty="0">
                          <a:solidFill>
                            <a:schemeClr val="tx1"/>
                          </a:solidFill>
                        </a:rPr>
                        <a:t>United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1/2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49188144"/>
                  </a:ext>
                </a:extLst>
              </a:tr>
            </a:tbl>
          </a:graphicData>
        </a:graphic>
      </p:graphicFrame>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631216"/>
          </a:xfrm>
          <a:prstGeom prst="rect">
            <a:avLst/>
          </a:prstGeom>
          <a:solidFill>
            <a:srgbClr val="627981"/>
          </a:solidFill>
        </p:spPr>
        <p:txBody>
          <a:bodyPr wrap="square" rtlCol="0">
            <a:spAutoFit/>
          </a:bodyPr>
          <a:lstStyle/>
          <a:p>
            <a:pPr algn="ctr"/>
            <a:r>
              <a:rPr lang="en-US" sz="2000" dirty="0">
                <a:solidFill>
                  <a:schemeClr val="bg1"/>
                </a:solidFill>
              </a:rPr>
              <a:t>Again, recall that we defined comparative advantage as the opportunity cost of producing goods. Since Saudi Arabia gives up the least to produce a barrel of oil, (1/4 &lt; 2 ) it has a comparative advantage in oil production. The United States gives up the least to produce a bushel of corn, so it has a comparative advantage in corn production.</a:t>
            </a:r>
          </a:p>
        </p:txBody>
      </p:sp>
    </p:spTree>
    <p:extLst>
      <p:ext uri="{BB962C8B-B14F-4D97-AF65-F5344CB8AC3E}">
        <p14:creationId xmlns:p14="http://schemas.microsoft.com/office/powerpoint/2010/main" val="17069147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3599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Gains from 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C8CFC4A-5175-45F8-B79B-5E2061761B8D}"/>
              </a:ext>
            </a:extLst>
          </p:cNvPr>
          <p:cNvSpPr txBox="1"/>
          <p:nvPr/>
        </p:nvSpPr>
        <p:spPr>
          <a:xfrm>
            <a:off x="1881185" y="4421781"/>
            <a:ext cx="8429625" cy="1323439"/>
          </a:xfrm>
          <a:prstGeom prst="rect">
            <a:avLst/>
          </a:prstGeom>
          <a:solidFill>
            <a:srgbClr val="627981"/>
          </a:solidFill>
        </p:spPr>
        <p:txBody>
          <a:bodyPr wrap="square" rtlCol="0">
            <a:spAutoFit/>
          </a:bodyPr>
          <a:lstStyle/>
          <a:p>
            <a:pPr algn="ctr"/>
            <a:r>
              <a:rPr lang="en-US" sz="2000" dirty="0">
                <a:solidFill>
                  <a:schemeClr val="bg1"/>
                </a:solidFill>
              </a:rPr>
              <a:t>If Saudi Arabia can trade an amount of oil less than 60 barrels and receive in exchange an amount of corn greater than 10 bushels, it will have more of both goods than it did before specialization and trade. The table illustrates the range of trades that would benefit both sides.</a:t>
            </a:r>
          </a:p>
        </p:txBody>
      </p:sp>
      <p:graphicFrame>
        <p:nvGraphicFramePr>
          <p:cNvPr id="3" name="Table 3">
            <a:extLst>
              <a:ext uri="{FF2B5EF4-FFF2-40B4-BE49-F238E27FC236}">
                <a16:creationId xmlns:a16="http://schemas.microsoft.com/office/drawing/2014/main" id="{AD33FA1C-F059-4BD5-833A-4FACEE37FB83}"/>
              </a:ext>
            </a:extLst>
          </p:cNvPr>
          <p:cNvGraphicFramePr>
            <a:graphicFrameLocks noGrp="1"/>
          </p:cNvGraphicFramePr>
          <p:nvPr>
            <p:extLst>
              <p:ext uri="{D42A27DB-BD31-4B8C-83A1-F6EECF244321}">
                <p14:modId xmlns:p14="http://schemas.microsoft.com/office/powerpoint/2010/main" val="3546813194"/>
              </p:ext>
            </p:extLst>
          </p:nvPr>
        </p:nvGraphicFramePr>
        <p:xfrm>
          <a:off x="2031997" y="1790246"/>
          <a:ext cx="8128000" cy="17526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131779367"/>
                    </a:ext>
                  </a:extLst>
                </a:gridCol>
                <a:gridCol w="4064000">
                  <a:extLst>
                    <a:ext uri="{9D8B030D-6E8A-4147-A177-3AD203B41FA5}">
                      <a16:colId xmlns:a16="http://schemas.microsoft.com/office/drawing/2014/main" val="1232016907"/>
                    </a:ext>
                  </a:extLst>
                </a:gridCol>
              </a:tblGrid>
              <a:tr h="370840">
                <a:tc gridSpan="2">
                  <a:txBody>
                    <a:bodyPr/>
                    <a:lstStyle/>
                    <a:p>
                      <a:pPr algn="ctr"/>
                      <a:r>
                        <a:rPr lang="en-US" dirty="0">
                          <a:solidFill>
                            <a:schemeClr val="tx1"/>
                          </a:solidFill>
                        </a:rPr>
                        <a:t>The Range of Trades That Benefit Both the United States and Saudi Arabia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2636440"/>
                  </a:ext>
                </a:extLst>
              </a:tr>
              <a:tr h="370840">
                <a:tc>
                  <a:txBody>
                    <a:bodyPr/>
                    <a:lstStyle/>
                    <a:p>
                      <a:pPr algn="ctr"/>
                      <a:r>
                        <a:rPr lang="en-US" b="1" dirty="0">
                          <a:solidFill>
                            <a:schemeClr val="tx1"/>
                          </a:solidFill>
                        </a:rPr>
                        <a:t>The U.S. economy, after specialization, will benefit if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The Saudi Arabian economy, after specialization, will benefit if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9396035"/>
                  </a:ext>
                </a:extLst>
              </a:tr>
              <a:tr h="370840">
                <a:tc>
                  <a:txBody>
                    <a:bodyPr/>
                    <a:lstStyle/>
                    <a:p>
                      <a:pPr algn="ctr"/>
                      <a:r>
                        <a:rPr lang="en-US" dirty="0">
                          <a:solidFill>
                            <a:schemeClr val="tx1"/>
                          </a:solidFill>
                        </a:rPr>
                        <a:t>Exports no more than 60 bushels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Imports at least 10 bushels of corn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9414474"/>
                  </a:ext>
                </a:extLst>
              </a:tr>
              <a:tr h="370840">
                <a:tc>
                  <a:txBody>
                    <a:bodyPr/>
                    <a:lstStyle/>
                    <a:p>
                      <a:pPr algn="ctr"/>
                      <a:r>
                        <a:rPr lang="en-US" dirty="0">
                          <a:solidFill>
                            <a:schemeClr val="tx1"/>
                          </a:solidFill>
                        </a:rPr>
                        <a:t>Imports at least 20 barrels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Exports less than 60 barrels of oil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79275058"/>
                  </a:ext>
                </a:extLst>
              </a:tr>
            </a:tbl>
          </a:graphicData>
        </a:graphic>
      </p:graphicFrame>
    </p:spTree>
    <p:extLst>
      <p:ext uri="{BB962C8B-B14F-4D97-AF65-F5344CB8AC3E}">
        <p14:creationId xmlns:p14="http://schemas.microsoft.com/office/powerpoint/2010/main" val="1340154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48724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an absolute advantage in those products in which it has a productivity edge over other countries; it takes fewer resources to produce a product.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country has a comparative advantage when it can produce a good at a lower cost in terms of other goods. </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Countries that specialize based on comparative advantage gain from trade.</a:t>
            </a:r>
          </a:p>
          <a:p>
            <a:endParaRPr lang="en-US" sz="2000" dirty="0">
              <a:solidFill>
                <a:schemeClr val="bg1"/>
              </a:solidFill>
            </a:endParaRPr>
          </a:p>
        </p:txBody>
      </p:sp>
    </p:spTree>
    <p:extLst>
      <p:ext uri="{BB962C8B-B14F-4D97-AF65-F5344CB8AC3E}">
        <p14:creationId xmlns:p14="http://schemas.microsoft.com/office/powerpoint/2010/main" val="3103126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356213"/>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53817455-33C7-4650-ABF7-ED5883B3791E}"/>
              </a:ext>
            </a:extLst>
          </p:cNvPr>
          <p:cNvSpPr txBox="1"/>
          <p:nvPr/>
        </p:nvSpPr>
        <p:spPr>
          <a:xfrm>
            <a:off x="2192213" y="5178348"/>
            <a:ext cx="7807571" cy="1323439"/>
          </a:xfrm>
          <a:prstGeom prst="rect">
            <a:avLst/>
          </a:prstGeom>
          <a:solidFill>
            <a:srgbClr val="627981"/>
          </a:solidFill>
        </p:spPr>
        <p:txBody>
          <a:bodyPr wrap="square" rtlCol="0">
            <a:spAutoFit/>
          </a:bodyPr>
          <a:lstStyle/>
          <a:p>
            <a:pPr algn="ctr"/>
            <a:r>
              <a:rPr lang="en-US" sz="2000" dirty="0">
                <a:solidFill>
                  <a:schemeClr val="bg1"/>
                </a:solidFill>
              </a:rPr>
              <a:t>While the iPhone is readily recognized as an Apple product, 26% of its component costs come from elements made by Samsung, a competitor. In international trade, there are often examples like this as each country or company focuses on what it does best.</a:t>
            </a:r>
          </a:p>
        </p:txBody>
      </p:sp>
      <p:pic>
        <p:nvPicPr>
          <p:cNvPr id="2" name="Picture 2" descr="A photograph of an iPhone home screen.">
            <a:extLst>
              <a:ext uri="{FF2B5EF4-FFF2-40B4-BE49-F238E27FC236}">
                <a16:creationId xmlns:a16="http://schemas.microsoft.com/office/drawing/2014/main" id="{D5EEE30C-CE26-4CEA-8120-94DE78C5BBB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4" y="1429544"/>
            <a:ext cx="5181587" cy="3457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83062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Trade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3" name="Group 12">
            <a:extLst>
              <a:ext uri="{FF2B5EF4-FFF2-40B4-BE49-F238E27FC236}">
                <a16:creationId xmlns:a16="http://schemas.microsoft.com/office/drawing/2014/main" id="{CE9D471A-EB1B-4022-9C15-323E5725D42D}"/>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B6B5D12-7C97-4232-AB69-06D31CA73B3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F93A1C2-76AB-4197-9F32-01CCCE143B22}"/>
                </a:ext>
              </a:extLst>
            </p:cNvPr>
            <p:cNvSpPr txBox="1"/>
            <p:nvPr/>
          </p:nvSpPr>
          <p:spPr>
            <a:xfrm>
              <a:off x="655854" y="1937970"/>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live in a global marketplace.</a:t>
              </a:r>
            </a:p>
          </p:txBody>
        </p:sp>
      </p:grpSp>
      <p:grpSp>
        <p:nvGrpSpPr>
          <p:cNvPr id="19" name="Group 18">
            <a:extLst>
              <a:ext uri="{FF2B5EF4-FFF2-40B4-BE49-F238E27FC236}">
                <a16:creationId xmlns:a16="http://schemas.microsoft.com/office/drawing/2014/main" id="{6B2AE44F-26CC-44FD-A2A7-0BA252203152}"/>
              </a:ext>
            </a:extLst>
          </p:cNvPr>
          <p:cNvGrpSpPr/>
          <p:nvPr/>
        </p:nvGrpSpPr>
        <p:grpSpPr>
          <a:xfrm>
            <a:off x="2135749" y="252308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FA9322E-215E-4CD8-B54B-5B923B70174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8D496925-823E-4DE5-9AF6-AEC938E8D4B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food on your table might include fresh fruit from Chile, cheese from France, and bottled water from Scotland.</a:t>
              </a:r>
            </a:p>
          </p:txBody>
        </p:sp>
      </p:grpSp>
      <p:grpSp>
        <p:nvGrpSpPr>
          <p:cNvPr id="23" name="Group 22">
            <a:extLst>
              <a:ext uri="{FF2B5EF4-FFF2-40B4-BE49-F238E27FC236}">
                <a16:creationId xmlns:a16="http://schemas.microsoft.com/office/drawing/2014/main" id="{7BE00F63-6FA2-4E35-B9EA-199367E7437E}"/>
              </a:ext>
            </a:extLst>
          </p:cNvPr>
          <p:cNvGrpSpPr/>
          <p:nvPr/>
        </p:nvGrpSpPr>
        <p:grpSpPr>
          <a:xfrm>
            <a:off x="2135749" y="342593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D882353D-5410-4AEE-87AA-80B166394BE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1C97B4B9-9C15-45C7-9C96-6F8BD50805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are all linked by international trade, and the volume of that trade has grown dramatically in the last few decades.</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Mercantilism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known as the father of economics, was a Scottish philosopher who grew up in an era known now as "mercantilism."</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Mercantilism was a belief that countries developed wealth by hoarding gold. </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10165"/>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Adam Smith wrote a book, </a:t>
              </a:r>
              <a:r>
                <a:rPr lang="en-US" sz="2000" i="1" dirty="0">
                  <a:solidFill>
                    <a:schemeClr val="bg1"/>
                  </a:solidFill>
                </a:rPr>
                <a:t>The Wealth of Nations</a:t>
              </a:r>
              <a:r>
                <a:rPr lang="en-US" sz="2000" dirty="0">
                  <a:solidFill>
                    <a:schemeClr val="bg1"/>
                  </a:solidFill>
                </a:rPr>
                <a:t>, to speak out against this mercantilist system.</a:t>
              </a:r>
            </a:p>
          </p:txBody>
        </p:sp>
      </p:grpSp>
      <p:grpSp>
        <p:nvGrpSpPr>
          <p:cNvPr id="18" name="Group 17">
            <a:extLst>
              <a:ext uri="{FF2B5EF4-FFF2-40B4-BE49-F238E27FC236}">
                <a16:creationId xmlns:a16="http://schemas.microsoft.com/office/drawing/2014/main" id="{6D244D0D-1DED-4AFE-A29F-DDF450D75B67}"/>
              </a:ext>
            </a:extLst>
          </p:cNvPr>
          <p:cNvGrpSpPr/>
          <p:nvPr/>
        </p:nvGrpSpPr>
        <p:grpSpPr>
          <a:xfrm>
            <a:off x="2135749" y="429724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2ED267-C7B2-420F-B53B-BA53A5E002C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28DC47B5-41B5-44EC-BE20-974F50D33E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believed a nation became wealthy not by hoarding gold but by specialization and trade.</a:t>
              </a:r>
            </a:p>
          </p:txBody>
        </p:sp>
      </p:grpSp>
      <p:grpSp>
        <p:nvGrpSpPr>
          <p:cNvPr id="21" name="Group 20">
            <a:extLst>
              <a:ext uri="{FF2B5EF4-FFF2-40B4-BE49-F238E27FC236}">
                <a16:creationId xmlns:a16="http://schemas.microsoft.com/office/drawing/2014/main" id="{45ACBF24-DB17-470D-A8A5-DBA1C676D4FD}"/>
              </a:ext>
            </a:extLst>
          </p:cNvPr>
          <p:cNvGrpSpPr/>
          <p:nvPr/>
        </p:nvGrpSpPr>
        <p:grpSpPr>
          <a:xfrm>
            <a:off x="2135749" y="5209228"/>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221F18B0-35FE-4A3D-89DF-674657B8B44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F8E18F75-214C-4B61-8808-15D5E2EA58CC}"/>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Smith famously said, “Man is an animal that makes bargains: no other animal does this—no dog exchanges bones with another.”</a:t>
              </a:r>
            </a:p>
          </p:txBody>
        </p:sp>
      </p:grpSp>
    </p:spTree>
    <p:extLst>
      <p:ext uri="{BB962C8B-B14F-4D97-AF65-F5344CB8AC3E}">
        <p14:creationId xmlns:p14="http://schemas.microsoft.com/office/powerpoint/2010/main" val="17263214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878570-1309-4FF2-9FE2-94BBFA37DB95}"/>
              </a:ext>
            </a:extLst>
          </p:cNvPr>
          <p:cNvGrpSpPr/>
          <p:nvPr/>
        </p:nvGrpSpPr>
        <p:grpSpPr>
          <a:xfrm>
            <a:off x="2135749" y="1620241"/>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027BA8DF-6F49-4F3F-9575-F7DB9D39B4F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1" name="TextBox 10">
              <a:extLst>
                <a:ext uri="{FF2B5EF4-FFF2-40B4-BE49-F238E27FC236}">
                  <a16:creationId xmlns:a16="http://schemas.microsoft.com/office/drawing/2014/main" id="{F4D49732-BECB-41FA-BAC9-E99613CBC0B8}"/>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an </a:t>
              </a:r>
              <a:r>
                <a:rPr lang="en-US" sz="2000" b="1" dirty="0">
                  <a:solidFill>
                    <a:schemeClr val="bg1"/>
                  </a:solidFill>
                </a:rPr>
                <a:t>absolute advantage </a:t>
              </a:r>
              <a:r>
                <a:rPr lang="en-US" sz="2000" dirty="0">
                  <a:solidFill>
                    <a:schemeClr val="bg1"/>
                  </a:solidFill>
                </a:rPr>
                <a:t>over another country in producing a good if it uses fewer resources to produce that good.</a:t>
              </a:r>
            </a:p>
          </p:txBody>
        </p:sp>
      </p:grpSp>
      <p:grpSp>
        <p:nvGrpSpPr>
          <p:cNvPr id="12" name="Group 11">
            <a:extLst>
              <a:ext uri="{FF2B5EF4-FFF2-40B4-BE49-F238E27FC236}">
                <a16:creationId xmlns:a16="http://schemas.microsoft.com/office/drawing/2014/main" id="{98A1B49B-8999-468C-9B6F-9ED5C0415629}"/>
              </a:ext>
            </a:extLst>
          </p:cNvPr>
          <p:cNvGrpSpPr/>
          <p:nvPr/>
        </p:nvGrpSpPr>
        <p:grpSpPr>
          <a:xfrm>
            <a:off x="2135749" y="2523086"/>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F8FB4776-0C37-4FE2-BDED-2E3D176FCD0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A7D64212-E76B-49F7-B50D-57F69063CB45}"/>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Absolute advantage can be the result of a country's natural endowment.</a:t>
              </a:r>
            </a:p>
          </p:txBody>
        </p:sp>
      </p:grpSp>
      <p:grpSp>
        <p:nvGrpSpPr>
          <p:cNvPr id="15" name="Group 14">
            <a:extLst>
              <a:ext uri="{FF2B5EF4-FFF2-40B4-BE49-F238E27FC236}">
                <a16:creationId xmlns:a16="http://schemas.microsoft.com/office/drawing/2014/main" id="{9BCB941A-AB18-40C0-B786-A07F4241D27D}"/>
              </a:ext>
            </a:extLst>
          </p:cNvPr>
          <p:cNvGrpSpPr/>
          <p:nvPr/>
        </p:nvGrpSpPr>
        <p:grpSpPr>
          <a:xfrm>
            <a:off x="2135749" y="342593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76E030B-BB28-43DB-90F3-6B7AF1A2E2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58585D22-6823-4100-B01E-8AB4A6A0B2B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Guatemala and Colombia have climates especially suited for growing coffee.</a:t>
              </a:r>
            </a:p>
          </p:txBody>
        </p:sp>
      </p:grpSp>
      <p:grpSp>
        <p:nvGrpSpPr>
          <p:cNvPr id="18" name="Group 17">
            <a:extLst>
              <a:ext uri="{FF2B5EF4-FFF2-40B4-BE49-F238E27FC236}">
                <a16:creationId xmlns:a16="http://schemas.microsoft.com/office/drawing/2014/main" id="{8D821E73-CE09-42DF-9D1B-0BEAB3E1A43B}"/>
              </a:ext>
            </a:extLst>
          </p:cNvPr>
          <p:cNvGrpSpPr/>
          <p:nvPr/>
        </p:nvGrpSpPr>
        <p:grpSpPr>
          <a:xfrm>
            <a:off x="2135749" y="432125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788BB8B1-3BCB-4BDB-B02F-4588858B1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E52B078C-DC54-4755-989C-7018A195272E}"/>
                </a:ext>
              </a:extLst>
            </p:cNvPr>
            <p:cNvSpPr txBox="1"/>
            <p:nvPr/>
          </p:nvSpPr>
          <p:spPr>
            <a:xfrm>
              <a:off x="599388" y="189442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some have argued, "geography is destiny."</a:t>
              </a:r>
            </a:p>
          </p:txBody>
        </p:sp>
      </p:grpSp>
    </p:spTree>
    <p:extLst>
      <p:ext uri="{BB962C8B-B14F-4D97-AF65-F5344CB8AC3E}">
        <p14:creationId xmlns:p14="http://schemas.microsoft.com/office/powerpoint/2010/main" val="41906310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Absolute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2" name="Picture 2" descr="A close-up image of ears of corn">
            <a:extLst>
              <a:ext uri="{FF2B5EF4-FFF2-40B4-BE49-F238E27FC236}">
                <a16:creationId xmlns:a16="http://schemas.microsoft.com/office/drawing/2014/main" id="{1F7A5D06-F55F-4E41-B201-B7E2E6359E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32111" y="1383374"/>
            <a:ext cx="5127777" cy="369118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C4139719-E690-4B79-B94D-9C5A0EC60F15}"/>
              </a:ext>
            </a:extLst>
          </p:cNvPr>
          <p:cNvSpPr txBox="1"/>
          <p:nvPr/>
        </p:nvSpPr>
        <p:spPr>
          <a:xfrm>
            <a:off x="2192213" y="5436311"/>
            <a:ext cx="7807571" cy="707886"/>
          </a:xfrm>
          <a:prstGeom prst="rect">
            <a:avLst/>
          </a:prstGeom>
          <a:solidFill>
            <a:srgbClr val="627981"/>
          </a:solidFill>
        </p:spPr>
        <p:txBody>
          <a:bodyPr wrap="square" rtlCol="0">
            <a:spAutoFit/>
          </a:bodyPr>
          <a:lstStyle/>
          <a:p>
            <a:pPr algn="ctr"/>
            <a:r>
              <a:rPr lang="en-US" sz="2000" dirty="0">
                <a:solidFill>
                  <a:schemeClr val="bg1"/>
                </a:solidFill>
              </a:rPr>
              <a:t>If the U.S. is able to produce corn faster and with fewer resources than Brazil, the U.S. has the absolute advantage in corn.</a:t>
            </a:r>
          </a:p>
        </p:txBody>
      </p:sp>
    </p:spTree>
    <p:extLst>
      <p:ext uri="{BB962C8B-B14F-4D97-AF65-F5344CB8AC3E}">
        <p14:creationId xmlns:p14="http://schemas.microsoft.com/office/powerpoint/2010/main" val="20022498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Comparative Advantage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9D0D4FE-2FD4-404A-B185-E7FF733542CA}"/>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54592D45-9F7C-43F8-8E91-4BDA1F5DC99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ED21B4B1-0183-49C0-87DF-D9F1E16B892F}"/>
                </a:ext>
              </a:extLst>
            </p:cNvPr>
            <p:cNvSpPr txBox="1"/>
            <p:nvPr/>
          </p:nvSpPr>
          <p:spPr>
            <a:xfrm>
              <a:off x="655854" y="1799031"/>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country has a </a:t>
              </a:r>
              <a:r>
                <a:rPr lang="en-US" sz="2000" b="1" dirty="0">
                  <a:solidFill>
                    <a:schemeClr val="bg1"/>
                  </a:solidFill>
                </a:rPr>
                <a:t>comparative advantage </a:t>
              </a:r>
              <a:r>
                <a:rPr lang="en-US" sz="2000" dirty="0">
                  <a:solidFill>
                    <a:schemeClr val="bg1"/>
                  </a:solidFill>
                </a:rPr>
                <a:t>when it can produce a good at a lower cost in terms of other goods.</a:t>
              </a:r>
            </a:p>
          </p:txBody>
        </p:sp>
      </p:grpSp>
      <p:grpSp>
        <p:nvGrpSpPr>
          <p:cNvPr id="8" name="Group 7">
            <a:extLst>
              <a:ext uri="{FF2B5EF4-FFF2-40B4-BE49-F238E27FC236}">
                <a16:creationId xmlns:a16="http://schemas.microsoft.com/office/drawing/2014/main" id="{A57B9344-A8E7-4316-9C17-54675CC18E37}"/>
              </a:ext>
            </a:extLst>
          </p:cNvPr>
          <p:cNvGrpSpPr/>
          <p:nvPr/>
        </p:nvGrpSpPr>
        <p:grpSpPr>
          <a:xfrm>
            <a:off x="2135749" y="252308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1C8EE75-6381-4FF3-8B4B-3F1EB833CB0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2D0411CD-D8A3-46EB-B3AF-B506AD43D0E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question each country or company should be asking when it trades is this: "What do we give up to produce this good?"</a:t>
              </a:r>
            </a:p>
          </p:txBody>
        </p:sp>
      </p:grpSp>
      <p:grpSp>
        <p:nvGrpSpPr>
          <p:cNvPr id="11" name="Group 10">
            <a:extLst>
              <a:ext uri="{FF2B5EF4-FFF2-40B4-BE49-F238E27FC236}">
                <a16:creationId xmlns:a16="http://schemas.microsoft.com/office/drawing/2014/main" id="{5F86066B-995D-46A6-8B4F-880F57E31541}"/>
              </a:ext>
            </a:extLst>
          </p:cNvPr>
          <p:cNvGrpSpPr/>
          <p:nvPr/>
        </p:nvGrpSpPr>
        <p:grpSpPr>
          <a:xfrm>
            <a:off x="2135749" y="3425931"/>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6DF1F35-4212-4885-A864-A2CC9882D3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0EDE3C9F-F34F-4383-9E46-CCAE83FC0F49}"/>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concept of comparative advantage is based on this idea of </a:t>
              </a:r>
              <a:r>
                <a:rPr lang="en-US" sz="2000" b="1" dirty="0">
                  <a:solidFill>
                    <a:schemeClr val="bg1"/>
                  </a:solidFill>
                </a:rPr>
                <a:t>opportunity cost</a:t>
              </a:r>
              <a:r>
                <a:rPr lang="en-US" sz="2000" dirty="0">
                  <a:solidFill>
                    <a:schemeClr val="bg1"/>
                  </a:solidFill>
                </a:rPr>
                <a:t>.</a:t>
              </a:r>
            </a:p>
          </p:txBody>
        </p:sp>
      </p:grpSp>
      <p:grpSp>
        <p:nvGrpSpPr>
          <p:cNvPr id="14" name="Group 13">
            <a:extLst>
              <a:ext uri="{FF2B5EF4-FFF2-40B4-BE49-F238E27FC236}">
                <a16:creationId xmlns:a16="http://schemas.microsoft.com/office/drawing/2014/main" id="{092F0F4B-AF55-45D6-AA8C-7D326225C871}"/>
              </a:ext>
            </a:extLst>
          </p:cNvPr>
          <p:cNvGrpSpPr/>
          <p:nvPr/>
        </p:nvGrpSpPr>
        <p:grpSpPr>
          <a:xfrm>
            <a:off x="2135749" y="4321256"/>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31220ED-9946-45F1-A2F4-79446EA56A3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5A8B8887-33AF-4A56-9955-10DA618832FC}"/>
                </a:ext>
              </a:extLst>
            </p:cNvPr>
            <p:cNvSpPr txBox="1"/>
            <p:nvPr/>
          </p:nvSpPr>
          <p:spPr>
            <a:xfrm>
              <a:off x="599388" y="177581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if Zambia focuses its resources on producing copper, it cannot use its land, labor, and finances to produce other goods.</a:t>
              </a:r>
            </a:p>
          </p:txBody>
        </p:sp>
      </p:grpSp>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75994"/>
            <a:ext cx="9273061" cy="1631216"/>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p:txBody>
      </p:sp>
    </p:spTree>
    <p:extLst>
      <p:ext uri="{BB962C8B-B14F-4D97-AF65-F5344CB8AC3E}">
        <p14:creationId xmlns:p14="http://schemas.microsoft.com/office/powerpoint/2010/main" val="1632733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9727"/>
            <a:ext cx="9273061" cy="3785652"/>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you and your roommate have a business selling sandwiches and cookies in your dorm. If you make only cookies, you can make 75 per day. If you make only sandwiches, you can make 15 per day. Your roommate can make 90 cookies or 30 sandwiches per day. Does it make sense for the two of you to specialize to increase your output? Why or why not?</a:t>
            </a:r>
          </a:p>
          <a:p>
            <a:pPr algn="ctr"/>
            <a:endParaRPr lang="en-US" sz="2000" dirty="0">
              <a:solidFill>
                <a:schemeClr val="bg1"/>
              </a:solidFill>
            </a:endParaRPr>
          </a:p>
          <a:p>
            <a:pPr algn="ctr"/>
            <a:r>
              <a:rPr lang="en-US" sz="2000" i="1" dirty="0">
                <a:solidFill>
                  <a:schemeClr val="bg1"/>
                </a:solidFill>
              </a:rPr>
              <a:t>Your opportunity cost of making a sandwich is 75/15 = 5 cookies.</a:t>
            </a:r>
          </a:p>
          <a:p>
            <a:pPr algn="ctr"/>
            <a:r>
              <a:rPr lang="en-US" sz="2000" i="1" dirty="0">
                <a:solidFill>
                  <a:schemeClr val="bg1"/>
                </a:solidFill>
              </a:rPr>
              <a:t>Your opportunity cost of making a cookie is 15/75 = 1/5 of a sandwich.</a:t>
            </a:r>
          </a:p>
          <a:p>
            <a:pPr algn="ctr"/>
            <a:r>
              <a:rPr lang="en-US" sz="2000" i="1" dirty="0">
                <a:solidFill>
                  <a:schemeClr val="bg1"/>
                </a:solidFill>
              </a:rPr>
              <a:t>Your roommate’s opportunity cost of making a sandwich is 90/30 = 3 cookies.</a:t>
            </a:r>
          </a:p>
          <a:p>
            <a:pPr algn="ctr"/>
            <a:r>
              <a:rPr lang="en-US" sz="2000" i="1" dirty="0">
                <a:solidFill>
                  <a:schemeClr val="bg1"/>
                </a:solidFill>
              </a:rPr>
              <a:t>Your roommate’s opportunity cost of making a cookie is 30/90 = 1/3 of a sandwich.</a:t>
            </a:r>
          </a:p>
          <a:p>
            <a:pPr algn="ctr"/>
            <a:r>
              <a:rPr lang="en-US" sz="2000" i="1" dirty="0">
                <a:solidFill>
                  <a:schemeClr val="bg1"/>
                </a:solidFill>
              </a:rPr>
              <a:t>You should specialize in cookies because your opportunity cost is lower. Your roommate should specialize in sandwiches because the opportunity cost is lower.</a:t>
            </a:r>
          </a:p>
        </p:txBody>
      </p:sp>
    </p:spTree>
    <p:extLst>
      <p:ext uri="{BB962C8B-B14F-4D97-AF65-F5344CB8AC3E}">
        <p14:creationId xmlns:p14="http://schemas.microsoft.com/office/powerpoint/2010/main" val="2752786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276</TotalTime>
  <Words>2408</Words>
  <Application>Microsoft Office PowerPoint</Application>
  <PresentationFormat>Widescreen</PresentationFormat>
  <Paragraphs>150</Paragraphs>
  <Slides>17</Slides>
  <Notes>16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36</cp:revision>
  <dcterms:created xsi:type="dcterms:W3CDTF">2017-06-16T13:06:21Z</dcterms:created>
  <dcterms:modified xsi:type="dcterms:W3CDTF">2023-08-09T20:23:08Z</dcterms:modified>
</cp:coreProperties>
</file>