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56" r:id="rId3"/>
    <p:sldId id="293" r:id="rId4"/>
    <p:sldId id="294" r:id="rId5"/>
    <p:sldId id="290" r:id="rId6"/>
    <p:sldId id="295" r:id="rId7"/>
    <p:sldId id="291" r:id="rId8"/>
    <p:sldId id="296" r:id="rId9"/>
    <p:sldId id="297" r:id="rId10"/>
    <p:sldId id="298" r:id="rId11"/>
    <p:sldId id="371" r:id="rId12"/>
    <p:sldId id="370" r:id="rId13"/>
    <p:sldId id="369" r:id="rId14"/>
    <p:sldId id="27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2E2D2"/>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12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Happens When a Country Has Absolute Advantage in All Goods. By the end of this lesson, you will be able to show the relationship between production costs and comparative advantage, identify situations of mutually beneficial trade, and identify trade benefits by considering opportunity costs.</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6850301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Suppose a group of friends goes camping. Jethro is an experienced camper and has an absolute advantage in all aspects of camping, such as pitching tents, making fires, cooking, and cleaning up. Since Jethro has the absolute advantage in everything, based on what you know about comparative advantage and specialization, should he do all the work? If not, how will the friends decide which tasks they will do and which tasks Jethro should do?</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0119787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a group of friends goes camping. Jethro is an experienced camper and has an absolute advantage in all aspects of camping, such as pitching tents, making fires, cooking, and cleaning up. Since Jethro has the absolute advantage in everything, based on what you know about comparative advantage and specialization, should he do all the work? If not, how will the friends decide which tasks they will do and which tasks Jethro should do?</a:t>
            </a:r>
          </a:p>
          <a:p>
            <a:endParaRPr lang="en-US" dirty="0"/>
          </a:p>
          <a:p>
            <a:r>
              <a:rPr lang="en-US" dirty="0"/>
              <a:t>No, Jethro should not do all of the work because his output alone will be less than what can be accomplished by dividing up the tasks. Jethro should do the tasks for which his productivity advantage is the greatest. The five other friends should do the tasks for which their productivity disadvantage is the lowest.</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9809763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you are able to show the relationship between production costs and comparative advantage, identify situations of mutually beneficial trade, and identify trade benefits by considering opportunity costs.</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884524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Sometimes, one country has an absolute advantage in everything. This is typical for high-income countries that often have well-educated workers and technologically advanced equipment. These high-income countries can produce all products with fewer resources than a low-income country. Even when one country has an absolute advantage in all products, trade can still benefit both sides. This is because gains from trade come from specializing in one's comparative advantage.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the example of trade between the United States and Mexico: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United States has an absolute advantage in productivity with regard to both shoes and refrigerators; that is, it takes fewer workers in the United States than in Mexico to produce both a given number of shoes and a given number of refrigerators.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8006033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absolute advantage asks, “how many inputs do I need to produce a good?”, comparative advantage asks, “how much am I giving up to produce this good?”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United States divides its labor so that 40 workers are making shoes, since it takes four workers in the United States to make 1,000 shoes, a total of 10,000 shoes will be produced. If the 40 workers in the United States are making refrigerators, and each worker can produce 1,000 refrigerators, a total of 40,000 refrigerators will be produced.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6905364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nations increase production in their area of comparative advantage and trade with each other, both countries can benefit. Again, the production possibility frontier is a useful tool to visualize this benefit. With 40 workers, the United States can produce either 10,000 shoes and zero refrigerators or 40,000 refrigerators and zero shoes. With 40 workers, Mexico can produce a maximum of 8,000 shoes and zero refrigerators, or 10,000 refrigerators and zero shoes. Point A on both graphs is where the countries start producing and consuming before trade. Point B is where they end up after trade.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say that, in the situation before trade, each nation prefers to produce a combination of shoes and refrigerators that is shown at Point A on the PPFs.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17612419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assume the countries shift production toward the good for which they have a comparative advantage in producing.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2573417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both countries shift production toward each of their comparative advantages, the combined production rises. Even when one country has an absolute advantage in all goods, both countries can still benefit from trade. Even though the U.S. has an absolute advantage in producing both goods, it makes economic sense for it to specialize. The United States will export refrigerators and in return import shoes.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420175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1795043"/>
            <a:ext cx="9265024" cy="2585323"/>
          </a:xfrm>
          <a:prstGeom prst="rect">
            <a:avLst/>
          </a:prstGeom>
          <a:noFill/>
        </p:spPr>
        <p:txBody>
          <a:bodyPr wrap="square" rtlCol="0">
            <a:spAutoFit/>
          </a:bodyPr>
          <a:lstStyle/>
          <a:p>
            <a:pPr lvl="0" algn="ctr"/>
            <a:r>
              <a:rPr lang="en-US" sz="5400" dirty="0">
                <a:solidFill>
                  <a:schemeClr val="tx1">
                    <a:lumMod val="75000"/>
                    <a:lumOff val="25000"/>
                  </a:schemeClr>
                </a:solidFill>
                <a:latin typeface="Century Gothic" panose="020B0502020202020204" pitchFamily="34" charset="0"/>
              </a:rPr>
              <a:t>What Happens When a Country Has an Absolute Advantage in All Goods</a:t>
            </a: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 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56633"/>
            <a:ext cx="9273061" cy="2554545"/>
          </a:xfrm>
          <a:prstGeom prst="rect">
            <a:avLst/>
          </a:prstGeom>
          <a:solidFill>
            <a:srgbClr val="627981"/>
          </a:solidFill>
          <a:ln>
            <a:solidFill>
              <a:srgbClr val="627981"/>
            </a:solidFill>
          </a:ln>
        </p:spPr>
        <p:txBody>
          <a:bodyPr wrap="square" rtlCol="0" anchor="ctr">
            <a:spAutoFit/>
          </a:bodyPr>
          <a:lstStyle/>
          <a:p>
            <a:pPr marL="342900" indent="-342900" algn="ctr">
              <a:buFont typeface="Arial" panose="020B0604020202020204" pitchFamily="34" charset="0"/>
              <a:buChar char="•"/>
            </a:pPr>
            <a:endParaRPr lang="en-US" sz="2000" dirty="0">
              <a:solidFill>
                <a:schemeClr val="bg1"/>
              </a:solidFill>
            </a:endParaRPr>
          </a:p>
          <a:p>
            <a:pPr algn="ctr"/>
            <a:r>
              <a:rPr lang="en-US" sz="2000" dirty="0">
                <a:solidFill>
                  <a:schemeClr val="bg1"/>
                </a:solidFill>
              </a:rPr>
              <a:t>Suppose a group of friends goes camping. Jethro is an experienced camper and has an absolute advantage in all aspects of camping, such as pitching tents, making fires, cooking, and cleaning up. Since Jethro has the absolute advantage in everything, based on what you know about comparative advantage and specialization, should he do all the work? If not, how will the friends decide which tasks they will do and which tasks Jethro should do?</a:t>
            </a:r>
          </a:p>
          <a:p>
            <a:pPr algn="ctr"/>
            <a:endParaRPr lang="en-US" sz="2000" dirty="0">
              <a:solidFill>
                <a:schemeClr val="bg1"/>
              </a:solidFill>
            </a:endParaRPr>
          </a:p>
        </p:txBody>
      </p:sp>
    </p:spTree>
    <p:extLst>
      <p:ext uri="{BB962C8B-B14F-4D97-AF65-F5344CB8AC3E}">
        <p14:creationId xmlns:p14="http://schemas.microsoft.com/office/powerpoint/2010/main" val="7468723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 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82286"/>
            <a:ext cx="9273061" cy="4093428"/>
          </a:xfrm>
          <a:prstGeom prst="rect">
            <a:avLst/>
          </a:prstGeom>
          <a:solidFill>
            <a:srgbClr val="627981"/>
          </a:solidFill>
          <a:ln>
            <a:solidFill>
              <a:srgbClr val="627981"/>
            </a:solidFill>
          </a:ln>
        </p:spPr>
        <p:txBody>
          <a:bodyPr wrap="square" rtlCol="0" anchor="ctr">
            <a:spAutoFit/>
          </a:bodyPr>
          <a:lstStyle/>
          <a:p>
            <a:pPr marL="342900" indent="-342900" algn="ctr">
              <a:buFont typeface="Arial" panose="020B0604020202020204" pitchFamily="34" charset="0"/>
              <a:buChar char="•"/>
            </a:pPr>
            <a:endParaRPr lang="en-US" sz="2000" dirty="0">
              <a:solidFill>
                <a:schemeClr val="bg1"/>
              </a:solidFill>
            </a:endParaRPr>
          </a:p>
          <a:p>
            <a:pPr algn="ctr"/>
            <a:r>
              <a:rPr lang="en-US" sz="2000" dirty="0">
                <a:solidFill>
                  <a:schemeClr val="bg1"/>
                </a:solidFill>
              </a:rPr>
              <a:t>Suppose a group of friends goes camping. Jethro is an experienced camper and has an absolute advantage in all aspects of camping, such as pitching tents, making fires, cooking, and cleaning up. Since Jethro has the absolute advantage in everything, based on what you know about comparative advantage and specialization, should he do all the work? If not, how will the friends decide which tasks they will do and which tasks Jethro should do?</a:t>
            </a:r>
          </a:p>
          <a:p>
            <a:pPr algn="ctr"/>
            <a:endParaRPr lang="en-US" sz="2000" dirty="0">
              <a:solidFill>
                <a:schemeClr val="bg1"/>
              </a:solidFill>
            </a:endParaRPr>
          </a:p>
          <a:p>
            <a:pPr algn="ctr"/>
            <a:r>
              <a:rPr lang="en-US" sz="2000" i="1" dirty="0">
                <a:solidFill>
                  <a:schemeClr val="bg1"/>
                </a:solidFill>
              </a:rPr>
              <a:t>No, Jethro should not do all of the work because his output alone will be less than what can be accomplished by dividing up the tasks. Jethro should do the tasks for which his productivity advantage is the greatest. The five other friends should do the tasks for which their productivity disadvantage is the lowest.</a:t>
            </a:r>
          </a:p>
          <a:p>
            <a:endParaRPr lang="en-US" sz="2000" dirty="0">
              <a:solidFill>
                <a:schemeClr val="bg1"/>
              </a:solidFill>
            </a:endParaRPr>
          </a:p>
        </p:txBody>
      </p:sp>
    </p:spTree>
    <p:extLst>
      <p:ext uri="{BB962C8B-B14F-4D97-AF65-F5344CB8AC3E}">
        <p14:creationId xmlns:p14="http://schemas.microsoft.com/office/powerpoint/2010/main" val="3071734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555839"/>
            <a:ext cx="9273061" cy="4093428"/>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Even when a country has high levels of productivity in all goods, it can still benefit from trade.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Gains from trade come about as a result of comparative advantage.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By specializing in a good that it gives up the least to produce, a country can produce more and offer that additional output for sale.</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If other countries specialize in the area of their comparative advantage as well and trade, the highly productive country is able to benefit from a lower opportunity cost of production in other countries.</a:t>
            </a:r>
          </a:p>
          <a:p>
            <a:endParaRPr lang="en-US" sz="2000" dirty="0">
              <a:solidFill>
                <a:schemeClr val="bg1"/>
              </a:solidFill>
            </a:endParaRPr>
          </a:p>
        </p:txBody>
      </p:sp>
    </p:spTree>
    <p:extLst>
      <p:ext uri="{BB962C8B-B14F-4D97-AF65-F5344CB8AC3E}">
        <p14:creationId xmlns:p14="http://schemas.microsoft.com/office/powerpoint/2010/main" val="31031265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5421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4"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Sometimes, one country has an absolute advantage in everything. </a:t>
              </a:r>
            </a:p>
          </p:txBody>
        </p:sp>
      </p:grpSp>
      <p:grpSp>
        <p:nvGrpSpPr>
          <p:cNvPr id="12" name="Group 11">
            <a:extLst>
              <a:ext uri="{FF2B5EF4-FFF2-40B4-BE49-F238E27FC236}">
                <a16:creationId xmlns:a16="http://schemas.microsoft.com/office/drawing/2014/main" id="{98A1B49B-8999-468C-9B6F-9ED5C0415629}"/>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is typical for high-income countries that often have well-educated workers and technologically advanced equipment.</a:t>
              </a:r>
            </a:p>
          </p:txBody>
        </p:sp>
      </p:grpSp>
      <p:grpSp>
        <p:nvGrpSpPr>
          <p:cNvPr id="15" name="Group 14">
            <a:extLst>
              <a:ext uri="{FF2B5EF4-FFF2-40B4-BE49-F238E27FC236}">
                <a16:creationId xmlns:a16="http://schemas.microsoft.com/office/drawing/2014/main" id="{9BCB941A-AB18-40C0-B786-A07F4241D27D}"/>
              </a:ext>
            </a:extLst>
          </p:cNvPr>
          <p:cNvGrpSpPr/>
          <p:nvPr/>
        </p:nvGrpSpPr>
        <p:grpSpPr>
          <a:xfrm>
            <a:off x="2135749" y="342593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high-income countries can produce all products with fewer resources than a low-income country.</a:t>
              </a:r>
            </a:p>
          </p:txBody>
        </p:sp>
      </p:grpSp>
      <p:grpSp>
        <p:nvGrpSpPr>
          <p:cNvPr id="18" name="Group 17">
            <a:extLst>
              <a:ext uri="{FF2B5EF4-FFF2-40B4-BE49-F238E27FC236}">
                <a16:creationId xmlns:a16="http://schemas.microsoft.com/office/drawing/2014/main" id="{8D821E73-CE09-42DF-9D1B-0BEAB3E1A43B}"/>
              </a:ext>
            </a:extLst>
          </p:cNvPr>
          <p:cNvGrpSpPr/>
          <p:nvPr/>
        </p:nvGrpSpPr>
        <p:grpSpPr>
          <a:xfrm>
            <a:off x="2135749" y="432125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788BB8B1-3BCB-4BDB-B02F-4588858B128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E52B078C-DC54-4755-989C-7018A195272E}"/>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Even when one country has an absolute advantage in all products, trade can still benefit both sides.</a:t>
              </a:r>
            </a:p>
          </p:txBody>
        </p:sp>
      </p:grpSp>
      <p:grpSp>
        <p:nvGrpSpPr>
          <p:cNvPr id="21" name="Group 20">
            <a:extLst>
              <a:ext uri="{FF2B5EF4-FFF2-40B4-BE49-F238E27FC236}">
                <a16:creationId xmlns:a16="http://schemas.microsoft.com/office/drawing/2014/main" id="{F046CD50-94C2-4656-B9E4-85DB580DB069}"/>
              </a:ext>
            </a:extLst>
          </p:cNvPr>
          <p:cNvGrpSpPr/>
          <p:nvPr/>
        </p:nvGrpSpPr>
        <p:grpSpPr>
          <a:xfrm>
            <a:off x="2135749" y="5216581"/>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12EABDBB-1C34-43A7-B3A3-7896A5E4FCA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2DCCF26B-758D-4A8C-AB53-F8E52EC99955}"/>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Gains from trade come from specializing in one's comparative advantage.</a:t>
              </a:r>
            </a:p>
          </p:txBody>
        </p:sp>
      </p:grpSp>
    </p:spTree>
    <p:extLst>
      <p:ext uri="{BB962C8B-B14F-4D97-AF65-F5344CB8AC3E}">
        <p14:creationId xmlns:p14="http://schemas.microsoft.com/office/powerpoint/2010/main" val="3087223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135389"/>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Production Possibilities and 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2">
            <a:extLst>
              <a:ext uri="{FF2B5EF4-FFF2-40B4-BE49-F238E27FC236}">
                <a16:creationId xmlns:a16="http://schemas.microsoft.com/office/drawing/2014/main" id="{2EB06552-A12C-4681-A785-5B0AE68D72C1}"/>
              </a:ext>
            </a:extLst>
          </p:cNvPr>
          <p:cNvGraphicFramePr>
            <a:graphicFrameLocks noGrp="1"/>
          </p:cNvGraphicFramePr>
          <p:nvPr>
            <p:extLst>
              <p:ext uri="{D42A27DB-BD31-4B8C-83A1-F6EECF244321}">
                <p14:modId xmlns:p14="http://schemas.microsoft.com/office/powerpoint/2010/main" val="693755465"/>
              </p:ext>
            </p:extLst>
          </p:nvPr>
        </p:nvGraphicFramePr>
        <p:xfrm>
          <a:off x="1997078" y="1603667"/>
          <a:ext cx="8127999" cy="202692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3658556519"/>
                    </a:ext>
                  </a:extLst>
                </a:gridCol>
                <a:gridCol w="2709333">
                  <a:extLst>
                    <a:ext uri="{9D8B030D-6E8A-4147-A177-3AD203B41FA5}">
                      <a16:colId xmlns:a16="http://schemas.microsoft.com/office/drawing/2014/main" val="2479547320"/>
                    </a:ext>
                  </a:extLst>
                </a:gridCol>
                <a:gridCol w="2709333">
                  <a:extLst>
                    <a:ext uri="{9D8B030D-6E8A-4147-A177-3AD203B41FA5}">
                      <a16:colId xmlns:a16="http://schemas.microsoft.com/office/drawing/2014/main" val="3263055184"/>
                    </a:ext>
                  </a:extLst>
                </a:gridCol>
              </a:tblGrid>
              <a:tr h="370840">
                <a:tc gridSpan="3">
                  <a:txBody>
                    <a:bodyPr/>
                    <a:lstStyle/>
                    <a:p>
                      <a:pPr algn="ctr"/>
                      <a:r>
                        <a:rPr lang="en-US" dirty="0">
                          <a:solidFill>
                            <a:schemeClr val="tx1"/>
                          </a:solidFill>
                        </a:rPr>
                        <a:t>Resources Needed to Produce Shoes and Refrigerators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0731337"/>
                  </a:ext>
                </a:extLst>
              </a:tr>
              <a:tr h="370840">
                <a:tc>
                  <a:txBody>
                    <a:bodyPr/>
                    <a:lstStyle/>
                    <a:p>
                      <a:pPr algn="ctr"/>
                      <a:r>
                        <a:rPr lang="en-US" b="1" dirty="0">
                          <a:solidFill>
                            <a:schemeClr val="tx1"/>
                          </a:solidFill>
                        </a:rPr>
                        <a:t>Country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Number of Workers Needed to Produce 1,000 Units: Shoes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Number of Workers Needed to Produce 1,000 Units: Refrigerators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29015610"/>
                  </a:ext>
                </a:extLst>
              </a:tr>
              <a:tr h="370840">
                <a:tc>
                  <a:txBody>
                    <a:bodyPr/>
                    <a:lstStyle/>
                    <a:p>
                      <a:pPr algn="ctr"/>
                      <a:r>
                        <a:rPr lang="en-US" dirty="0">
                          <a:solidFill>
                            <a:schemeClr val="tx1"/>
                          </a:solidFill>
                        </a:rPr>
                        <a:t>United States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 workers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 worker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8663960"/>
                  </a:ext>
                </a:extLst>
              </a:tr>
              <a:tr h="370840">
                <a:tc>
                  <a:txBody>
                    <a:bodyPr/>
                    <a:lstStyle/>
                    <a:p>
                      <a:pPr algn="ctr"/>
                      <a:r>
                        <a:rPr lang="en-US" dirty="0">
                          <a:solidFill>
                            <a:schemeClr val="tx1"/>
                          </a:solidFill>
                        </a:rPr>
                        <a:t>Mexico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 workers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 workers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86615468"/>
                  </a:ext>
                </a:extLst>
              </a:tr>
            </a:tbl>
          </a:graphicData>
        </a:graphic>
      </p:graphicFrame>
      <p:grpSp>
        <p:nvGrpSpPr>
          <p:cNvPr id="9" name="Group 8">
            <a:extLst>
              <a:ext uri="{FF2B5EF4-FFF2-40B4-BE49-F238E27FC236}">
                <a16:creationId xmlns:a16="http://schemas.microsoft.com/office/drawing/2014/main" id="{9E373425-F672-4754-A47D-C36532149AB4}"/>
              </a:ext>
            </a:extLst>
          </p:cNvPr>
          <p:cNvGrpSpPr/>
          <p:nvPr/>
        </p:nvGrpSpPr>
        <p:grpSpPr>
          <a:xfrm>
            <a:off x="2031999" y="4084018"/>
            <a:ext cx="8058155" cy="1323439"/>
            <a:chOff x="542923" y="1508586"/>
            <a:chExt cx="8058155" cy="1323439"/>
          </a:xfrm>
          <a:solidFill>
            <a:srgbClr val="627981"/>
          </a:solidFill>
        </p:grpSpPr>
        <p:sp>
          <p:nvSpPr>
            <p:cNvPr id="12" name="Rectangle 11">
              <a:extLst>
                <a:ext uri="{FF2B5EF4-FFF2-40B4-BE49-F238E27FC236}">
                  <a16:creationId xmlns:a16="http://schemas.microsoft.com/office/drawing/2014/main" id="{DEEA1843-9B14-4734-9959-CCE1024C38A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E0524EED-E0EE-4D03-8782-2E9EB4B2E6A0}"/>
                </a:ext>
              </a:extLst>
            </p:cNvPr>
            <p:cNvSpPr txBox="1"/>
            <p:nvPr/>
          </p:nvSpPr>
          <p:spPr>
            <a:xfrm>
              <a:off x="542924" y="1508586"/>
              <a:ext cx="8058154" cy="1323439"/>
            </a:xfrm>
            <a:prstGeom prst="rect">
              <a:avLst/>
            </a:prstGeom>
            <a:grpFill/>
          </p:spPr>
          <p:txBody>
            <a:bodyPr wrap="square" rtlCol="0">
              <a:spAutoFit/>
            </a:bodyPr>
            <a:lstStyle/>
            <a:p>
              <a:pPr algn="ctr"/>
              <a:r>
                <a:rPr lang="en-US" sz="2000" dirty="0">
                  <a:solidFill>
                    <a:schemeClr val="bg1"/>
                  </a:solidFill>
                </a:rPr>
                <a:t>The United States has an absolute advantage in productivity with regard to both shoes and refrigerators; that is, it takes fewer workers in the United States than in Mexico to produce both a given number of shoes and a given number of refrigerators.</a:t>
              </a:r>
            </a:p>
          </p:txBody>
        </p:sp>
      </p:grpSp>
    </p:spTree>
    <p:extLst>
      <p:ext uri="{BB962C8B-B14F-4D97-AF65-F5344CB8AC3E}">
        <p14:creationId xmlns:p14="http://schemas.microsoft.com/office/powerpoint/2010/main" val="2065539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Absolute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5E439223-820B-4E3C-9877-DC4FFC64C7CD}"/>
              </a:ext>
            </a:extLst>
          </p:cNvPr>
          <p:cNvSpPr txBox="1"/>
          <p:nvPr/>
        </p:nvSpPr>
        <p:spPr>
          <a:xfrm>
            <a:off x="1056967" y="1879757"/>
            <a:ext cx="6027174" cy="584775"/>
          </a:xfrm>
          <a:prstGeom prst="rect">
            <a:avLst/>
          </a:prstGeom>
          <a:noFill/>
        </p:spPr>
        <p:txBody>
          <a:bodyPr wrap="square" rtlCol="0">
            <a:spAutoFit/>
          </a:bodyPr>
          <a:lstStyle/>
          <a:p>
            <a:pPr algn="ctr"/>
            <a:r>
              <a:rPr lang="en-US" sz="3200" dirty="0"/>
              <a:t>Absolute advantage asks:</a:t>
            </a:r>
          </a:p>
        </p:txBody>
      </p:sp>
      <p:sp>
        <p:nvSpPr>
          <p:cNvPr id="5" name="Rectangle 4">
            <a:extLst>
              <a:ext uri="{FF2B5EF4-FFF2-40B4-BE49-F238E27FC236}">
                <a16:creationId xmlns:a16="http://schemas.microsoft.com/office/drawing/2014/main" id="{A94C2E97-8711-4B7E-89AD-5D672B007AEE}"/>
              </a:ext>
            </a:extLst>
          </p:cNvPr>
          <p:cNvSpPr/>
          <p:nvPr/>
        </p:nvSpPr>
        <p:spPr>
          <a:xfrm>
            <a:off x="2222098" y="2530642"/>
            <a:ext cx="7826467" cy="69393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solidFill>
              </a:rPr>
              <a:t>“How many inputs do I need to produce this good?”</a:t>
            </a:r>
          </a:p>
        </p:txBody>
      </p:sp>
      <p:sp>
        <p:nvSpPr>
          <p:cNvPr id="6" name="TextBox 5">
            <a:extLst>
              <a:ext uri="{FF2B5EF4-FFF2-40B4-BE49-F238E27FC236}">
                <a16:creationId xmlns:a16="http://schemas.microsoft.com/office/drawing/2014/main" id="{4C8AF186-72A0-4CF3-A9C5-DF33FF798113}"/>
              </a:ext>
            </a:extLst>
          </p:cNvPr>
          <p:cNvSpPr txBox="1"/>
          <p:nvPr/>
        </p:nvSpPr>
        <p:spPr>
          <a:xfrm>
            <a:off x="4906297" y="3980626"/>
            <a:ext cx="6027174" cy="584775"/>
          </a:xfrm>
          <a:prstGeom prst="rect">
            <a:avLst/>
          </a:prstGeom>
          <a:noFill/>
        </p:spPr>
        <p:txBody>
          <a:bodyPr wrap="square" rtlCol="0">
            <a:spAutoFit/>
          </a:bodyPr>
          <a:lstStyle/>
          <a:p>
            <a:pPr algn="ctr"/>
            <a:r>
              <a:rPr lang="en-US" sz="3200" dirty="0"/>
              <a:t>Comparative advantage asks:</a:t>
            </a:r>
          </a:p>
        </p:txBody>
      </p:sp>
      <p:sp>
        <p:nvSpPr>
          <p:cNvPr id="7" name="Rectangle 6">
            <a:extLst>
              <a:ext uri="{FF2B5EF4-FFF2-40B4-BE49-F238E27FC236}">
                <a16:creationId xmlns:a16="http://schemas.microsoft.com/office/drawing/2014/main" id="{B3B9E8F1-AC97-4CD1-99E4-87307E8EAEE8}"/>
              </a:ext>
            </a:extLst>
          </p:cNvPr>
          <p:cNvSpPr/>
          <p:nvPr/>
        </p:nvSpPr>
        <p:spPr>
          <a:xfrm>
            <a:off x="2222096" y="4697621"/>
            <a:ext cx="7826467" cy="6949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solidFill>
              </a:rPr>
              <a:t>“How much am I giving up to produce this good?”</a:t>
            </a:r>
          </a:p>
        </p:txBody>
      </p:sp>
      <p:pic>
        <p:nvPicPr>
          <p:cNvPr id="3" name="Graphic 2" descr="Box">
            <a:extLst>
              <a:ext uri="{FF2B5EF4-FFF2-40B4-BE49-F238E27FC236}">
                <a16:creationId xmlns:a16="http://schemas.microsoft.com/office/drawing/2014/main" id="{61650806-18C5-4DE4-865B-A4148E447C3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52176" y="1465435"/>
            <a:ext cx="1336518" cy="1336518"/>
          </a:xfrm>
          <a:prstGeom prst="rect">
            <a:avLst/>
          </a:prstGeom>
        </p:spPr>
      </p:pic>
      <p:cxnSp>
        <p:nvCxnSpPr>
          <p:cNvPr id="9" name="Straight Arrow Connector 8">
            <a:extLst>
              <a:ext uri="{FF2B5EF4-FFF2-40B4-BE49-F238E27FC236}">
                <a16:creationId xmlns:a16="http://schemas.microsoft.com/office/drawing/2014/main" id="{4C0874A2-D614-4378-84C3-B39ECD500ED0}"/>
              </a:ext>
            </a:extLst>
          </p:cNvPr>
          <p:cNvCxnSpPr/>
          <p:nvPr/>
        </p:nvCxnSpPr>
        <p:spPr>
          <a:xfrm>
            <a:off x="8782587" y="1332577"/>
            <a:ext cx="0" cy="37541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A94E7FDB-B677-43A2-A765-5672CA9F2284}"/>
              </a:ext>
            </a:extLst>
          </p:cNvPr>
          <p:cNvCxnSpPr/>
          <p:nvPr/>
        </p:nvCxnSpPr>
        <p:spPr>
          <a:xfrm>
            <a:off x="9011264" y="1266156"/>
            <a:ext cx="0" cy="37541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586E4A71-CFE4-403A-85B9-61E436FDFD0B}"/>
              </a:ext>
            </a:extLst>
          </p:cNvPr>
          <p:cNvCxnSpPr/>
          <p:nvPr/>
        </p:nvCxnSpPr>
        <p:spPr>
          <a:xfrm>
            <a:off x="9350477" y="1258985"/>
            <a:ext cx="0" cy="37541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35A964E2-21C2-4880-9C02-12EF79B06737}"/>
              </a:ext>
            </a:extLst>
          </p:cNvPr>
          <p:cNvCxnSpPr/>
          <p:nvPr/>
        </p:nvCxnSpPr>
        <p:spPr>
          <a:xfrm>
            <a:off x="9547123" y="1380527"/>
            <a:ext cx="0" cy="37541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32D4625-EAD7-412E-A49F-14B40DDB5668}"/>
              </a:ext>
            </a:extLst>
          </p:cNvPr>
          <p:cNvCxnSpPr>
            <a:cxnSpLocks/>
          </p:cNvCxnSpPr>
          <p:nvPr/>
        </p:nvCxnSpPr>
        <p:spPr>
          <a:xfrm flipH="1">
            <a:off x="8552176" y="1336416"/>
            <a:ext cx="248924"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F3CD537-B20E-4CE0-AFD2-F90388CB741D}"/>
              </a:ext>
            </a:extLst>
          </p:cNvPr>
          <p:cNvCxnSpPr>
            <a:cxnSpLocks/>
          </p:cNvCxnSpPr>
          <p:nvPr/>
        </p:nvCxnSpPr>
        <p:spPr>
          <a:xfrm flipH="1">
            <a:off x="9528488" y="1380527"/>
            <a:ext cx="248924"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17" name="Graphic 16" descr="Man">
            <a:extLst>
              <a:ext uri="{FF2B5EF4-FFF2-40B4-BE49-F238E27FC236}">
                <a16:creationId xmlns:a16="http://schemas.microsoft.com/office/drawing/2014/main" id="{10D0D680-22A1-41AB-B30C-C2219C39839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226272" y="3803636"/>
            <a:ext cx="802928" cy="802928"/>
          </a:xfrm>
          <a:prstGeom prst="rect">
            <a:avLst/>
          </a:prstGeom>
        </p:spPr>
      </p:pic>
      <p:cxnSp>
        <p:nvCxnSpPr>
          <p:cNvPr id="23" name="Straight Arrow Connector 22">
            <a:extLst>
              <a:ext uri="{FF2B5EF4-FFF2-40B4-BE49-F238E27FC236}">
                <a16:creationId xmlns:a16="http://schemas.microsoft.com/office/drawing/2014/main" id="{C8911633-C0E8-4092-AA37-9CA4B2536ED6}"/>
              </a:ext>
            </a:extLst>
          </p:cNvPr>
          <p:cNvCxnSpPr>
            <a:cxnSpLocks/>
          </p:cNvCxnSpPr>
          <p:nvPr/>
        </p:nvCxnSpPr>
        <p:spPr>
          <a:xfrm flipH="1">
            <a:off x="4044271" y="4411092"/>
            <a:ext cx="1" cy="264817"/>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5931EA8A-E4F2-4291-B3BB-C515F1CF9474}"/>
              </a:ext>
            </a:extLst>
          </p:cNvPr>
          <p:cNvCxnSpPr>
            <a:cxnSpLocks/>
          </p:cNvCxnSpPr>
          <p:nvPr/>
        </p:nvCxnSpPr>
        <p:spPr>
          <a:xfrm flipH="1">
            <a:off x="3579857" y="4469942"/>
            <a:ext cx="326141" cy="0"/>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7811197E-45D6-4B66-B138-29947CB0D4FD}"/>
              </a:ext>
            </a:extLst>
          </p:cNvPr>
          <p:cNvCxnSpPr>
            <a:cxnSpLocks/>
          </p:cNvCxnSpPr>
          <p:nvPr/>
        </p:nvCxnSpPr>
        <p:spPr>
          <a:xfrm flipH="1">
            <a:off x="3482713" y="4050980"/>
            <a:ext cx="815354" cy="0"/>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C9E7AE7C-3F46-4FFA-95D6-C39BDF3C56E2}"/>
              </a:ext>
            </a:extLst>
          </p:cNvPr>
          <p:cNvCxnSpPr>
            <a:cxnSpLocks/>
          </p:cNvCxnSpPr>
          <p:nvPr/>
        </p:nvCxnSpPr>
        <p:spPr>
          <a:xfrm flipH="1" flipV="1">
            <a:off x="4298067" y="3591231"/>
            <a:ext cx="1" cy="292590"/>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AD3F9FEF-5E3B-4EA0-B87B-363AE678B98D}"/>
              </a:ext>
            </a:extLst>
          </p:cNvPr>
          <p:cNvCxnSpPr>
            <a:cxnSpLocks/>
          </p:cNvCxnSpPr>
          <p:nvPr/>
        </p:nvCxnSpPr>
        <p:spPr>
          <a:xfrm flipH="1">
            <a:off x="4044271" y="4426958"/>
            <a:ext cx="404642" cy="0"/>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182A22D5-18BA-458C-B284-683436744122}"/>
              </a:ext>
            </a:extLst>
          </p:cNvPr>
          <p:cNvCxnSpPr>
            <a:cxnSpLocks/>
          </p:cNvCxnSpPr>
          <p:nvPr/>
        </p:nvCxnSpPr>
        <p:spPr>
          <a:xfrm flipH="1">
            <a:off x="3905998" y="4259776"/>
            <a:ext cx="404642" cy="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1D3A2ABD-97AC-467C-97EB-060E7062B889}"/>
              </a:ext>
            </a:extLst>
          </p:cNvPr>
          <p:cNvCxnSpPr>
            <a:cxnSpLocks/>
          </p:cNvCxnSpPr>
          <p:nvPr/>
        </p:nvCxnSpPr>
        <p:spPr>
          <a:xfrm>
            <a:off x="3906746" y="4259776"/>
            <a:ext cx="0" cy="210166"/>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331B8BA9-C4FF-4849-909C-EBE67CAD4465}"/>
              </a:ext>
            </a:extLst>
          </p:cNvPr>
          <p:cNvCxnSpPr>
            <a:cxnSpLocks/>
          </p:cNvCxnSpPr>
          <p:nvPr/>
        </p:nvCxnSpPr>
        <p:spPr>
          <a:xfrm flipH="1">
            <a:off x="4285843" y="3883821"/>
            <a:ext cx="16307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8" y="381998"/>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Production Possibilities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2">
            <a:extLst>
              <a:ext uri="{FF2B5EF4-FFF2-40B4-BE49-F238E27FC236}">
                <a16:creationId xmlns:a16="http://schemas.microsoft.com/office/drawing/2014/main" id="{10D56885-A85B-497C-86AB-6CB744F0DFB6}"/>
              </a:ext>
            </a:extLst>
          </p:cNvPr>
          <p:cNvGraphicFramePr>
            <a:graphicFrameLocks noGrp="1"/>
          </p:cNvGraphicFramePr>
          <p:nvPr>
            <p:extLst>
              <p:ext uri="{D42A27DB-BD31-4B8C-83A1-F6EECF244321}">
                <p14:modId xmlns:p14="http://schemas.microsoft.com/office/powerpoint/2010/main" val="4019417884"/>
              </p:ext>
            </p:extLst>
          </p:nvPr>
        </p:nvGraphicFramePr>
        <p:xfrm>
          <a:off x="2031999" y="1661861"/>
          <a:ext cx="8127999" cy="1752600"/>
        </p:xfrm>
        <a:graphic>
          <a:graphicData uri="http://schemas.openxmlformats.org/drawingml/2006/table">
            <a:tbl>
              <a:tblPr firstRow="1" bandRow="1">
                <a:tableStyleId>{5C22544A-7EE6-4342-B048-85BDC9FD1C3A}</a:tableStyleId>
              </a:tblPr>
              <a:tblGrid>
                <a:gridCol w="1467946">
                  <a:extLst>
                    <a:ext uri="{9D8B030D-6E8A-4147-A177-3AD203B41FA5}">
                      <a16:colId xmlns:a16="http://schemas.microsoft.com/office/drawing/2014/main" val="1610532625"/>
                    </a:ext>
                  </a:extLst>
                </a:gridCol>
                <a:gridCol w="2979683">
                  <a:extLst>
                    <a:ext uri="{9D8B030D-6E8A-4147-A177-3AD203B41FA5}">
                      <a16:colId xmlns:a16="http://schemas.microsoft.com/office/drawing/2014/main" val="3818637707"/>
                    </a:ext>
                  </a:extLst>
                </a:gridCol>
                <a:gridCol w="3680370">
                  <a:extLst>
                    <a:ext uri="{9D8B030D-6E8A-4147-A177-3AD203B41FA5}">
                      <a16:colId xmlns:a16="http://schemas.microsoft.com/office/drawing/2014/main" val="2462624972"/>
                    </a:ext>
                  </a:extLst>
                </a:gridCol>
              </a:tblGrid>
              <a:tr h="370840">
                <a:tc gridSpan="3">
                  <a:txBody>
                    <a:bodyPr/>
                    <a:lstStyle/>
                    <a:p>
                      <a:pPr algn="ctr"/>
                      <a:r>
                        <a:rPr lang="en-US" dirty="0">
                          <a:solidFill>
                            <a:schemeClr val="tx1"/>
                          </a:solidFill>
                        </a:rPr>
                        <a:t>Production Possibilities before Trade with Complete Specialization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45869983"/>
                  </a:ext>
                </a:extLst>
              </a:tr>
              <a:tr h="472790">
                <a:tc>
                  <a:txBody>
                    <a:bodyPr/>
                    <a:lstStyle/>
                    <a:p>
                      <a:pPr algn="ctr"/>
                      <a:r>
                        <a:rPr lang="en-US" b="1" dirty="0">
                          <a:solidFill>
                            <a:schemeClr val="tx1"/>
                          </a:solidFill>
                        </a:rPr>
                        <a:t>Country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Shoe Production Using 40 Workers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Refrigerator Production Using 40 Workers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47910395"/>
                  </a:ext>
                </a:extLst>
              </a:tr>
              <a:tr h="370840">
                <a:tc>
                  <a:txBody>
                    <a:bodyPr/>
                    <a:lstStyle/>
                    <a:p>
                      <a:pPr algn="ctr"/>
                      <a:r>
                        <a:rPr lang="en-US" dirty="0">
                          <a:solidFill>
                            <a:schemeClr val="tx1"/>
                          </a:solidFill>
                        </a:rPr>
                        <a:t>United States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10,000 shoes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40,000 refrigerators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43897165"/>
                  </a:ext>
                </a:extLst>
              </a:tr>
              <a:tr h="370840">
                <a:tc>
                  <a:txBody>
                    <a:bodyPr/>
                    <a:lstStyle/>
                    <a:p>
                      <a:pPr algn="ctr"/>
                      <a:r>
                        <a:rPr lang="en-US" dirty="0">
                          <a:solidFill>
                            <a:schemeClr val="tx1"/>
                          </a:solidFill>
                        </a:rPr>
                        <a:t>Mexico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8,000 shoes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10,000 refrigerators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48367078"/>
                  </a:ext>
                </a:extLst>
              </a:tr>
            </a:tbl>
          </a:graphicData>
        </a:graphic>
      </p:graphicFrame>
      <p:grpSp>
        <p:nvGrpSpPr>
          <p:cNvPr id="5" name="Group 4">
            <a:extLst>
              <a:ext uri="{FF2B5EF4-FFF2-40B4-BE49-F238E27FC236}">
                <a16:creationId xmlns:a16="http://schemas.microsoft.com/office/drawing/2014/main" id="{86A259D3-D216-43BB-9B9E-26B96FD76214}"/>
              </a:ext>
            </a:extLst>
          </p:cNvPr>
          <p:cNvGrpSpPr/>
          <p:nvPr/>
        </p:nvGrpSpPr>
        <p:grpSpPr>
          <a:xfrm>
            <a:off x="2031999" y="4084018"/>
            <a:ext cx="8058155" cy="1631216"/>
            <a:chOff x="542923" y="1508586"/>
            <a:chExt cx="8058155" cy="1631216"/>
          </a:xfrm>
          <a:solidFill>
            <a:srgbClr val="627981"/>
          </a:solidFill>
        </p:grpSpPr>
        <p:sp>
          <p:nvSpPr>
            <p:cNvPr id="6" name="Rectangle 5">
              <a:extLst>
                <a:ext uri="{FF2B5EF4-FFF2-40B4-BE49-F238E27FC236}">
                  <a16:creationId xmlns:a16="http://schemas.microsoft.com/office/drawing/2014/main" id="{26D6AF84-3E5C-44A5-AB08-453B1B1C163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91CB0C55-8FE1-4212-9E70-D06DB4F0A69F}"/>
                </a:ext>
              </a:extLst>
            </p:cNvPr>
            <p:cNvSpPr txBox="1"/>
            <p:nvPr/>
          </p:nvSpPr>
          <p:spPr>
            <a:xfrm>
              <a:off x="542924" y="1508586"/>
              <a:ext cx="8058154" cy="1631216"/>
            </a:xfrm>
            <a:prstGeom prst="rect">
              <a:avLst/>
            </a:prstGeom>
            <a:grpFill/>
          </p:spPr>
          <p:txBody>
            <a:bodyPr wrap="square" rtlCol="0">
              <a:spAutoFit/>
            </a:bodyPr>
            <a:lstStyle/>
            <a:p>
              <a:pPr algn="ctr"/>
              <a:r>
                <a:rPr lang="en-US" sz="2000" dirty="0">
                  <a:solidFill>
                    <a:schemeClr val="bg1"/>
                  </a:solidFill>
                </a:rPr>
                <a:t>If the United States divides its labor so that 40 workers are making shoes, since it takes four workers in the United States to make 1,000 shoes, a total of 10,000 shoes will be produced. If the 40 workers in the United States are making refrigerators, and each worker can produce 1,000 refrigerators, a total of 40,000 refrigerators will be produced.</a:t>
              </a:r>
            </a:p>
          </p:txBody>
        </p:sp>
      </p:grpSp>
    </p:spTree>
    <p:extLst>
      <p:ext uri="{BB962C8B-B14F-4D97-AF65-F5344CB8AC3E}">
        <p14:creationId xmlns:p14="http://schemas.microsoft.com/office/powerpoint/2010/main" val="1748343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Production Possibilities Frontier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96902959-E7F0-45C2-B995-862023C439F4}"/>
              </a:ext>
            </a:extLst>
          </p:cNvPr>
          <p:cNvGrpSpPr/>
          <p:nvPr/>
        </p:nvGrpSpPr>
        <p:grpSpPr>
          <a:xfrm>
            <a:off x="1341774" y="5305019"/>
            <a:ext cx="9989574" cy="1361251"/>
            <a:chOff x="542923" y="1508586"/>
            <a:chExt cx="8058155" cy="1631216"/>
          </a:xfrm>
          <a:solidFill>
            <a:srgbClr val="627981"/>
          </a:solidFill>
        </p:grpSpPr>
        <p:sp>
          <p:nvSpPr>
            <p:cNvPr id="8" name="Rectangle 7">
              <a:extLst>
                <a:ext uri="{FF2B5EF4-FFF2-40B4-BE49-F238E27FC236}">
                  <a16:creationId xmlns:a16="http://schemas.microsoft.com/office/drawing/2014/main" id="{1C8BAA19-086E-44F5-821C-9A814CD3E8D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9C3CC505-DAAA-47C2-9F35-87E509112FE5}"/>
                </a:ext>
              </a:extLst>
            </p:cNvPr>
            <p:cNvSpPr txBox="1"/>
            <p:nvPr/>
          </p:nvSpPr>
          <p:spPr>
            <a:xfrm>
              <a:off x="542924" y="1508586"/>
              <a:ext cx="8058154" cy="1631216"/>
            </a:xfrm>
            <a:prstGeom prst="rect">
              <a:avLst/>
            </a:prstGeom>
            <a:grpFill/>
          </p:spPr>
          <p:txBody>
            <a:bodyPr wrap="square" rtlCol="0">
              <a:spAutoFit/>
            </a:bodyPr>
            <a:lstStyle/>
            <a:p>
              <a:pPr algn="ctr"/>
              <a:r>
                <a:rPr lang="en-US" sz="2000" dirty="0">
                  <a:solidFill>
                    <a:schemeClr val="bg1"/>
                  </a:solidFill>
                </a:rPr>
                <a:t>With 40 workers, the United States can produce either 10,000 shoes and zero refrigerators or 40,000 refrigerators and zero shoes. With 40 workers, Mexico can produce either 8,000 shoes and zero refrigerators or 10,000 refrigerators and zero shoes. Point </a:t>
              </a:r>
              <a:r>
                <a:rPr lang="en-US" sz="2000" i="1" dirty="0">
                  <a:solidFill>
                    <a:schemeClr val="bg1"/>
                  </a:solidFill>
                </a:rPr>
                <a:t>A</a:t>
              </a:r>
              <a:r>
                <a:rPr lang="en-US" sz="2000" dirty="0">
                  <a:solidFill>
                    <a:schemeClr val="bg1"/>
                  </a:solidFill>
                </a:rPr>
                <a:t> is where the countries start producing and consuming before trade. Point </a:t>
              </a:r>
              <a:r>
                <a:rPr lang="en-US" sz="2000" i="1" dirty="0">
                  <a:solidFill>
                    <a:schemeClr val="bg1"/>
                  </a:solidFill>
                </a:rPr>
                <a:t>B</a:t>
              </a:r>
              <a:r>
                <a:rPr lang="en-US" sz="2000" dirty="0">
                  <a:solidFill>
                    <a:schemeClr val="bg1"/>
                  </a:solidFill>
                </a:rPr>
                <a:t> is where they end up after trade.</a:t>
              </a:r>
            </a:p>
          </p:txBody>
        </p:sp>
      </p:grpSp>
      <p:pic>
        <p:nvPicPr>
          <p:cNvPr id="3" name="Picture 2" descr="Graphs of two production possibility frontiers for the U.S. and Mexico">
            <a:extLst>
              <a:ext uri="{FF2B5EF4-FFF2-40B4-BE49-F238E27FC236}">
                <a16:creationId xmlns:a16="http://schemas.microsoft.com/office/drawing/2014/main" id="{41C38232-82EF-4800-B504-B5B49CE5EBDC}"/>
              </a:ext>
            </a:extLst>
          </p:cNvPr>
          <p:cNvPicPr>
            <a:picLocks noChangeAspect="1"/>
          </p:cNvPicPr>
          <p:nvPr/>
        </p:nvPicPr>
        <p:blipFill>
          <a:blip r:embed="rId3"/>
          <a:stretch>
            <a:fillRect/>
          </a:stretch>
        </p:blipFill>
        <p:spPr>
          <a:xfrm>
            <a:off x="2614721" y="1383374"/>
            <a:ext cx="7443678" cy="3769031"/>
          </a:xfrm>
          <a:prstGeom prst="rect">
            <a:avLst/>
          </a:prstGeom>
        </p:spPr>
      </p:pic>
    </p:spTree>
    <p:extLst>
      <p:ext uri="{BB962C8B-B14F-4D97-AF65-F5344CB8AC3E}">
        <p14:creationId xmlns:p14="http://schemas.microsoft.com/office/powerpoint/2010/main" val="1336995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8" y="122246"/>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Mutually Beneficial Trade with 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A6D92D6-AEF0-4C84-90E9-3FD803547207}"/>
              </a:ext>
            </a:extLst>
          </p:cNvPr>
          <p:cNvSpPr txBox="1"/>
          <p:nvPr/>
        </p:nvSpPr>
        <p:spPr>
          <a:xfrm>
            <a:off x="2192214" y="1555639"/>
            <a:ext cx="7807571" cy="1015663"/>
          </a:xfrm>
          <a:prstGeom prst="rect">
            <a:avLst/>
          </a:prstGeom>
          <a:solidFill>
            <a:srgbClr val="627981"/>
          </a:solidFill>
        </p:spPr>
        <p:txBody>
          <a:bodyPr wrap="square" rtlCol="0">
            <a:spAutoFit/>
          </a:bodyPr>
          <a:lstStyle/>
          <a:p>
            <a:pPr algn="ctr"/>
            <a:r>
              <a:rPr lang="en-US" sz="2000" dirty="0">
                <a:solidFill>
                  <a:schemeClr val="bg1"/>
                </a:solidFill>
              </a:rPr>
              <a:t>Let's say that, in the situation before trade, each nation prefers to produce a combination of shoes and refrigerators that is shown at Point </a:t>
            </a:r>
            <a:r>
              <a:rPr lang="en-US" sz="2000" i="1" dirty="0">
                <a:solidFill>
                  <a:schemeClr val="bg1"/>
                </a:solidFill>
              </a:rPr>
              <a:t>A</a:t>
            </a:r>
            <a:r>
              <a:rPr lang="en-US" sz="2000" dirty="0">
                <a:solidFill>
                  <a:schemeClr val="bg1"/>
                </a:solidFill>
              </a:rPr>
              <a:t> on the </a:t>
            </a:r>
            <a:r>
              <a:rPr lang="en-US" sz="2000" i="1" dirty="0">
                <a:solidFill>
                  <a:schemeClr val="bg1"/>
                </a:solidFill>
              </a:rPr>
              <a:t>PPF</a:t>
            </a:r>
            <a:r>
              <a:rPr lang="en-US" sz="2000" dirty="0">
                <a:solidFill>
                  <a:schemeClr val="bg1"/>
                </a:solidFill>
              </a:rPr>
              <a:t>s.</a:t>
            </a:r>
          </a:p>
        </p:txBody>
      </p:sp>
      <p:graphicFrame>
        <p:nvGraphicFramePr>
          <p:cNvPr id="2" name="Table 2">
            <a:extLst>
              <a:ext uri="{FF2B5EF4-FFF2-40B4-BE49-F238E27FC236}">
                <a16:creationId xmlns:a16="http://schemas.microsoft.com/office/drawing/2014/main" id="{00ADEEB0-007E-4747-9ADF-6145A888D35C}"/>
              </a:ext>
            </a:extLst>
          </p:cNvPr>
          <p:cNvGraphicFramePr>
            <a:graphicFrameLocks noGrp="1"/>
          </p:cNvGraphicFramePr>
          <p:nvPr>
            <p:extLst>
              <p:ext uri="{D42A27DB-BD31-4B8C-83A1-F6EECF244321}">
                <p14:modId xmlns:p14="http://schemas.microsoft.com/office/powerpoint/2010/main" val="1300474559"/>
              </p:ext>
            </p:extLst>
          </p:nvPr>
        </p:nvGraphicFramePr>
        <p:xfrm>
          <a:off x="2031999" y="2989032"/>
          <a:ext cx="8127999" cy="212344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590516938"/>
                    </a:ext>
                  </a:extLst>
                </a:gridCol>
                <a:gridCol w="2709333">
                  <a:extLst>
                    <a:ext uri="{9D8B030D-6E8A-4147-A177-3AD203B41FA5}">
                      <a16:colId xmlns:a16="http://schemas.microsoft.com/office/drawing/2014/main" val="2432093778"/>
                    </a:ext>
                  </a:extLst>
                </a:gridCol>
                <a:gridCol w="2709333">
                  <a:extLst>
                    <a:ext uri="{9D8B030D-6E8A-4147-A177-3AD203B41FA5}">
                      <a16:colId xmlns:a16="http://schemas.microsoft.com/office/drawing/2014/main" val="955019878"/>
                    </a:ext>
                  </a:extLst>
                </a:gridCol>
              </a:tblGrid>
              <a:tr h="370840">
                <a:tc gridSpan="3">
                  <a:txBody>
                    <a:bodyPr/>
                    <a:lstStyle/>
                    <a:p>
                      <a:pPr algn="ctr"/>
                      <a:r>
                        <a:rPr lang="en-US" dirty="0">
                          <a:solidFill>
                            <a:schemeClr val="tx1"/>
                          </a:solidFill>
                        </a:rPr>
                        <a:t>Total Production at Point </a:t>
                      </a:r>
                      <a:r>
                        <a:rPr lang="en-US" i="1" dirty="0">
                          <a:solidFill>
                            <a:schemeClr val="tx1"/>
                          </a:solidFill>
                        </a:rPr>
                        <a:t>A</a:t>
                      </a:r>
                      <a:r>
                        <a:rPr lang="en-US" dirty="0">
                          <a:solidFill>
                            <a:schemeClr val="tx1"/>
                          </a:solidFill>
                        </a:rPr>
                        <a:t> before Trade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62023138"/>
                  </a:ext>
                </a:extLst>
              </a:tr>
              <a:tr h="370840">
                <a:tc>
                  <a:txBody>
                    <a:bodyPr/>
                    <a:lstStyle/>
                    <a:p>
                      <a:pPr algn="ctr"/>
                      <a:r>
                        <a:rPr lang="en-US" b="1" dirty="0">
                          <a:solidFill>
                            <a:schemeClr val="tx1"/>
                          </a:solidFill>
                        </a:rPr>
                        <a:t>Country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Current Shoe Production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Current Refrigerator Production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53405463"/>
                  </a:ext>
                </a:extLst>
              </a:tr>
              <a:tr h="370840">
                <a:tc>
                  <a:txBody>
                    <a:bodyPr/>
                    <a:lstStyle/>
                    <a:p>
                      <a:pPr algn="ctr"/>
                      <a:r>
                        <a:rPr lang="en-US" dirty="0">
                          <a:solidFill>
                            <a:schemeClr val="tx1"/>
                          </a:solidFill>
                        </a:rPr>
                        <a:t>United States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65141201"/>
                  </a:ext>
                </a:extLst>
              </a:tr>
              <a:tr h="370840">
                <a:tc>
                  <a:txBody>
                    <a:bodyPr/>
                    <a:lstStyle/>
                    <a:p>
                      <a:pPr algn="ctr"/>
                      <a:r>
                        <a:rPr lang="en-US" dirty="0">
                          <a:solidFill>
                            <a:schemeClr val="tx1"/>
                          </a:solidFill>
                        </a:rPr>
                        <a:t>Mexico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25225004"/>
                  </a:ext>
                </a:extLst>
              </a:tr>
              <a:tr h="370840">
                <a:tc>
                  <a:txBody>
                    <a:bodyPr/>
                    <a:lstStyle/>
                    <a:p>
                      <a:pPr algn="ctr"/>
                      <a:r>
                        <a:rPr lang="en-US" b="1" dirty="0">
                          <a:solidFill>
                            <a:schemeClr val="tx1"/>
                          </a:solidFill>
                        </a:rPr>
                        <a:t>Total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9,000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38552290"/>
                  </a:ext>
                </a:extLst>
              </a:tr>
            </a:tbl>
          </a:graphicData>
        </a:graphic>
      </p:graphicFrame>
    </p:spTree>
    <p:extLst>
      <p:ext uri="{BB962C8B-B14F-4D97-AF65-F5344CB8AC3E}">
        <p14:creationId xmlns:p14="http://schemas.microsoft.com/office/powerpoint/2010/main" val="25542533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8"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Mutually Beneficial Trade with 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A6D92D6-AEF0-4C84-90E9-3FD803547207}"/>
              </a:ext>
            </a:extLst>
          </p:cNvPr>
          <p:cNvSpPr txBox="1"/>
          <p:nvPr/>
        </p:nvSpPr>
        <p:spPr>
          <a:xfrm>
            <a:off x="2192214" y="1555639"/>
            <a:ext cx="7807571" cy="707886"/>
          </a:xfrm>
          <a:prstGeom prst="rect">
            <a:avLst/>
          </a:prstGeom>
          <a:solidFill>
            <a:srgbClr val="627981"/>
          </a:solidFill>
        </p:spPr>
        <p:txBody>
          <a:bodyPr wrap="square" rtlCol="0">
            <a:spAutoFit/>
          </a:bodyPr>
          <a:lstStyle/>
          <a:p>
            <a:pPr algn="ctr"/>
            <a:r>
              <a:rPr lang="en-US" sz="2000" dirty="0">
                <a:solidFill>
                  <a:schemeClr val="bg1"/>
                </a:solidFill>
              </a:rPr>
              <a:t>Now, assume the countries shift production toward the good for which they have a comparative advantage in producing.</a:t>
            </a:r>
          </a:p>
        </p:txBody>
      </p:sp>
      <p:graphicFrame>
        <p:nvGraphicFramePr>
          <p:cNvPr id="2" name="Table 2">
            <a:extLst>
              <a:ext uri="{FF2B5EF4-FFF2-40B4-BE49-F238E27FC236}">
                <a16:creationId xmlns:a16="http://schemas.microsoft.com/office/drawing/2014/main" id="{00ADEEB0-007E-4747-9ADF-6145A888D35C}"/>
              </a:ext>
            </a:extLst>
          </p:cNvPr>
          <p:cNvGraphicFramePr>
            <a:graphicFrameLocks noGrp="1"/>
          </p:cNvGraphicFramePr>
          <p:nvPr>
            <p:extLst>
              <p:ext uri="{D42A27DB-BD31-4B8C-83A1-F6EECF244321}">
                <p14:modId xmlns:p14="http://schemas.microsoft.com/office/powerpoint/2010/main" val="1571392493"/>
              </p:ext>
            </p:extLst>
          </p:nvPr>
        </p:nvGraphicFramePr>
        <p:xfrm>
          <a:off x="2031999" y="2989032"/>
          <a:ext cx="8127999" cy="212344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590516938"/>
                    </a:ext>
                  </a:extLst>
                </a:gridCol>
                <a:gridCol w="2709333">
                  <a:extLst>
                    <a:ext uri="{9D8B030D-6E8A-4147-A177-3AD203B41FA5}">
                      <a16:colId xmlns:a16="http://schemas.microsoft.com/office/drawing/2014/main" val="2432093778"/>
                    </a:ext>
                  </a:extLst>
                </a:gridCol>
                <a:gridCol w="2709333">
                  <a:extLst>
                    <a:ext uri="{9D8B030D-6E8A-4147-A177-3AD203B41FA5}">
                      <a16:colId xmlns:a16="http://schemas.microsoft.com/office/drawing/2014/main" val="955019878"/>
                    </a:ext>
                  </a:extLst>
                </a:gridCol>
              </a:tblGrid>
              <a:tr h="370840">
                <a:tc gridSpan="3">
                  <a:txBody>
                    <a:bodyPr/>
                    <a:lstStyle/>
                    <a:p>
                      <a:pPr algn="ctr"/>
                      <a:r>
                        <a:rPr lang="en-US" dirty="0">
                          <a:solidFill>
                            <a:schemeClr val="tx1"/>
                          </a:solidFill>
                        </a:rPr>
                        <a:t>Shifting Production Toward Comparative Advantage Raises Total Output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62023138"/>
                  </a:ext>
                </a:extLst>
              </a:tr>
              <a:tr h="370840">
                <a:tc>
                  <a:txBody>
                    <a:bodyPr/>
                    <a:lstStyle/>
                    <a:p>
                      <a:pPr algn="ctr"/>
                      <a:r>
                        <a:rPr lang="en-US" b="1" dirty="0">
                          <a:solidFill>
                            <a:schemeClr val="tx1"/>
                          </a:solidFill>
                        </a:rPr>
                        <a:t>Country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Current Shoe Production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Current Refrigerator Production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53405463"/>
                  </a:ext>
                </a:extLst>
              </a:tr>
              <a:tr h="370840">
                <a:tc>
                  <a:txBody>
                    <a:bodyPr/>
                    <a:lstStyle/>
                    <a:p>
                      <a:pPr algn="ctr"/>
                      <a:r>
                        <a:rPr lang="en-US" dirty="0">
                          <a:solidFill>
                            <a:schemeClr val="tx1"/>
                          </a:solidFill>
                        </a:rPr>
                        <a:t>United States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26,000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65141201"/>
                  </a:ext>
                </a:extLst>
              </a:tr>
              <a:tr h="370840">
                <a:tc>
                  <a:txBody>
                    <a:bodyPr/>
                    <a:lstStyle/>
                    <a:p>
                      <a:pPr algn="ctr"/>
                      <a:r>
                        <a:rPr lang="en-US" dirty="0">
                          <a:solidFill>
                            <a:schemeClr val="tx1"/>
                          </a:solidFill>
                        </a:rPr>
                        <a:t>Mexico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6,000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25225004"/>
                  </a:ext>
                </a:extLst>
              </a:tr>
              <a:tr h="370840">
                <a:tc>
                  <a:txBody>
                    <a:bodyPr/>
                    <a:lstStyle/>
                    <a:p>
                      <a:pPr algn="ctr"/>
                      <a:r>
                        <a:rPr lang="en-US" b="1" dirty="0">
                          <a:solidFill>
                            <a:schemeClr val="tx1"/>
                          </a:solidFill>
                        </a:rPr>
                        <a:t>Total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9,500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28,500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38552290"/>
                  </a:ext>
                </a:extLst>
              </a:tr>
            </a:tbl>
          </a:graphicData>
        </a:graphic>
      </p:graphicFrame>
    </p:spTree>
    <p:extLst>
      <p:ext uri="{BB962C8B-B14F-4D97-AF65-F5344CB8AC3E}">
        <p14:creationId xmlns:p14="http://schemas.microsoft.com/office/powerpoint/2010/main" val="79888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440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Mutually Beneficial Trade with 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9982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both countries shift production toward each of their comparative advantages, the combined production rises.</a:t>
              </a:r>
            </a:p>
          </p:txBody>
        </p:sp>
      </p:grpSp>
      <p:grpSp>
        <p:nvGrpSpPr>
          <p:cNvPr id="12" name="Group 11">
            <a:extLst>
              <a:ext uri="{FF2B5EF4-FFF2-40B4-BE49-F238E27FC236}">
                <a16:creationId xmlns:a16="http://schemas.microsoft.com/office/drawing/2014/main" id="{98A1B49B-8999-468C-9B6F-9ED5C0415629}"/>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Even when one country has an absolute advantage in all goods, both countries can still benefit from trade.</a:t>
              </a:r>
            </a:p>
          </p:txBody>
        </p:sp>
      </p:grpSp>
      <p:grpSp>
        <p:nvGrpSpPr>
          <p:cNvPr id="15" name="Group 14">
            <a:extLst>
              <a:ext uri="{FF2B5EF4-FFF2-40B4-BE49-F238E27FC236}">
                <a16:creationId xmlns:a16="http://schemas.microsoft.com/office/drawing/2014/main" id="{9BCB941A-AB18-40C0-B786-A07F4241D27D}"/>
              </a:ext>
            </a:extLst>
          </p:cNvPr>
          <p:cNvGrpSpPr/>
          <p:nvPr/>
        </p:nvGrpSpPr>
        <p:grpSpPr>
          <a:xfrm>
            <a:off x="2135749" y="342593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Even though the U.S. has an absolute advantage in producing both goods, it makes economic sense for it to specialize.</a:t>
              </a:r>
            </a:p>
          </p:txBody>
        </p:sp>
      </p:grpSp>
      <p:grpSp>
        <p:nvGrpSpPr>
          <p:cNvPr id="18" name="Group 17">
            <a:extLst>
              <a:ext uri="{FF2B5EF4-FFF2-40B4-BE49-F238E27FC236}">
                <a16:creationId xmlns:a16="http://schemas.microsoft.com/office/drawing/2014/main" id="{8D821E73-CE09-42DF-9D1B-0BEAB3E1A43B}"/>
              </a:ext>
            </a:extLst>
          </p:cNvPr>
          <p:cNvGrpSpPr/>
          <p:nvPr/>
        </p:nvGrpSpPr>
        <p:grpSpPr>
          <a:xfrm>
            <a:off x="2135749" y="432125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788BB8B1-3BCB-4BDB-B02F-4588858B128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E52B078C-DC54-4755-989C-7018A195272E}"/>
                </a:ext>
              </a:extLst>
            </p:cNvPr>
            <p:cNvSpPr txBox="1"/>
            <p:nvPr/>
          </p:nvSpPr>
          <p:spPr>
            <a:xfrm>
              <a:off x="542923" y="189101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United States will export refrigerators and in return import shoes.</a:t>
              </a:r>
            </a:p>
          </p:txBody>
        </p:sp>
      </p:grpSp>
    </p:spTree>
    <p:extLst>
      <p:ext uri="{BB962C8B-B14F-4D97-AF65-F5344CB8AC3E}">
        <p14:creationId xmlns:p14="http://schemas.microsoft.com/office/powerpoint/2010/main" val="17857465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253</TotalTime>
  <Words>1694</Words>
  <Application>Microsoft Office PowerPoint</Application>
  <PresentationFormat>Widescreen</PresentationFormat>
  <Paragraphs>161</Paragraphs>
  <Slides>13</Slides>
  <Notes>12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33</cp:revision>
  <dcterms:created xsi:type="dcterms:W3CDTF">2017-06-16T13:06:21Z</dcterms:created>
  <dcterms:modified xsi:type="dcterms:W3CDTF">2023-08-09T20:24:16Z</dcterms:modified>
</cp:coreProperties>
</file>