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95" r:id="rId5"/>
    <p:sldId id="289" r:id="rId6"/>
    <p:sldId id="296" r:id="rId7"/>
    <p:sldId id="297" r:id="rId8"/>
    <p:sldId id="298" r:id="rId9"/>
    <p:sldId id="301" r:id="rId10"/>
    <p:sldId id="299" r:id="rId11"/>
    <p:sldId id="300" r:id="rId12"/>
    <p:sldId id="372" r:id="rId13"/>
    <p:sldId id="37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discuss how international trade influences the job market; analyze the opportunity cost of protectionism; and explain how international trade impacts wages, labor standards, and working conditions.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76885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United States, the minimum wage is $7.25 per hour. A typical wage in many low-income countries might be more like $7.25 per day or (often) less. Working conditions in low-income countries may be extremely unpleasant or unsafe. In the worst cases, production may involve child labor or workers who are treated like slaves.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64633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steel in order to “bring back jobs to the U.S. steel industry.” Do you think tariffs achieve this goal? Why or why not? </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5063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Imports affect workers in several different ways: fewer jobs, lower wages, or poor working conditions. The hidden opportunity cost of using protectionism to save jobs </a:t>
            </a:r>
            <a:r>
              <a:rPr lang="en-US" sz="1200" kern="1200">
                <a:solidFill>
                  <a:schemeClr val="tx1"/>
                </a:solidFill>
                <a:effectLst/>
                <a:latin typeface="+mn-lt"/>
                <a:ea typeface="+mn-ea"/>
                <a:cs typeface="+mn-cs"/>
              </a:rPr>
              <a:t>in one industry </a:t>
            </a:r>
            <a:r>
              <a:rPr lang="en-US" sz="1200" kern="1200" dirty="0">
                <a:solidFill>
                  <a:schemeClr val="tx1"/>
                </a:solidFill>
                <a:effectLst/>
                <a:latin typeface="+mn-lt"/>
                <a:ea typeface="+mn-ea"/>
                <a:cs typeface="+mn-cs"/>
              </a:rPr>
              <a:t>is jobs sacrificed in other industries.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1990s, the United States was negotiating the North American Free Trade Agreement (NAFTA) with Mexico. NAFTA was an agreement that reduced tariffs, import quotas, and nontariff barriers to trade between the U.S., Mexico, and Canada. For the next six years, the United States economy had some of the most rapid job growth and low unemployment in its history. Those who feared that open trade with Mexico would lead to a dramatic decrease in jobs were proven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saves jobs in the specific industry being protected but, for two reasons, it costs jobs in other unprotected industries. </a:t>
            </a:r>
            <a:r>
              <a:rPr lang="en-US" sz="1200" dirty="0">
                <a:solidFill>
                  <a:schemeClr val="bg1"/>
                </a:solidFill>
              </a:rPr>
              <a:t>If consumers are paying higher prices to the protected industry, they inevitably have less money to spend on goods from other industries, so jobs are lost in those other industries. If a firm sells the protected product to other firms so that other firms must now pay a higher price for a key input, those firms will lose sales to foreign producers who do not need to pay the higher price. Lost sales translate into lost jobs. </a:t>
            </a:r>
            <a:r>
              <a:rPr lang="en-US" sz="1200" kern="1200" dirty="0">
                <a:solidFill>
                  <a:schemeClr val="tx1"/>
                </a:solidFill>
                <a:effectLst/>
                <a:latin typeface="+mn-lt"/>
                <a:ea typeface="+mn-ea"/>
                <a:cs typeface="+mn-cs"/>
              </a:rPr>
              <a:t>The hidden opportunity cost of using protectionism to save jobs in one industry is jobs sacrificed in other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a job through protectionism can be very expensive. A study from 2002 compiled evidence that showed using protectionism to save an average job in the textile and apparel industry would cost $199,000 per job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7934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 Earn greater profits. Buy more equipment. Pay bigger bonuses to managers. Give pay raises to existing employees. Avoid firing some additional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5243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trade does not reduce the number of jobs, it could affect wages. It is important to separate issues about the average wage level from issues about whether trade will hurt the wages of certain workers. Because trade raises the amount that an economy can produce, it will also cause the average level of wages in an economy to rise. By contrast, barriers to trade will reduce the average level of wages in an economy. Even if trade increases the overall wage level, it will still benefit some workers and hurt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1179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Labor conditions can vary widely across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459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Workers in many low-income countries around the world labor under conditions that would be illegal in America. Workers in the following countries often make less than the minimum wage in the U.S.: China, Thailand, Brazil, South Africa, Poland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9878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174728"/>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Trade and Its Effects on Jobs, Wages, and Working Conditions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512938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72CC4F0-4DDB-4F44-B2AA-333DECFAFBA2}"/>
              </a:ext>
            </a:extLst>
          </p:cNvPr>
          <p:cNvGrpSpPr/>
          <p:nvPr/>
        </p:nvGrpSpPr>
        <p:grpSpPr>
          <a:xfrm>
            <a:off x="2053618" y="1601284"/>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CE097A10-C3EE-4203-9EA9-CD7E319802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99A530C5-FE22-41FF-B91B-4F024A6ED1FD}"/>
                </a:ext>
              </a:extLst>
            </p:cNvPr>
            <p:cNvSpPr txBox="1"/>
            <p:nvPr/>
          </p:nvSpPr>
          <p:spPr>
            <a:xfrm>
              <a:off x="6085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minimum wage is $7.25 per hour. </a:t>
              </a:r>
            </a:p>
          </p:txBody>
        </p:sp>
      </p:grpSp>
      <p:grpSp>
        <p:nvGrpSpPr>
          <p:cNvPr id="9" name="Group 8">
            <a:extLst>
              <a:ext uri="{FF2B5EF4-FFF2-40B4-BE49-F238E27FC236}">
                <a16:creationId xmlns:a16="http://schemas.microsoft.com/office/drawing/2014/main" id="{3B66B3E2-CD5E-436D-9610-3950B3811329}"/>
              </a:ext>
            </a:extLst>
          </p:cNvPr>
          <p:cNvGrpSpPr/>
          <p:nvPr/>
        </p:nvGrpSpPr>
        <p:grpSpPr>
          <a:xfrm>
            <a:off x="2053618" y="251360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42D5DC9B-0B42-4EE4-ABA1-8EF60AAE4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8B09B57-9E9C-4592-AE5A-F3593D37904C}"/>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typical wage in many low-income countries might be more like $7.25 </a:t>
              </a:r>
              <a:r>
                <a:rPr lang="en-US" sz="2000" i="1" dirty="0">
                  <a:solidFill>
                    <a:schemeClr val="bg1"/>
                  </a:solidFill>
                </a:rPr>
                <a:t>per day </a:t>
              </a:r>
              <a:r>
                <a:rPr lang="en-US" sz="2000" dirty="0">
                  <a:solidFill>
                    <a:schemeClr val="bg1"/>
                  </a:solidFill>
                </a:rPr>
                <a:t>or (often) less.</a:t>
              </a:r>
            </a:p>
          </p:txBody>
        </p:sp>
      </p:grpSp>
      <p:grpSp>
        <p:nvGrpSpPr>
          <p:cNvPr id="12" name="Group 11">
            <a:extLst>
              <a:ext uri="{FF2B5EF4-FFF2-40B4-BE49-F238E27FC236}">
                <a16:creationId xmlns:a16="http://schemas.microsoft.com/office/drawing/2014/main" id="{D3BCA493-5EA4-4A74-9BC4-AEB52B847390}"/>
              </a:ext>
            </a:extLst>
          </p:cNvPr>
          <p:cNvGrpSpPr/>
          <p:nvPr/>
        </p:nvGrpSpPr>
        <p:grpSpPr>
          <a:xfrm>
            <a:off x="2053618" y="342593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61634DC-1FB6-4DE5-9AE0-1514CE4E0F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58E9354-1C9D-46DF-AC8C-CDEE1211EF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Working conditions in low-income countries may be extremely unpleasant or unsafe.</a:t>
              </a:r>
            </a:p>
          </p:txBody>
        </p:sp>
      </p:grpSp>
      <p:grpSp>
        <p:nvGrpSpPr>
          <p:cNvPr id="16" name="Group 15">
            <a:extLst>
              <a:ext uri="{FF2B5EF4-FFF2-40B4-BE49-F238E27FC236}">
                <a16:creationId xmlns:a16="http://schemas.microsoft.com/office/drawing/2014/main" id="{1139EC22-9679-4736-99D9-168314E12EC9}"/>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worst cases, production may involve child labor or workers who are treated like slaves.</a:t>
              </a:r>
            </a:p>
          </p:txBody>
        </p:sp>
      </p:grpSp>
    </p:spTree>
    <p:extLst>
      <p:ext uri="{BB962C8B-B14F-4D97-AF65-F5344CB8AC3E}">
        <p14:creationId xmlns:p14="http://schemas.microsoft.com/office/powerpoint/2010/main" val="10977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450059"/>
            <a:ext cx="9273061" cy="132343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President Trump imposed tariffs on imported steel in order to “bring back jobs to the U.S. steel industry.” Do you think tariffs achieved this goal? Why or why not?</a:t>
            </a:r>
          </a:p>
          <a:p>
            <a:pPr algn="ctr"/>
            <a:endParaRPr lang="en-US" sz="2000" dirty="0">
              <a:solidFill>
                <a:schemeClr val="bg1"/>
              </a:solidFill>
            </a:endParaRPr>
          </a:p>
        </p:txBody>
      </p:sp>
      <p:pic>
        <p:nvPicPr>
          <p:cNvPr id="5" name="Picture 4" descr="A worker saw cutting metal">
            <a:extLst>
              <a:ext uri="{FF2B5EF4-FFF2-40B4-BE49-F238E27FC236}">
                <a16:creationId xmlns:a16="http://schemas.microsoft.com/office/drawing/2014/main" id="{072E380C-675E-4E38-B4AB-289FA592A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531" y="3128908"/>
            <a:ext cx="4822934" cy="3215289"/>
          </a:xfrm>
          <a:prstGeom prst="rect">
            <a:avLst/>
          </a:prstGeom>
        </p:spPr>
      </p:pic>
    </p:spTree>
    <p:extLst>
      <p:ext uri="{BB962C8B-B14F-4D97-AF65-F5344CB8AC3E}">
        <p14:creationId xmlns:p14="http://schemas.microsoft.com/office/powerpoint/2010/main" val="116813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international trade increases, it contributes to a shift in jobs away from industries where that economy does not have a comparative advantage and toward industries where it does have a comparative advantage.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degree to which trade affects labor markets has much to do with the structure of the labor market in that country and the adjustment process in other industries.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Global trade should raise the average level of wages by increasing productivity, however, this increase in average wages may include both gains to workers in certain jobs and industries and losses to others.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 wages and long working hours in poor countries are unpleasant to think about, but for people in low-income parts of the world, it may well be the best option open to them.</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BFB27E4A-69AF-4D8D-8941-BA37FAC9DF61}"/>
              </a:ext>
            </a:extLst>
          </p:cNvPr>
          <p:cNvSpPr/>
          <p:nvPr/>
        </p:nvSpPr>
        <p:spPr>
          <a:xfrm flipV="1">
            <a:off x="5788071" y="2736894"/>
            <a:ext cx="661012" cy="869118"/>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FABE4E-78E3-4ABB-A1D4-769D649BBAB9}"/>
              </a:ext>
            </a:extLst>
          </p:cNvPr>
          <p:cNvSpPr/>
          <p:nvPr/>
        </p:nvSpPr>
        <p:spPr>
          <a:xfrm>
            <a:off x="3643541" y="3606012"/>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May cause fewer jobs, lower wages, or poor working conditions</a:t>
            </a:r>
          </a:p>
        </p:txBody>
      </p:sp>
      <p:sp>
        <p:nvSpPr>
          <p:cNvPr id="7" name="Rectangle 6">
            <a:extLst>
              <a:ext uri="{FF2B5EF4-FFF2-40B4-BE49-F238E27FC236}">
                <a16:creationId xmlns:a16="http://schemas.microsoft.com/office/drawing/2014/main" id="{7D97AAD4-8780-4CE7-B70A-E420767D2148}"/>
              </a:ext>
            </a:extLst>
          </p:cNvPr>
          <p:cNvSpPr/>
          <p:nvPr/>
        </p:nvSpPr>
        <p:spPr>
          <a:xfrm>
            <a:off x="3962398" y="1867776"/>
            <a:ext cx="4267200"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Imports</a:t>
            </a:r>
            <a:endParaRPr lang="en-US" sz="2000" dirty="0">
              <a:solidFill>
                <a:schemeClr val="bg1"/>
              </a:solidFill>
            </a:endParaRPr>
          </a:p>
        </p:txBody>
      </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Fewer Jobs?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1990s, the United States was negotiating the North American Free Trade Agreement (NAFTA) with Mexico.</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NAFTA was an agreement that reduced tariffs, import quotas, and nontariff barriers to trade between the U.S., Mexico, and Canada.</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the next six years, the United States economy had some of the most rapid job growth and low unemployment in its history.</a:t>
              </a:r>
            </a:p>
          </p:txBody>
        </p:sp>
      </p:grpSp>
      <p:grpSp>
        <p:nvGrpSpPr>
          <p:cNvPr id="17" name="Group 16">
            <a:extLst>
              <a:ext uri="{FF2B5EF4-FFF2-40B4-BE49-F238E27FC236}">
                <a16:creationId xmlns:a16="http://schemas.microsoft.com/office/drawing/2014/main" id="{0E8380F8-773D-455D-85A4-687770C0D4F1}"/>
              </a:ext>
            </a:extLst>
          </p:cNvPr>
          <p:cNvGrpSpPr/>
          <p:nvPr/>
        </p:nvGrpSpPr>
        <p:grpSpPr>
          <a:xfrm>
            <a:off x="2041256" y="431362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6995EAAC-D856-41A1-BB31-4A335C1752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0E7E3B11-76E2-4E26-8A37-82ECAFB25B4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feared that open trade with Mexico would lead to a dramatic decrease in jobs were proven wrong.</a:t>
              </a:r>
            </a:p>
          </p:txBody>
        </p:sp>
      </p:grpSp>
    </p:spTree>
    <p:extLst>
      <p:ext uri="{BB962C8B-B14F-4D97-AF65-F5344CB8AC3E}">
        <p14:creationId xmlns:p14="http://schemas.microsoft.com/office/powerpoint/2010/main" val="153586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Protectionism</a:t>
              </a:r>
              <a:r>
                <a:rPr lang="en-US" sz="2000" dirty="0">
                  <a:solidFill>
                    <a:schemeClr val="bg1"/>
                  </a:solidFill>
                </a:rPr>
                <a:t> saves jobs in the specific industry being protected but, for two reasons, it costs jobs in other unprotected industries.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1065187"/>
            <a:chOff x="542923" y="1736761"/>
            <a:chExt cx="8058154" cy="1065187"/>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consumers are paying higher prices to the protected industry, they inevitably have less money to spend on goods from other industries, so jobs are lost in those other industries.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684182"/>
            <a:ext cx="8058154" cy="1354971"/>
            <a:chOff x="542923" y="1736761"/>
            <a:chExt cx="8058154" cy="1354971"/>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sells the protected product to other firms so that other firms must now pay a higher price for a key input, those firms will lose sales to foreign producers who do not need to pay the higher price. Lost sales translate into lost jobs.</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53618" y="514454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hidden opportunity cost of using protectionism to save jobs in one industry is jobs sacrificed in other industries. </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E2A1235-95CA-4FE9-8C59-5197370515D8}"/>
              </a:ext>
            </a:extLst>
          </p:cNvPr>
          <p:cNvGrpSpPr/>
          <p:nvPr/>
        </p:nvGrpSpPr>
        <p:grpSpPr>
          <a:xfrm>
            <a:off x="2066923" y="4913157"/>
            <a:ext cx="8058154" cy="1354971"/>
            <a:chOff x="542923" y="1736761"/>
            <a:chExt cx="8058154" cy="1354971"/>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1323439"/>
            </a:xfrm>
            <a:prstGeom prst="rect">
              <a:avLst/>
            </a:prstGeom>
            <a:grpFill/>
          </p:spPr>
          <p:txBody>
            <a:bodyPr wrap="square" rtlCol="0">
              <a:spAutoFit/>
            </a:bodyPr>
            <a:lstStyle/>
            <a:p>
              <a:pPr algn="ctr"/>
              <a:r>
                <a:rPr lang="en-US" sz="2000" dirty="0">
                  <a:solidFill>
                    <a:schemeClr val="bg1"/>
                  </a:solidFill>
                </a:rPr>
                <a:t>Saving a job through protectionism can be very expensive. A study from 2002 compiled evidence that showed using protectionism to save an average job in the textile and apparel industry would cost $199,000 per job saved.</a:t>
              </a:r>
            </a:p>
          </p:txBody>
        </p:sp>
      </p:grpSp>
      <p:pic>
        <p:nvPicPr>
          <p:cNvPr id="1026" name="Picture 2" descr="A photograph of a person working on a laptop">
            <a:extLst>
              <a:ext uri="{FF2B5EF4-FFF2-40B4-BE49-F238E27FC236}">
                <a16:creationId xmlns:a16="http://schemas.microsoft.com/office/drawing/2014/main" id="{F1082CC9-803D-4AFC-BDAA-4F257E5F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382470"/>
            <a:ext cx="4000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3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631216"/>
          </a:xfrm>
          <a:prstGeom prst="rect">
            <a:avLst/>
          </a:prstGeom>
          <a:solidFill>
            <a:srgbClr val="627981"/>
          </a:solidFill>
        </p:spPr>
        <p:txBody>
          <a:bodyPr wrap="square" rtlCol="0">
            <a:spAutoFit/>
          </a:bodyPr>
          <a:lstStyle/>
          <a:p>
            <a:pPr algn="ctr"/>
            <a:r>
              <a:rPr lang="en-US" sz="2000" dirty="0">
                <a:solidFill>
                  <a:schemeClr val="bg1"/>
                </a:solidFill>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a:t>
            </a:r>
          </a:p>
        </p:txBody>
      </p:sp>
      <p:sp>
        <p:nvSpPr>
          <p:cNvPr id="17" name="TextBox 16">
            <a:extLst>
              <a:ext uri="{FF2B5EF4-FFF2-40B4-BE49-F238E27FC236}">
                <a16:creationId xmlns:a16="http://schemas.microsoft.com/office/drawing/2014/main" id="{58218DFF-3273-49E2-A039-F3D3A372714E}"/>
              </a:ext>
            </a:extLst>
          </p:cNvPr>
          <p:cNvSpPr txBox="1"/>
          <p:nvPr/>
        </p:nvSpPr>
        <p:spPr>
          <a:xfrm>
            <a:off x="3682912" y="3591992"/>
            <a:ext cx="4826176"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Earn greater profits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Buy more equipment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Pay bigger bonuses to managers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Give pay raises to existing employees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Avoid firing some additional workers</a:t>
            </a:r>
          </a:p>
        </p:txBody>
      </p:sp>
    </p:spTree>
    <p:extLst>
      <p:ext uri="{BB962C8B-B14F-4D97-AF65-F5344CB8AC3E}">
        <p14:creationId xmlns:p14="http://schemas.microsoft.com/office/powerpoint/2010/main" val="199307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Wages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does not reduce the number of jobs, it could affect wages.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important to separate issues about the average wage level from issues about whether trade will hurt the wages of certain workers.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trade raises the amount that an economy can produce, it will also cause the average level of wages in an economy to rise.</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41256" y="4338253"/>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barriers to trade will reduce the average level of wages in an economy.</a:t>
              </a:r>
            </a:p>
          </p:txBody>
        </p:sp>
      </p:grpSp>
      <p:grpSp>
        <p:nvGrpSpPr>
          <p:cNvPr id="24" name="Group 23">
            <a:extLst>
              <a:ext uri="{FF2B5EF4-FFF2-40B4-BE49-F238E27FC236}">
                <a16:creationId xmlns:a16="http://schemas.microsoft.com/office/drawing/2014/main" id="{4E62A108-2AAF-490B-BCB0-43FB050376FF}"/>
              </a:ext>
            </a:extLst>
          </p:cNvPr>
          <p:cNvGrpSpPr/>
          <p:nvPr/>
        </p:nvGrpSpPr>
        <p:grpSpPr>
          <a:xfrm>
            <a:off x="2041256" y="525057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B6661F78-72BB-455D-AC1D-29ADE26495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A21B6781-E969-4B21-A974-9CD9CDA334B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increases the overall wage level, it will still benefit some workers and hurt others.</a:t>
              </a:r>
            </a:p>
          </p:txBody>
        </p:sp>
      </p:grpSp>
    </p:spTree>
    <p:extLst>
      <p:ext uri="{BB962C8B-B14F-4D97-AF65-F5344CB8AC3E}">
        <p14:creationId xmlns:p14="http://schemas.microsoft.com/office/powerpoint/2010/main" val="281285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139EC22-9679-4736-99D9-168314E12EC9}"/>
              </a:ext>
            </a:extLst>
          </p:cNvPr>
          <p:cNvGrpSpPr/>
          <p:nvPr/>
        </p:nvGrpSpPr>
        <p:grpSpPr>
          <a:xfrm>
            <a:off x="2053618" y="485324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681519" y="1929834"/>
              <a:ext cx="7807571" cy="400110"/>
            </a:xfrm>
            <a:prstGeom prst="rect">
              <a:avLst/>
            </a:prstGeom>
            <a:grpFill/>
          </p:spPr>
          <p:txBody>
            <a:bodyPr wrap="square" rtlCol="0">
              <a:spAutoFit/>
            </a:bodyPr>
            <a:lstStyle/>
            <a:p>
              <a:pPr algn="ctr"/>
              <a:r>
                <a:rPr lang="en-US" sz="2000" dirty="0">
                  <a:solidFill>
                    <a:schemeClr val="bg1"/>
                  </a:solidFill>
                </a:rPr>
                <a:t> Labor conditions can vary widely across countries.</a:t>
              </a:r>
            </a:p>
          </p:txBody>
        </p:sp>
      </p:grpSp>
      <p:pic>
        <p:nvPicPr>
          <p:cNvPr id="1026" name="Picture 2" descr="A photograph of a city skyline with a large factory emitting smoke">
            <a:extLst>
              <a:ext uri="{FF2B5EF4-FFF2-40B4-BE49-F238E27FC236}">
                <a16:creationId xmlns:a16="http://schemas.microsoft.com/office/drawing/2014/main" id="{58727C06-BCF2-4C81-B4B8-15B58A0DC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8728"/>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015663"/>
          </a:xfrm>
          <a:prstGeom prst="rect">
            <a:avLst/>
          </a:prstGeom>
          <a:solidFill>
            <a:srgbClr val="627981"/>
          </a:solidFill>
        </p:spPr>
        <p:txBody>
          <a:bodyPr wrap="square" rtlCol="0">
            <a:spAutoFit/>
          </a:bodyPr>
          <a:lstStyle/>
          <a:p>
            <a:pPr algn="ctr"/>
            <a:r>
              <a:rPr lang="en-US" sz="2000" dirty="0">
                <a:solidFill>
                  <a:schemeClr val="bg1"/>
                </a:solidFill>
              </a:rPr>
              <a:t>Workers in many low-income countries around the world labor under conditions that would be illegal in America. Workers in the following countries often make less than the minimum wage in the U.S.:</a:t>
            </a:r>
          </a:p>
        </p:txBody>
      </p:sp>
      <p:sp>
        <p:nvSpPr>
          <p:cNvPr id="17" name="TextBox 16">
            <a:extLst>
              <a:ext uri="{FF2B5EF4-FFF2-40B4-BE49-F238E27FC236}">
                <a16:creationId xmlns:a16="http://schemas.microsoft.com/office/drawing/2014/main" id="{58218DFF-3273-49E2-A039-F3D3A372714E}"/>
              </a:ext>
            </a:extLst>
          </p:cNvPr>
          <p:cNvSpPr txBox="1"/>
          <p:nvPr/>
        </p:nvSpPr>
        <p:spPr>
          <a:xfrm>
            <a:off x="4967027" y="3147340"/>
            <a:ext cx="2206611"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China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Thailand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Brazil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South Africa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Poland</a:t>
            </a:r>
          </a:p>
        </p:txBody>
      </p:sp>
    </p:spTree>
    <p:extLst>
      <p:ext uri="{BB962C8B-B14F-4D97-AF65-F5344CB8AC3E}">
        <p14:creationId xmlns:p14="http://schemas.microsoft.com/office/powerpoint/2010/main" val="201746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1512</Words>
  <Application>Microsoft Office PowerPoint</Application>
  <PresentationFormat>Widescreen</PresentationFormat>
  <Paragraphs>121</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34</cp:revision>
  <dcterms:created xsi:type="dcterms:W3CDTF">2017-06-16T13:06:21Z</dcterms:created>
  <dcterms:modified xsi:type="dcterms:W3CDTF">2023-08-09T20:41:18Z</dcterms:modified>
</cp:coreProperties>
</file>