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8"/>
  </p:notesMasterIdLst>
  <p:sldIdLst>
    <p:sldId id="256" r:id="rId3"/>
    <p:sldId id="295" r:id="rId4"/>
    <p:sldId id="257" r:id="rId5"/>
    <p:sldId id="296" r:id="rId6"/>
    <p:sldId id="290" r:id="rId7"/>
    <p:sldId id="374" r:id="rId8"/>
    <p:sldId id="292" r:id="rId9"/>
    <p:sldId id="297" r:id="rId10"/>
    <p:sldId id="298" r:id="rId11"/>
    <p:sldId id="371" r:id="rId12"/>
    <p:sldId id="299" r:id="rId13"/>
    <p:sldId id="373" r:id="rId14"/>
    <p:sldId id="370" r:id="rId15"/>
    <p:sldId id="372" r:id="rId16"/>
    <p:sldId id="278"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27981"/>
    <a:srgbClr val="2FBEBB"/>
    <a:srgbClr val="FF818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4" autoAdjust="0"/>
    <p:restoredTop sz="84841" autoAdjust="0"/>
  </p:normalViewPr>
  <p:slideViewPr>
    <p:cSldViewPr snapToGrid="0">
      <p:cViewPr varScale="1">
        <p:scale>
          <a:sx n="94" d="100"/>
          <a:sy n="94" d="100"/>
        </p:scale>
        <p:origin x="123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3797E1-4A27-405C-ACD3-B96D27A99F5F}" type="datetimeFigureOut">
              <a:rPr lang="en-US" smtClean="0"/>
              <a:t>8/9/2023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C611CA-4268-4E72-8BFC-C641B4C40515}" type="slidenum">
              <a:rPr lang="en-US" smtClean="0"/>
              <a:t>‹#›</a:t>
            </a:fld>
            <a:endParaRPr lang="en-US"/>
          </a:p>
        </p:txBody>
      </p:sp>
    </p:spTree>
    <p:extLst>
      <p:ext uri="{BB962C8B-B14F-4D97-AF65-F5344CB8AC3E}">
        <p14:creationId xmlns:p14="http://schemas.microsoft.com/office/powerpoint/2010/main" val="22313306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By the end of this lesson, you will be able to explain the origin and role of the World Trade Organization, discuss the significance of regional trading agreements, analyze trade policy at the national level, and evaluate long-term trends in barriers to trade.</a:t>
            </a:r>
            <a:endParaRPr lang="en-US" dirty="0"/>
          </a:p>
        </p:txBody>
      </p:sp>
      <p:sp>
        <p:nvSpPr>
          <p:cNvPr id="4" name="Slide Number Placeholder 3"/>
          <p:cNvSpPr>
            <a:spLocks noGrp="1"/>
          </p:cNvSpPr>
          <p:nvPr>
            <p:ph type="sldNum" sz="quarter" idx="5"/>
          </p:nvPr>
        </p:nvSpPr>
        <p:spPr/>
        <p:txBody>
          <a:bodyPr/>
          <a:lstStyle/>
          <a:p>
            <a:fld id="{DEC611CA-4268-4E72-8BFC-C641B4C40515}" type="slidenum">
              <a:rPr lang="en-US" smtClean="0"/>
              <a:t>1</a:t>
            </a:fld>
            <a:endParaRPr lang="en-US"/>
          </a:p>
        </p:txBody>
      </p:sp>
    </p:spTree>
    <p:extLst>
      <p:ext uri="{BB962C8B-B14F-4D97-AF65-F5344CB8AC3E}">
        <p14:creationId xmlns:p14="http://schemas.microsoft.com/office/powerpoint/2010/main" val="12556711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While there is always a tradeoff with international trade, economists generally believe the gains outweigh the costs.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10</a:t>
            </a:fld>
            <a:endParaRPr lang="en-US"/>
          </a:p>
        </p:txBody>
      </p:sp>
    </p:spTree>
    <p:extLst>
      <p:ext uri="{BB962C8B-B14F-4D97-AF65-F5344CB8AC3E}">
        <p14:creationId xmlns:p14="http://schemas.microsoft.com/office/powerpoint/2010/main" val="38452584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Economists readily acknowledge that international trade is not all sunshine, roses, and happy endings. Over time, the average person gains from international trade. It is a concern of public policy to focus not just on the average or the success stories but also those who have been less fortunate. It is better to embrace the gains from trade and deal with the costs and tradeoffs with other policy tools than to cut off trade entirely.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11</a:t>
            </a:fld>
            <a:endParaRPr lang="en-US"/>
          </a:p>
        </p:txBody>
      </p:sp>
    </p:spTree>
    <p:extLst>
      <p:ext uri="{BB962C8B-B14F-4D97-AF65-F5344CB8AC3E}">
        <p14:creationId xmlns:p14="http://schemas.microsoft.com/office/powerpoint/2010/main" val="28615511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quotas imposed on sugar imported to the U.S. make the price of sugar and goods that contain sugar much higher. The quota protects relatively few domestic sugar producers at the expense of all U.S. consumers. As consumers, why don’t we fight this quota?</a:t>
            </a:r>
          </a:p>
        </p:txBody>
      </p:sp>
      <p:sp>
        <p:nvSpPr>
          <p:cNvPr id="4" name="Slide Number Placeholder 3"/>
          <p:cNvSpPr>
            <a:spLocks noGrp="1"/>
          </p:cNvSpPr>
          <p:nvPr>
            <p:ph type="sldNum" sz="quarter" idx="5"/>
          </p:nvPr>
        </p:nvSpPr>
        <p:spPr/>
        <p:txBody>
          <a:bodyPr/>
          <a:lstStyle/>
          <a:p>
            <a:fld id="{DEC611CA-4268-4E72-8BFC-C641B4C40515}" type="slidenum">
              <a:rPr lang="en-US" smtClean="0"/>
              <a:t>12</a:t>
            </a:fld>
            <a:endParaRPr lang="en-US"/>
          </a:p>
        </p:txBody>
      </p:sp>
    </p:spTree>
    <p:extLst>
      <p:ext uri="{BB962C8B-B14F-4D97-AF65-F5344CB8AC3E}">
        <p14:creationId xmlns:p14="http://schemas.microsoft.com/office/powerpoint/2010/main" val="26880038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quotas imposed on sugar imported to the U.S. make the price of sugar and goods that contain sugar much higher. The quota protects relatively few domestic sugar producers at the expense of all U.S. consumers. As consumers, why don’t we fight this quota?</a:t>
            </a:r>
          </a:p>
          <a:p>
            <a:endParaRPr lang="en-US" dirty="0"/>
          </a:p>
          <a:p>
            <a:r>
              <a:rPr lang="en-US" dirty="0"/>
              <a:t>Since there are relatively few sugar producers, it’s easier for them to organize and influence legislators with paid lobbyists for the industry than it is for many consumers with many different interests to organize an effort to fight the quota.</a:t>
            </a:r>
          </a:p>
          <a:p>
            <a:endParaRPr lang="en-US" dirty="0"/>
          </a:p>
        </p:txBody>
      </p:sp>
      <p:sp>
        <p:nvSpPr>
          <p:cNvPr id="4" name="Slide Number Placeholder 3"/>
          <p:cNvSpPr>
            <a:spLocks noGrp="1"/>
          </p:cNvSpPr>
          <p:nvPr>
            <p:ph type="sldNum" sz="quarter" idx="5"/>
          </p:nvPr>
        </p:nvSpPr>
        <p:spPr/>
        <p:txBody>
          <a:bodyPr/>
          <a:lstStyle/>
          <a:p>
            <a:fld id="{DEC611CA-4268-4E72-8BFC-C641B4C40515}" type="slidenum">
              <a:rPr lang="en-US" smtClean="0"/>
              <a:t>13</a:t>
            </a:fld>
            <a:endParaRPr lang="en-US"/>
          </a:p>
        </p:txBody>
      </p:sp>
    </p:spTree>
    <p:extLst>
      <p:ext uri="{BB962C8B-B14F-4D97-AF65-F5344CB8AC3E}">
        <p14:creationId xmlns:p14="http://schemas.microsoft.com/office/powerpoint/2010/main" val="22534557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These public policy arguments about how nations should react to globalization and trade are fought at several levels: the global level (through the World Trade Organization) and through regional trade agreements between pairs or groups of countries.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2</a:t>
            </a:fld>
            <a:endParaRPr lang="en-US"/>
          </a:p>
        </p:txBody>
      </p:sp>
    </p:spTree>
    <p:extLst>
      <p:ext uri="{BB962C8B-B14F-4D97-AF65-F5344CB8AC3E}">
        <p14:creationId xmlns:p14="http://schemas.microsoft.com/office/powerpoint/2010/main" val="9159016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Twenty-seven nations signed the General Agreement on Tariffs and Trade (GATT) in 1947 to provide a forum in which nations could come together to negotiate reductions in tariffs and other barriers to trade. In 1995, the GATT transformed into the World Trade Organization (WTO). There are different types of economic integration across the globe, ranging from free trade agreements, in which participants allow each other’s imports without tariffs or quotas; to common markets, in which participants have a common external trade policy as well as free trade within the group; to full economic unions, in which, in addition to a common market, monetary and fiscal policies are coordinated. </a:t>
            </a:r>
          </a:p>
        </p:txBody>
      </p:sp>
      <p:sp>
        <p:nvSpPr>
          <p:cNvPr id="4" name="Slide Number Placeholder 3"/>
          <p:cNvSpPr>
            <a:spLocks noGrp="1"/>
          </p:cNvSpPr>
          <p:nvPr>
            <p:ph type="sldNum" sz="quarter" idx="5"/>
          </p:nvPr>
        </p:nvSpPr>
        <p:spPr/>
        <p:txBody>
          <a:bodyPr/>
          <a:lstStyle/>
          <a:p>
            <a:fld id="{DEC611CA-4268-4E72-8BFC-C641B4C40515}" type="slidenum">
              <a:rPr lang="en-US" smtClean="0"/>
              <a:t>3</a:t>
            </a:fld>
            <a:endParaRPr lang="en-US"/>
          </a:p>
        </p:txBody>
      </p:sp>
    </p:spTree>
    <p:extLst>
      <p:ext uri="{BB962C8B-B14F-4D97-AF65-F5344CB8AC3E}">
        <p14:creationId xmlns:p14="http://schemas.microsoft.com/office/powerpoint/2010/main" val="9159016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There are different types of economic integration across the globe. Free trade agreements are agreements in which participants allow each other's imports without tariffs or quotas. Common markets have a common external trade policy as well as free trade within the group. Economic unions are agreements where, in addition to a common market, monetary and fiscal policies are coordinated.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4</a:t>
            </a:fld>
            <a:endParaRPr lang="en-US"/>
          </a:p>
        </p:txBody>
      </p:sp>
    </p:spTree>
    <p:extLst>
      <p:ext uri="{BB962C8B-B14F-4D97-AF65-F5344CB8AC3E}">
        <p14:creationId xmlns:p14="http://schemas.microsoft.com/office/powerpoint/2010/main" val="9939540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Many nations belong both to the World Trade Organization and to regional trading agreements. The best known of these regional trading agreements is the </a:t>
            </a:r>
            <a:r>
              <a:rPr lang="en-US" sz="1200" kern="1200">
                <a:solidFill>
                  <a:schemeClr val="tx1"/>
                </a:solidFill>
                <a:effectLst/>
                <a:latin typeface="+mn-lt"/>
                <a:ea typeface="+mn-ea"/>
                <a:cs typeface="+mn-cs"/>
              </a:rPr>
              <a:t>European Union, </a:t>
            </a:r>
            <a:r>
              <a:rPr lang="en-US" sz="1200" kern="1200" dirty="0">
                <a:solidFill>
                  <a:schemeClr val="tx1"/>
                </a:solidFill>
                <a:effectLst/>
                <a:latin typeface="+mn-lt"/>
                <a:ea typeface="+mn-ea"/>
                <a:cs typeface="+mn-cs"/>
              </a:rPr>
              <a:t>the EU. The EU introduced the euro as a common currency and eliminates barriers to the mobility of goods, labor, and capital across Europe.</a:t>
            </a:r>
          </a:p>
        </p:txBody>
      </p:sp>
      <p:sp>
        <p:nvSpPr>
          <p:cNvPr id="4" name="Slide Number Placeholder 3"/>
          <p:cNvSpPr>
            <a:spLocks noGrp="1"/>
          </p:cNvSpPr>
          <p:nvPr>
            <p:ph type="sldNum" sz="quarter" idx="5"/>
          </p:nvPr>
        </p:nvSpPr>
        <p:spPr/>
        <p:txBody>
          <a:bodyPr/>
          <a:lstStyle/>
          <a:p>
            <a:fld id="{DEC611CA-4268-4E72-8BFC-C641B4C40515}" type="slidenum">
              <a:rPr lang="en-US" smtClean="0"/>
              <a:t>5</a:t>
            </a:fld>
            <a:endParaRPr lang="en-US"/>
          </a:p>
        </p:txBody>
      </p:sp>
    </p:spTree>
    <p:extLst>
      <p:ext uri="{BB962C8B-B14F-4D97-AF65-F5344CB8AC3E}">
        <p14:creationId xmlns:p14="http://schemas.microsoft.com/office/powerpoint/2010/main" val="9939540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For the United States, perhaps the best-known regional trading agreement is the North American Free Trade Agreement (NAFTA), which promotes free trade between the US, Canada, and Mexico.</a:t>
            </a:r>
          </a:p>
        </p:txBody>
      </p:sp>
      <p:sp>
        <p:nvSpPr>
          <p:cNvPr id="4" name="Slide Number Placeholder 3"/>
          <p:cNvSpPr>
            <a:spLocks noGrp="1"/>
          </p:cNvSpPr>
          <p:nvPr>
            <p:ph type="sldNum" sz="quarter" idx="5"/>
          </p:nvPr>
        </p:nvSpPr>
        <p:spPr/>
        <p:txBody>
          <a:bodyPr/>
          <a:lstStyle/>
          <a:p>
            <a:fld id="{DEC611CA-4268-4E72-8BFC-C641B4C40515}" type="slidenum">
              <a:rPr lang="en-US" smtClean="0"/>
              <a:t>6</a:t>
            </a:fld>
            <a:endParaRPr lang="en-US"/>
          </a:p>
        </p:txBody>
      </p:sp>
    </p:spTree>
    <p:extLst>
      <p:ext uri="{BB962C8B-B14F-4D97-AF65-F5344CB8AC3E}">
        <p14:creationId xmlns:p14="http://schemas.microsoft.com/office/powerpoint/2010/main" val="30163719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Some other trade agreements include the Asian Pacific Economic Cooperation (APEC), the Latin American Integration Association (LAIA), the Association of Southeast Asian Nations (ASEAN), and the Southern African Development Community (SADC).</a:t>
            </a:r>
          </a:p>
        </p:txBody>
      </p:sp>
      <p:sp>
        <p:nvSpPr>
          <p:cNvPr id="4" name="Slide Number Placeholder 3"/>
          <p:cNvSpPr>
            <a:spLocks noGrp="1"/>
          </p:cNvSpPr>
          <p:nvPr>
            <p:ph type="sldNum" sz="quarter" idx="5"/>
          </p:nvPr>
        </p:nvSpPr>
        <p:spPr/>
        <p:txBody>
          <a:bodyPr/>
          <a:lstStyle/>
          <a:p>
            <a:fld id="{DEC611CA-4268-4E72-8BFC-C641B4C40515}" type="slidenum">
              <a:rPr lang="en-US" smtClean="0"/>
              <a:t>7</a:t>
            </a:fld>
            <a:endParaRPr lang="en-US"/>
          </a:p>
        </p:txBody>
      </p:sp>
    </p:spTree>
    <p:extLst>
      <p:ext uri="{BB962C8B-B14F-4D97-AF65-F5344CB8AC3E}">
        <p14:creationId xmlns:p14="http://schemas.microsoft.com/office/powerpoint/2010/main" val="27548183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Yet another dimension of trade policy, along with international and regional trade agreements, happens at the national level. The U.S. imposes import quotas on sugar for fear that such imports would drive down the price of sugar and injure domestic producers. One of the jobs of the United States Department of Commerce is to determine if there is import dumping from other countries. The United States International Trade Commission determines whether the dumping has substantially injured domestic industries.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8</a:t>
            </a:fld>
            <a:endParaRPr lang="en-US"/>
          </a:p>
        </p:txBody>
      </p:sp>
    </p:spTree>
    <p:extLst>
      <p:ext uri="{BB962C8B-B14F-4D97-AF65-F5344CB8AC3E}">
        <p14:creationId xmlns:p14="http://schemas.microsoft.com/office/powerpoint/2010/main" val="10742166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Countries are almost constantly threatening to challenge other nations' "unfair" trading practices. Cases are brought to the dispute settlement procedures of the WTO, the European Union, NAFTA, and other regional trading agreements. Through all the controversy, the general trend in the last 60 years is clearly toward lower barriers to trade. Advances in transportation, communication, and information management have led to a powerful surge of international trade.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9</a:t>
            </a:fld>
            <a:endParaRPr lang="en-US"/>
          </a:p>
        </p:txBody>
      </p:sp>
    </p:spTree>
    <p:extLst>
      <p:ext uri="{BB962C8B-B14F-4D97-AF65-F5344CB8AC3E}">
        <p14:creationId xmlns:p14="http://schemas.microsoft.com/office/powerpoint/2010/main" val="1994349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05361F2-EA40-46D2-9907-10E756597DC8}" type="datetimeFigureOut">
              <a:rPr lang="en-US" smtClean="0"/>
              <a:t>8/9/2023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601417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8/9/2023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1900557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8/9/2023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41349156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8/9/2023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6720297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8/9/2023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1898716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6E999DF-67F9-4B17-A956-0DFCA8913547}" type="datetimeFigureOut">
              <a:rPr lang="en-US" smtClean="0"/>
              <a:t>8/9/2023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4278176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6E999DF-67F9-4B17-A956-0DFCA8913547}" type="datetimeFigureOut">
              <a:rPr lang="en-US" smtClean="0"/>
              <a:t>8/9/2023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10847342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6E999DF-67F9-4B17-A956-0DFCA8913547}" type="datetimeFigureOut">
              <a:rPr lang="en-US" smtClean="0"/>
              <a:t>8/9/2023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2882153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6E999DF-67F9-4B17-A956-0DFCA8913547}" type="datetimeFigureOut">
              <a:rPr lang="en-US" smtClean="0"/>
              <a:t>8/9/2023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14071316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E999DF-67F9-4B17-A956-0DFCA8913547}" type="datetimeFigureOut">
              <a:rPr lang="en-US" smtClean="0"/>
              <a:t>8/9/2023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9711950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6E999DF-67F9-4B17-A956-0DFCA8913547}" type="datetimeFigureOut">
              <a:rPr lang="en-US" smtClean="0"/>
              <a:t>8/9/2023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6162535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8/9/2023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30453946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6E999DF-67F9-4B17-A956-0DFCA8913547}" type="datetimeFigureOut">
              <a:rPr lang="en-US" smtClean="0"/>
              <a:t>8/9/2023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6176599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8/9/2023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6261378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8/9/2023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6639966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05361F2-EA40-46D2-9907-10E756597DC8}" type="datetimeFigureOut">
              <a:rPr lang="en-US" smtClean="0"/>
              <a:t>8/9/2023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37900158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05361F2-EA40-46D2-9907-10E756597DC8}" type="datetimeFigureOut">
              <a:rPr lang="en-US" smtClean="0"/>
              <a:t>8/9/2023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15623558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05361F2-EA40-46D2-9907-10E756597DC8}" type="datetimeFigureOut">
              <a:rPr lang="en-US" smtClean="0"/>
              <a:t>8/9/2023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8188189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05361F2-EA40-46D2-9907-10E756597DC8}" type="datetimeFigureOut">
              <a:rPr lang="en-US" smtClean="0"/>
              <a:t>8/9/2023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30492010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5361F2-EA40-46D2-9907-10E756597DC8}" type="datetimeFigureOut">
              <a:rPr lang="en-US" smtClean="0"/>
              <a:t>8/9/2023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17246907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05361F2-EA40-46D2-9907-10E756597DC8}" type="datetimeFigureOut">
              <a:rPr lang="en-US" smtClean="0"/>
              <a:t>8/9/2023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24383845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05361F2-EA40-46D2-9907-10E756597DC8}" type="datetimeFigureOut">
              <a:rPr lang="en-US" smtClean="0"/>
              <a:t>8/9/2023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4820905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5361F2-EA40-46D2-9907-10E756597DC8}" type="datetimeFigureOut">
              <a:rPr lang="en-US" smtClean="0"/>
              <a:t>8/9/2023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ECE39B-1AE0-48C4-A92B-2CE3121A09BD}" type="slidenum">
              <a:rPr lang="en-US" smtClean="0"/>
              <a:t>‹#›</a:t>
            </a:fld>
            <a:endParaRPr lang="en-US"/>
          </a:p>
        </p:txBody>
      </p:sp>
    </p:spTree>
    <p:extLst>
      <p:ext uri="{BB962C8B-B14F-4D97-AF65-F5344CB8AC3E}">
        <p14:creationId xmlns:p14="http://schemas.microsoft.com/office/powerpoint/2010/main" val="18261701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E999DF-67F9-4B17-A956-0DFCA8913547}" type="datetimeFigureOut">
              <a:rPr lang="en-US" smtClean="0"/>
              <a:t>8/9/2023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50498A-7EB8-497B-A843-BB35444C1AA7}" type="slidenum">
              <a:rPr lang="en-US" smtClean="0"/>
              <a:t>‹#›</a:t>
            </a:fld>
            <a:endParaRPr lang="en-US"/>
          </a:p>
        </p:txBody>
      </p:sp>
    </p:spTree>
    <p:extLst>
      <p:ext uri="{BB962C8B-B14F-4D97-AF65-F5344CB8AC3E}">
        <p14:creationId xmlns:p14="http://schemas.microsoft.com/office/powerpoint/2010/main" val="34194640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2.xml"/><Relationship Id="rId5" Type="http://schemas.openxmlformats.org/officeDocument/2006/relationships/image" Target="../media/image16.png"/><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4.svg"/></Relationships>
</file>

<file path=ppt/slides/_rels/slide7.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1"/>
            <a:ext cx="12192000" cy="1194955"/>
          </a:xfrm>
          <a:prstGeom prst="rect">
            <a:avLst/>
          </a:prstGeom>
          <a:solidFill>
            <a:srgbClr val="5A7E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endParaRPr>
          </a:p>
        </p:txBody>
      </p:sp>
      <p:sp>
        <p:nvSpPr>
          <p:cNvPr id="9" name="TextBox 8"/>
          <p:cNvSpPr txBox="1"/>
          <p:nvPr/>
        </p:nvSpPr>
        <p:spPr>
          <a:xfrm>
            <a:off x="1404872" y="2881252"/>
            <a:ext cx="9265024" cy="923330"/>
          </a:xfrm>
          <a:prstGeom prst="rect">
            <a:avLst/>
          </a:prstGeom>
          <a:noFill/>
        </p:spPr>
        <p:txBody>
          <a:bodyPr wrap="square" rtlCol="0">
            <a:spAutoFit/>
          </a:bodyPr>
          <a:lstStyle/>
          <a:p>
            <a:pPr lvl="0" algn="ctr"/>
            <a:r>
              <a:rPr lang="en-US" sz="5400" dirty="0">
                <a:solidFill>
                  <a:prstClr val="black">
                    <a:lumMod val="75000"/>
                    <a:lumOff val="25000"/>
                  </a:prstClr>
                </a:solidFill>
                <a:latin typeface="Century Gothic" panose="020B0502020202020204" pitchFamily="34" charset="0"/>
              </a:rPr>
              <a:t>Trade Policy</a:t>
            </a:r>
            <a:endParaRPr lang="en-US" sz="5400" dirty="0">
              <a:solidFill>
                <a:schemeClr val="tx1">
                  <a:lumMod val="75000"/>
                  <a:lumOff val="25000"/>
                </a:schemeClr>
              </a:solidFill>
              <a:latin typeface="Century Gothic" panose="020B0502020202020204" pitchFamily="34" charset="0"/>
            </a:endParaRPr>
          </a:p>
        </p:txBody>
      </p:sp>
      <p:cxnSp>
        <p:nvCxnSpPr>
          <p:cNvPr id="14" name="Straight Connector 13"/>
          <p:cNvCxnSpPr/>
          <p:nvPr/>
        </p:nvCxnSpPr>
        <p:spPr>
          <a:xfrm>
            <a:off x="3071446" y="4380366"/>
            <a:ext cx="59318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53740" y="320479"/>
            <a:ext cx="3565361" cy="553998"/>
          </a:xfrm>
          <a:prstGeom prst="rect">
            <a:avLst/>
          </a:prstGeom>
          <a:solidFill>
            <a:srgbClr val="5A7E83"/>
          </a:solidFill>
        </p:spPr>
        <p:txBody>
          <a:bodyPr wrap="square" rtlCol="0">
            <a:spAutoFit/>
          </a:bodyPr>
          <a:lstStyle/>
          <a:p>
            <a:r>
              <a:rPr lang="en-US" sz="3000" b="1" dirty="0">
                <a:solidFill>
                  <a:schemeClr val="bg1"/>
                </a:solidFill>
                <a:latin typeface="Century Gothic" panose="020B0502020202020204" pitchFamily="34" charset="0"/>
              </a:rPr>
              <a:t>HAWKES</a:t>
            </a:r>
            <a:r>
              <a:rPr lang="en-US" sz="2800" dirty="0">
                <a:solidFill>
                  <a:schemeClr val="bg1"/>
                </a:solidFill>
                <a:latin typeface="Century Gothic" panose="020B0502020202020204" pitchFamily="34" charset="0"/>
              </a:rPr>
              <a:t> LEARNING</a:t>
            </a:r>
          </a:p>
        </p:txBody>
      </p:sp>
      <p:cxnSp>
        <p:nvCxnSpPr>
          <p:cNvPr id="11" name="Straight Connector 10"/>
          <p:cNvCxnSpPr/>
          <p:nvPr/>
        </p:nvCxnSpPr>
        <p:spPr>
          <a:xfrm>
            <a:off x="3071446" y="2305468"/>
            <a:ext cx="59318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19877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The Tradeoffs of Trade Policy</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3EEF63AB-805D-4721-8D0B-320DBCD76CBB}"/>
              </a:ext>
            </a:extLst>
          </p:cNvPr>
          <p:cNvSpPr txBox="1"/>
          <p:nvPr/>
        </p:nvSpPr>
        <p:spPr>
          <a:xfrm>
            <a:off x="2192214" y="5366149"/>
            <a:ext cx="7807571" cy="707886"/>
          </a:xfrm>
          <a:prstGeom prst="rect">
            <a:avLst/>
          </a:prstGeom>
          <a:solidFill>
            <a:srgbClr val="627981"/>
          </a:solidFill>
        </p:spPr>
        <p:txBody>
          <a:bodyPr wrap="square" rtlCol="0">
            <a:spAutoFit/>
          </a:bodyPr>
          <a:lstStyle/>
          <a:p>
            <a:pPr algn="ctr"/>
            <a:r>
              <a:rPr lang="en-US" sz="2000" dirty="0">
                <a:solidFill>
                  <a:schemeClr val="bg1"/>
                </a:solidFill>
              </a:rPr>
              <a:t>While there is always a tradeoff with international trade, economists generally believe the gains outweigh the costs.</a:t>
            </a:r>
          </a:p>
        </p:txBody>
      </p:sp>
      <p:pic>
        <p:nvPicPr>
          <p:cNvPr id="1026" name="Picture 2" descr="A photograph of a cargo ship container port">
            <a:extLst>
              <a:ext uri="{FF2B5EF4-FFF2-40B4-BE49-F238E27FC236}">
                <a16:creationId xmlns:a16="http://schemas.microsoft.com/office/drawing/2014/main" id="{4239249A-BF90-4F65-B89B-824031B5CB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499" y="1647066"/>
            <a:ext cx="5715000" cy="3209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59442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The Tradeoffs of Trade Policy</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45405C1E-AA32-4A40-81FE-FC3F7BE2572B}"/>
              </a:ext>
            </a:extLst>
          </p:cNvPr>
          <p:cNvGrpSpPr/>
          <p:nvPr/>
        </p:nvGrpSpPr>
        <p:grpSpPr>
          <a:xfrm>
            <a:off x="2053618" y="1601284"/>
            <a:ext cx="8058154" cy="806935"/>
            <a:chOff x="542923" y="1736761"/>
            <a:chExt cx="8058154" cy="806935"/>
          </a:xfrm>
          <a:solidFill>
            <a:srgbClr val="627981"/>
          </a:solidFill>
        </p:grpSpPr>
        <p:sp>
          <p:nvSpPr>
            <p:cNvPr id="12" name="Rectangle 11">
              <a:extLst>
                <a:ext uri="{FF2B5EF4-FFF2-40B4-BE49-F238E27FC236}">
                  <a16:creationId xmlns:a16="http://schemas.microsoft.com/office/drawing/2014/main" id="{916EFDBB-D6C2-43EB-8FFE-B85030591DFF}"/>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TextBox 13">
              <a:extLst>
                <a:ext uri="{FF2B5EF4-FFF2-40B4-BE49-F238E27FC236}">
                  <a16:creationId xmlns:a16="http://schemas.microsoft.com/office/drawing/2014/main" id="{5F298823-E909-40B6-B108-49D8ABE42BB9}"/>
                </a:ext>
              </a:extLst>
            </p:cNvPr>
            <p:cNvSpPr txBox="1"/>
            <p:nvPr/>
          </p:nvSpPr>
          <p:spPr>
            <a:xfrm>
              <a:off x="583621"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Economists readily acknowledge that international trade is not all sunshine, roses, and happy endings.</a:t>
              </a:r>
            </a:p>
          </p:txBody>
        </p:sp>
      </p:grpSp>
      <p:grpSp>
        <p:nvGrpSpPr>
          <p:cNvPr id="15" name="Group 14">
            <a:extLst>
              <a:ext uri="{FF2B5EF4-FFF2-40B4-BE49-F238E27FC236}">
                <a16:creationId xmlns:a16="http://schemas.microsoft.com/office/drawing/2014/main" id="{757B0A9D-17E9-46A4-98A2-8F5668C89826}"/>
              </a:ext>
            </a:extLst>
          </p:cNvPr>
          <p:cNvGrpSpPr/>
          <p:nvPr/>
        </p:nvGrpSpPr>
        <p:grpSpPr>
          <a:xfrm>
            <a:off x="2053618" y="2513607"/>
            <a:ext cx="8058154" cy="806935"/>
            <a:chOff x="542923" y="1736761"/>
            <a:chExt cx="8058154" cy="806935"/>
          </a:xfrm>
          <a:solidFill>
            <a:srgbClr val="627981"/>
          </a:solidFill>
        </p:grpSpPr>
        <p:sp>
          <p:nvSpPr>
            <p:cNvPr id="16" name="Rectangle 15">
              <a:extLst>
                <a:ext uri="{FF2B5EF4-FFF2-40B4-BE49-F238E27FC236}">
                  <a16:creationId xmlns:a16="http://schemas.microsoft.com/office/drawing/2014/main" id="{2BC28A28-CC06-40AE-AF59-1A05691FEFAB}"/>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7" name="TextBox 16">
              <a:extLst>
                <a:ext uri="{FF2B5EF4-FFF2-40B4-BE49-F238E27FC236}">
                  <a16:creationId xmlns:a16="http://schemas.microsoft.com/office/drawing/2014/main" id="{195D1824-3FC3-4CC2-9D4A-C64AE16C6E8D}"/>
                </a:ext>
              </a:extLst>
            </p:cNvPr>
            <p:cNvSpPr txBox="1"/>
            <p:nvPr/>
          </p:nvSpPr>
          <p:spPr>
            <a:xfrm>
              <a:off x="599387" y="1940173"/>
              <a:ext cx="7807571" cy="400110"/>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Over time, the average person gains from international trade.</a:t>
              </a:r>
            </a:p>
          </p:txBody>
        </p:sp>
      </p:grpSp>
      <p:grpSp>
        <p:nvGrpSpPr>
          <p:cNvPr id="18" name="Group 17">
            <a:extLst>
              <a:ext uri="{FF2B5EF4-FFF2-40B4-BE49-F238E27FC236}">
                <a16:creationId xmlns:a16="http://schemas.microsoft.com/office/drawing/2014/main" id="{C3B3B8C6-CBB4-4251-B620-55B3D3212263}"/>
              </a:ext>
            </a:extLst>
          </p:cNvPr>
          <p:cNvGrpSpPr/>
          <p:nvPr/>
        </p:nvGrpSpPr>
        <p:grpSpPr>
          <a:xfrm>
            <a:off x="2053618" y="3425930"/>
            <a:ext cx="8058154" cy="806935"/>
            <a:chOff x="542923" y="1736761"/>
            <a:chExt cx="8058154" cy="806935"/>
          </a:xfrm>
          <a:solidFill>
            <a:srgbClr val="627981"/>
          </a:solidFill>
        </p:grpSpPr>
        <p:sp>
          <p:nvSpPr>
            <p:cNvPr id="19" name="Rectangle 18">
              <a:extLst>
                <a:ext uri="{FF2B5EF4-FFF2-40B4-BE49-F238E27FC236}">
                  <a16:creationId xmlns:a16="http://schemas.microsoft.com/office/drawing/2014/main" id="{283F38E7-18DA-4C57-B89B-41E7EE4B4AEC}"/>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0" name="TextBox 19">
              <a:extLst>
                <a:ext uri="{FF2B5EF4-FFF2-40B4-BE49-F238E27FC236}">
                  <a16:creationId xmlns:a16="http://schemas.microsoft.com/office/drawing/2014/main" id="{6F3EF1F8-AAD5-4835-B51E-88121712258C}"/>
                </a:ext>
              </a:extLst>
            </p:cNvPr>
            <p:cNvSpPr txBox="1"/>
            <p:nvPr/>
          </p:nvSpPr>
          <p:spPr>
            <a:xfrm>
              <a:off x="599388" y="1768293"/>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It is a concern of public policy to focus not just on the average or the success stories but also those who have been less fortunate.</a:t>
              </a:r>
            </a:p>
          </p:txBody>
        </p:sp>
      </p:grpSp>
      <p:grpSp>
        <p:nvGrpSpPr>
          <p:cNvPr id="23" name="Group 22">
            <a:extLst>
              <a:ext uri="{FF2B5EF4-FFF2-40B4-BE49-F238E27FC236}">
                <a16:creationId xmlns:a16="http://schemas.microsoft.com/office/drawing/2014/main" id="{19DDED9C-8ED7-46EB-83E0-0BEA3F7338FF}"/>
              </a:ext>
            </a:extLst>
          </p:cNvPr>
          <p:cNvGrpSpPr/>
          <p:nvPr/>
        </p:nvGrpSpPr>
        <p:grpSpPr>
          <a:xfrm>
            <a:off x="2053618" y="4338253"/>
            <a:ext cx="8058154" cy="806935"/>
            <a:chOff x="542923" y="1736761"/>
            <a:chExt cx="8058154" cy="806935"/>
          </a:xfrm>
          <a:solidFill>
            <a:srgbClr val="627981"/>
          </a:solidFill>
        </p:grpSpPr>
        <p:sp>
          <p:nvSpPr>
            <p:cNvPr id="24" name="Rectangle 23">
              <a:extLst>
                <a:ext uri="{FF2B5EF4-FFF2-40B4-BE49-F238E27FC236}">
                  <a16:creationId xmlns:a16="http://schemas.microsoft.com/office/drawing/2014/main" id="{0583B238-7BCD-4496-A648-AEF87BDEF38F}"/>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TextBox 24">
              <a:extLst>
                <a:ext uri="{FF2B5EF4-FFF2-40B4-BE49-F238E27FC236}">
                  <a16:creationId xmlns:a16="http://schemas.microsoft.com/office/drawing/2014/main" id="{CDB8E660-A60A-4B06-9D8D-48211A0DC4F3}"/>
                </a:ext>
              </a:extLst>
            </p:cNvPr>
            <p:cNvSpPr txBox="1"/>
            <p:nvPr/>
          </p:nvSpPr>
          <p:spPr>
            <a:xfrm>
              <a:off x="599388" y="1768293"/>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It is better to embrace the gains from trade and deal with the costs and tradeoffs with other policy tools than to cut off trade entirely.</a:t>
              </a:r>
            </a:p>
          </p:txBody>
        </p:sp>
      </p:grpSp>
    </p:spTree>
    <p:extLst>
      <p:ext uri="{BB962C8B-B14F-4D97-AF65-F5344CB8AC3E}">
        <p14:creationId xmlns:p14="http://schemas.microsoft.com/office/powerpoint/2010/main" val="14082149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24001" y="288568"/>
            <a:ext cx="9144001" cy="6332628"/>
            <a:chOff x="-1" y="463132"/>
            <a:chExt cx="9144001" cy="6332628"/>
          </a:xfrm>
        </p:grpSpPr>
        <p:sp>
          <p:nvSpPr>
            <p:cNvPr id="26" name="TextBox 25"/>
            <p:cNvSpPr txBox="1"/>
            <p:nvPr/>
          </p:nvSpPr>
          <p:spPr>
            <a:xfrm>
              <a:off x="-1" y="463132"/>
              <a:ext cx="9144000" cy="553998"/>
            </a:xfrm>
            <a:prstGeom prst="rect">
              <a:avLst/>
            </a:prstGeom>
            <a:noFill/>
          </p:spPr>
          <p:txBody>
            <a:bodyPr wrap="square" rtlCol="0">
              <a:spAutoFit/>
            </a:bodyPr>
            <a:lstStyle/>
            <a:p>
              <a:pPr algn="ctr"/>
              <a:r>
                <a:rPr lang="en-US" sz="3000" dirty="0">
                  <a:latin typeface="Century Gothic" panose="020B0502020202020204" pitchFamily="34" charset="0"/>
                </a:rPr>
                <a:t>Real World Example</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A3C89F5-5AC7-42CA-B269-E0EF8850E061}"/>
              </a:ext>
            </a:extLst>
          </p:cNvPr>
          <p:cNvSpPr txBox="1"/>
          <p:nvPr/>
        </p:nvSpPr>
        <p:spPr>
          <a:xfrm>
            <a:off x="1459469" y="1450727"/>
            <a:ext cx="9273061" cy="1938992"/>
          </a:xfrm>
          <a:prstGeom prst="rect">
            <a:avLst/>
          </a:prstGeom>
          <a:solidFill>
            <a:srgbClr val="627981"/>
          </a:solidFill>
          <a:ln>
            <a:solidFill>
              <a:srgbClr val="627981"/>
            </a:solidFill>
          </a:ln>
        </p:spPr>
        <p:txBody>
          <a:bodyPr wrap="square" rtlCol="0" anchor="ctr">
            <a:spAutoFit/>
          </a:bodyPr>
          <a:lstStyle/>
          <a:p>
            <a:pPr algn="ctr"/>
            <a:endParaRPr lang="en-US" sz="2000" dirty="0">
              <a:solidFill>
                <a:schemeClr val="bg1"/>
              </a:solidFill>
            </a:endParaRPr>
          </a:p>
          <a:p>
            <a:pPr algn="ctr"/>
            <a:r>
              <a:rPr lang="en-US" sz="2000" dirty="0">
                <a:solidFill>
                  <a:schemeClr val="bg1"/>
                </a:solidFill>
              </a:rPr>
              <a:t>The quotas imposed on sugar imported to the U.S. make the price of sugar and goods that contain sugar much higher. The quota protects relatively few domestic sugar producers at the expense of all U.S. consumers. As consumers, why don’t we fight this quota?</a:t>
            </a:r>
          </a:p>
          <a:p>
            <a:pPr algn="ctr"/>
            <a:endParaRPr lang="en-US" sz="2000" dirty="0">
              <a:solidFill>
                <a:schemeClr val="bg1"/>
              </a:solidFill>
            </a:endParaRPr>
          </a:p>
        </p:txBody>
      </p:sp>
      <p:pic>
        <p:nvPicPr>
          <p:cNvPr id="5" name="Picture 4" descr="A picture of sugar cubes in a jar and stacked next to it">
            <a:extLst>
              <a:ext uri="{FF2B5EF4-FFF2-40B4-BE49-F238E27FC236}">
                <a16:creationId xmlns:a16="http://schemas.microsoft.com/office/drawing/2014/main" id="{B3086C0F-7D80-4121-B433-FCAE0B075F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82232" y="3702537"/>
            <a:ext cx="5227533" cy="2729795"/>
          </a:xfrm>
          <a:prstGeom prst="rect">
            <a:avLst/>
          </a:prstGeom>
        </p:spPr>
      </p:pic>
    </p:spTree>
    <p:extLst>
      <p:ext uri="{BB962C8B-B14F-4D97-AF65-F5344CB8AC3E}">
        <p14:creationId xmlns:p14="http://schemas.microsoft.com/office/powerpoint/2010/main" val="14879750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24001" y="288568"/>
            <a:ext cx="9144001" cy="6332628"/>
            <a:chOff x="-1" y="463132"/>
            <a:chExt cx="9144001" cy="6332628"/>
          </a:xfrm>
        </p:grpSpPr>
        <p:sp>
          <p:nvSpPr>
            <p:cNvPr id="26" name="TextBox 25"/>
            <p:cNvSpPr txBox="1"/>
            <p:nvPr/>
          </p:nvSpPr>
          <p:spPr>
            <a:xfrm>
              <a:off x="-1" y="463132"/>
              <a:ext cx="9144000" cy="553998"/>
            </a:xfrm>
            <a:prstGeom prst="rect">
              <a:avLst/>
            </a:prstGeom>
            <a:noFill/>
          </p:spPr>
          <p:txBody>
            <a:bodyPr wrap="square" rtlCol="0">
              <a:spAutoFit/>
            </a:bodyPr>
            <a:lstStyle/>
            <a:p>
              <a:pPr algn="ctr"/>
              <a:r>
                <a:rPr lang="en-US" sz="3000" dirty="0">
                  <a:latin typeface="Century Gothic" panose="020B0502020202020204" pitchFamily="34" charset="0"/>
                </a:rPr>
                <a:t>Real World Example</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A3C89F5-5AC7-42CA-B269-E0EF8850E061}"/>
              </a:ext>
            </a:extLst>
          </p:cNvPr>
          <p:cNvSpPr txBox="1"/>
          <p:nvPr/>
        </p:nvSpPr>
        <p:spPr>
          <a:xfrm>
            <a:off x="1459469" y="1682382"/>
            <a:ext cx="9273061" cy="3170099"/>
          </a:xfrm>
          <a:prstGeom prst="rect">
            <a:avLst/>
          </a:prstGeom>
          <a:solidFill>
            <a:srgbClr val="627981"/>
          </a:solidFill>
          <a:ln>
            <a:solidFill>
              <a:srgbClr val="627981"/>
            </a:solidFill>
          </a:ln>
        </p:spPr>
        <p:txBody>
          <a:bodyPr wrap="square" rtlCol="0" anchor="ctr">
            <a:spAutoFit/>
          </a:bodyPr>
          <a:lstStyle/>
          <a:p>
            <a:pPr algn="ctr"/>
            <a:endParaRPr lang="en-US" sz="2000" dirty="0">
              <a:solidFill>
                <a:schemeClr val="bg1"/>
              </a:solidFill>
            </a:endParaRPr>
          </a:p>
          <a:p>
            <a:pPr algn="ctr"/>
            <a:r>
              <a:rPr lang="en-US" sz="2000" dirty="0">
                <a:solidFill>
                  <a:schemeClr val="bg1"/>
                </a:solidFill>
              </a:rPr>
              <a:t>The quotas imposed on sugar imported to the U.S. make the price of sugar and goods that contain sugar much higher. The quota protects relatively few domestic sugar producers at the expense of all U.S. consumers. As consumers, why don’t we fight this quota?</a:t>
            </a:r>
          </a:p>
          <a:p>
            <a:pPr algn="ctr"/>
            <a:endParaRPr lang="en-US" sz="2000" dirty="0">
              <a:solidFill>
                <a:schemeClr val="bg1"/>
              </a:solidFill>
            </a:endParaRPr>
          </a:p>
          <a:p>
            <a:pPr algn="ctr"/>
            <a:r>
              <a:rPr lang="en-US" sz="2000" i="1" dirty="0">
                <a:solidFill>
                  <a:schemeClr val="bg1"/>
                </a:solidFill>
              </a:rPr>
              <a:t>Since there are relatively few sugar producers, it’s easier for them to organize and influence legislators with paid lobbyists for the industry than it is for many consumers with many different interests to organize an effort to fight the quota.</a:t>
            </a:r>
          </a:p>
          <a:p>
            <a:pPr algn="ctr"/>
            <a:endParaRPr lang="en-US" sz="2000" dirty="0">
              <a:solidFill>
                <a:schemeClr val="bg1"/>
              </a:solidFill>
            </a:endParaRPr>
          </a:p>
        </p:txBody>
      </p:sp>
    </p:spTree>
    <p:extLst>
      <p:ext uri="{BB962C8B-B14F-4D97-AF65-F5344CB8AC3E}">
        <p14:creationId xmlns:p14="http://schemas.microsoft.com/office/powerpoint/2010/main" val="32963253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24001" y="288568"/>
            <a:ext cx="9144001" cy="6332628"/>
            <a:chOff x="-1" y="463132"/>
            <a:chExt cx="9144001" cy="6332628"/>
          </a:xfrm>
        </p:grpSpPr>
        <p:sp>
          <p:nvSpPr>
            <p:cNvPr id="26" name="TextBox 25"/>
            <p:cNvSpPr txBox="1"/>
            <p:nvPr/>
          </p:nvSpPr>
          <p:spPr>
            <a:xfrm>
              <a:off x="-1" y="463132"/>
              <a:ext cx="9144000" cy="553998"/>
            </a:xfrm>
            <a:prstGeom prst="rect">
              <a:avLst/>
            </a:prstGeom>
            <a:noFill/>
          </p:spPr>
          <p:txBody>
            <a:bodyPr wrap="square" rtlCol="0">
              <a:spAutoFit/>
            </a:bodyPr>
            <a:lstStyle/>
            <a:p>
              <a:pPr algn="ctr"/>
              <a:r>
                <a:rPr lang="en-US" sz="3000" dirty="0">
                  <a:latin typeface="Century Gothic" panose="020B0502020202020204" pitchFamily="34" charset="0"/>
                </a:rPr>
                <a:t>Summary</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A3C89F5-5AC7-42CA-B269-E0EF8850E061}"/>
              </a:ext>
            </a:extLst>
          </p:cNvPr>
          <p:cNvSpPr txBox="1"/>
          <p:nvPr/>
        </p:nvSpPr>
        <p:spPr>
          <a:xfrm>
            <a:off x="1459469" y="1433251"/>
            <a:ext cx="9273061" cy="5016758"/>
          </a:xfrm>
          <a:prstGeom prst="rect">
            <a:avLst/>
          </a:prstGeom>
          <a:solidFill>
            <a:srgbClr val="627981"/>
          </a:solidFill>
          <a:ln>
            <a:solidFill>
              <a:srgbClr val="627981"/>
            </a:solidFill>
          </a:ln>
        </p:spPr>
        <p:txBody>
          <a:bodyPr wrap="square" rtlCol="0" anchor="ctr">
            <a:spAutoFit/>
          </a:bodyPr>
          <a:lstStyle/>
          <a:p>
            <a:pPr marL="342900" indent="-342900">
              <a:buFont typeface="Arial" panose="020B0604020202020204" pitchFamily="34" charset="0"/>
              <a:buChar char="•"/>
            </a:pPr>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Governments determine trade policy at many different levels: administrative agencies within government, laws passed by the legislature, regional negotiations between a small group of nations (sometimes just two), and global negotiations through the World Trade Organization.</a:t>
            </a:r>
          </a:p>
          <a:p>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International trade certainly has income distribution effects; they cause companies and industries to rise and fall.</a:t>
            </a:r>
          </a:p>
          <a:p>
            <a:pPr marL="342900" indent="-342900">
              <a:buFont typeface="Arial" panose="020B0604020202020204" pitchFamily="34" charset="0"/>
              <a:buChar char="•"/>
            </a:pPr>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Government has a role to play in cushioning workers against the disruptions of the market.</a:t>
            </a:r>
          </a:p>
          <a:p>
            <a:pPr marL="342900" indent="-342900">
              <a:buFont typeface="Arial" panose="020B0604020202020204" pitchFamily="34" charset="0"/>
              <a:buChar char="•"/>
            </a:pPr>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Just as it would be unwise in the long term to clamp down on new technology and other causes of disruption in domestic markets, it would be unwise to clamp down on foreign trade. </a:t>
            </a:r>
          </a:p>
          <a:p>
            <a:endParaRPr lang="en-US" sz="2000" dirty="0">
              <a:solidFill>
                <a:schemeClr val="bg1"/>
              </a:solidFill>
            </a:endParaRPr>
          </a:p>
        </p:txBody>
      </p:sp>
    </p:spTree>
    <p:extLst>
      <p:ext uri="{BB962C8B-B14F-4D97-AF65-F5344CB8AC3E}">
        <p14:creationId xmlns:p14="http://schemas.microsoft.com/office/powerpoint/2010/main" val="32097160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5A7E83"/>
        </a:solidFill>
        <a:effectLst/>
      </p:bgPr>
    </p:bg>
    <p:spTree>
      <p:nvGrpSpPr>
        <p:cNvPr id="1" name=""/>
        <p:cNvGrpSpPr/>
        <p:nvPr/>
      </p:nvGrpSpPr>
      <p:grpSpPr>
        <a:xfrm>
          <a:off x="0" y="0"/>
          <a:ext cx="0" cy="0"/>
          <a:chOff x="0" y="0"/>
          <a:chExt cx="0" cy="0"/>
        </a:xfrm>
      </p:grpSpPr>
      <p:cxnSp>
        <p:nvCxnSpPr>
          <p:cNvPr id="11" name="Straight Connector 10"/>
          <p:cNvCxnSpPr/>
          <p:nvPr/>
        </p:nvCxnSpPr>
        <p:spPr>
          <a:xfrm>
            <a:off x="1859169" y="2729726"/>
            <a:ext cx="842962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1524000" y="1410227"/>
            <a:ext cx="914400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HAWKES</a:t>
            </a:r>
            <a:r>
              <a:rPr kumimoji="0" lang="en-US" sz="72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LEARNING</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1108" y="3050910"/>
            <a:ext cx="609600" cy="60960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6179" y="3050910"/>
            <a:ext cx="609600" cy="60960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7122" y="3050910"/>
            <a:ext cx="609600" cy="609600"/>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68065" y="3050910"/>
            <a:ext cx="609600" cy="609600"/>
          </a:xfrm>
          <a:prstGeom prst="rect">
            <a:avLst/>
          </a:prstGeom>
        </p:spPr>
      </p:pic>
    </p:spTree>
    <p:extLst>
      <p:ext uri="{BB962C8B-B14F-4D97-AF65-F5344CB8AC3E}">
        <p14:creationId xmlns:p14="http://schemas.microsoft.com/office/powerpoint/2010/main" val="42400331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Introduction</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id="{3E7105A6-8BA7-4E1A-AB4E-176AB52BF250}"/>
              </a:ext>
            </a:extLst>
          </p:cNvPr>
          <p:cNvGrpSpPr/>
          <p:nvPr/>
        </p:nvGrpSpPr>
        <p:grpSpPr>
          <a:xfrm>
            <a:off x="2066923" y="4714379"/>
            <a:ext cx="8058154" cy="1356948"/>
            <a:chOff x="542923" y="1736761"/>
            <a:chExt cx="8058154" cy="1356948"/>
          </a:xfrm>
          <a:solidFill>
            <a:srgbClr val="627981"/>
          </a:solidFill>
        </p:grpSpPr>
        <p:sp>
          <p:nvSpPr>
            <p:cNvPr id="10" name="Rectangle 9">
              <a:extLst>
                <a:ext uri="{FF2B5EF4-FFF2-40B4-BE49-F238E27FC236}">
                  <a16:creationId xmlns:a16="http://schemas.microsoft.com/office/drawing/2014/main" id="{83C581DC-EB8D-44B9-9CB9-0F28198AF10D}"/>
                </a:ext>
              </a:extLst>
            </p:cNvPr>
            <p:cNvSpPr/>
            <p:nvPr/>
          </p:nvSpPr>
          <p:spPr>
            <a:xfrm>
              <a:off x="542923" y="1736761"/>
              <a:ext cx="8058154" cy="13569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2" name="TextBox 11">
              <a:extLst>
                <a:ext uri="{FF2B5EF4-FFF2-40B4-BE49-F238E27FC236}">
                  <a16:creationId xmlns:a16="http://schemas.microsoft.com/office/drawing/2014/main" id="{3EEF63AB-805D-4721-8D0B-320DBCD76CBB}"/>
                </a:ext>
              </a:extLst>
            </p:cNvPr>
            <p:cNvSpPr txBox="1"/>
            <p:nvPr/>
          </p:nvSpPr>
          <p:spPr>
            <a:xfrm>
              <a:off x="655853" y="1770270"/>
              <a:ext cx="7807571" cy="1323439"/>
            </a:xfrm>
            <a:prstGeom prst="rect">
              <a:avLst/>
            </a:prstGeom>
            <a:grpFill/>
          </p:spPr>
          <p:txBody>
            <a:bodyPr wrap="square" rtlCol="0">
              <a:spAutoFit/>
            </a:bodyPr>
            <a:lstStyle/>
            <a:p>
              <a:pPr algn="ctr"/>
              <a:r>
                <a:rPr lang="en-US" sz="2000" dirty="0">
                  <a:solidFill>
                    <a:schemeClr val="bg1"/>
                  </a:solidFill>
                </a:rPr>
                <a:t>These public policy arguments about how nations should react to globalization and trade are fought at several levels: the global level (through the World Trade Organization) and through regional trade agreements between pairs or groups of countries.</a:t>
              </a:r>
            </a:p>
          </p:txBody>
        </p:sp>
      </p:grpSp>
      <p:pic>
        <p:nvPicPr>
          <p:cNvPr id="3" name="Picture 2" descr="Several shipping containers stacked ">
            <a:extLst>
              <a:ext uri="{FF2B5EF4-FFF2-40B4-BE49-F238E27FC236}">
                <a16:creationId xmlns:a16="http://schemas.microsoft.com/office/drawing/2014/main" id="{D70F26DC-73DC-4AEA-8623-55FF4BB0AD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30520" y="1533431"/>
            <a:ext cx="8130960" cy="2785426"/>
          </a:xfrm>
          <a:prstGeom prst="rect">
            <a:avLst/>
          </a:prstGeom>
        </p:spPr>
      </p:pic>
    </p:spTree>
    <p:extLst>
      <p:ext uri="{BB962C8B-B14F-4D97-AF65-F5344CB8AC3E}">
        <p14:creationId xmlns:p14="http://schemas.microsoft.com/office/powerpoint/2010/main" val="2661777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GATT &amp; WTO</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7AEDE667-7789-4E84-A0F5-89732770CD49}"/>
              </a:ext>
            </a:extLst>
          </p:cNvPr>
          <p:cNvSpPr/>
          <p:nvPr/>
        </p:nvSpPr>
        <p:spPr>
          <a:xfrm>
            <a:off x="4910899" y="1943733"/>
            <a:ext cx="2370201" cy="707886"/>
          </a:xfrm>
          <a:prstGeom prst="rect">
            <a:avLst/>
          </a:prstGeom>
        </p:spPr>
        <p:txBody>
          <a:bodyPr wrap="none">
            <a:spAutoFit/>
          </a:bodyPr>
          <a:lstStyle/>
          <a:p>
            <a:pPr algn="ctr"/>
            <a:r>
              <a:rPr lang="en-US" sz="4000" b="1" dirty="0">
                <a:solidFill>
                  <a:schemeClr val="bg1"/>
                </a:solidFill>
              </a:rPr>
              <a:t>Credibility</a:t>
            </a:r>
            <a:endParaRPr lang="en-US" sz="4000" dirty="0">
              <a:solidFill>
                <a:schemeClr val="bg1"/>
              </a:solidFill>
            </a:endParaRPr>
          </a:p>
        </p:txBody>
      </p:sp>
      <p:sp>
        <p:nvSpPr>
          <p:cNvPr id="6" name="Rectangle 5">
            <a:extLst>
              <a:ext uri="{FF2B5EF4-FFF2-40B4-BE49-F238E27FC236}">
                <a16:creationId xmlns:a16="http://schemas.microsoft.com/office/drawing/2014/main" id="{D141A5C3-4717-4958-952C-9BB01051C184}"/>
              </a:ext>
            </a:extLst>
          </p:cNvPr>
          <p:cNvSpPr/>
          <p:nvPr/>
        </p:nvSpPr>
        <p:spPr>
          <a:xfrm>
            <a:off x="3837540" y="3018846"/>
            <a:ext cx="4516916" cy="869118"/>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rgbClr val="323542"/>
              </a:solidFill>
            </a:endParaRPr>
          </a:p>
        </p:txBody>
      </p:sp>
      <p:sp>
        <p:nvSpPr>
          <p:cNvPr id="7" name="TextBox 6">
            <a:extLst>
              <a:ext uri="{FF2B5EF4-FFF2-40B4-BE49-F238E27FC236}">
                <a16:creationId xmlns:a16="http://schemas.microsoft.com/office/drawing/2014/main" id="{588BE0D2-177C-4A3C-B409-9C5F6F0739FA}"/>
              </a:ext>
            </a:extLst>
          </p:cNvPr>
          <p:cNvSpPr txBox="1"/>
          <p:nvPr/>
        </p:nvSpPr>
        <p:spPr>
          <a:xfrm>
            <a:off x="4108701" y="3254098"/>
            <a:ext cx="4118432" cy="461665"/>
          </a:xfrm>
          <a:prstGeom prst="rect">
            <a:avLst/>
          </a:prstGeom>
          <a:solidFill>
            <a:srgbClr val="627981"/>
          </a:solidFill>
        </p:spPr>
        <p:txBody>
          <a:bodyPr wrap="square" rtlCol="0">
            <a:spAutoFit/>
          </a:bodyPr>
          <a:lstStyle/>
          <a:p>
            <a:pPr algn="ctr"/>
            <a:r>
              <a:rPr lang="en-US" sz="2400" dirty="0">
                <a:solidFill>
                  <a:schemeClr val="bg1"/>
                </a:solidFill>
              </a:rPr>
              <a:t>WTO: World Trade Organization</a:t>
            </a:r>
          </a:p>
        </p:txBody>
      </p:sp>
      <p:sp>
        <p:nvSpPr>
          <p:cNvPr id="8" name="Up Arrow 4">
            <a:extLst>
              <a:ext uri="{FF2B5EF4-FFF2-40B4-BE49-F238E27FC236}">
                <a16:creationId xmlns:a16="http://schemas.microsoft.com/office/drawing/2014/main" id="{4B20B628-4B0E-455F-A77B-845E9B332627}"/>
              </a:ext>
            </a:extLst>
          </p:cNvPr>
          <p:cNvSpPr/>
          <p:nvPr/>
        </p:nvSpPr>
        <p:spPr>
          <a:xfrm flipV="1">
            <a:off x="5766912" y="2211948"/>
            <a:ext cx="661012" cy="738130"/>
          </a:xfrm>
          <a:prstGeom prst="upArrow">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D7BCDB-162E-4309-9DB2-4A1EA8BA1CC0}"/>
              </a:ext>
            </a:extLst>
          </p:cNvPr>
          <p:cNvSpPr/>
          <p:nvPr/>
        </p:nvSpPr>
        <p:spPr>
          <a:xfrm>
            <a:off x="2842890" y="1488799"/>
            <a:ext cx="6399786" cy="869118"/>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GATT: General Agreement on Tariffs and Trade</a:t>
            </a:r>
          </a:p>
        </p:txBody>
      </p:sp>
      <p:grpSp>
        <p:nvGrpSpPr>
          <p:cNvPr id="12" name="Group 11">
            <a:extLst>
              <a:ext uri="{FF2B5EF4-FFF2-40B4-BE49-F238E27FC236}">
                <a16:creationId xmlns:a16="http://schemas.microsoft.com/office/drawing/2014/main" id="{77670B65-80E0-4E01-BD0B-DFFE8E4DD05A}"/>
              </a:ext>
            </a:extLst>
          </p:cNvPr>
          <p:cNvGrpSpPr/>
          <p:nvPr/>
        </p:nvGrpSpPr>
        <p:grpSpPr>
          <a:xfrm>
            <a:off x="5002613" y="4255191"/>
            <a:ext cx="2080340" cy="1617913"/>
            <a:chOff x="1149291" y="1753237"/>
            <a:chExt cx="2080340" cy="1617913"/>
          </a:xfrm>
          <a:solidFill>
            <a:srgbClr val="627981"/>
          </a:solidFill>
        </p:grpSpPr>
        <p:sp>
          <p:nvSpPr>
            <p:cNvPr id="13" name="Rectangle 12">
              <a:extLst>
                <a:ext uri="{FF2B5EF4-FFF2-40B4-BE49-F238E27FC236}">
                  <a16:creationId xmlns:a16="http://schemas.microsoft.com/office/drawing/2014/main" id="{B1577C40-8674-4661-AA98-4FFE9C2EBFD1}"/>
                </a:ext>
              </a:extLst>
            </p:cNvPr>
            <p:cNvSpPr/>
            <p:nvPr/>
          </p:nvSpPr>
          <p:spPr>
            <a:xfrm>
              <a:off x="1149291" y="1753237"/>
              <a:ext cx="2080340" cy="161791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 name="TextBox 13">
              <a:extLst>
                <a:ext uri="{FF2B5EF4-FFF2-40B4-BE49-F238E27FC236}">
                  <a16:creationId xmlns:a16="http://schemas.microsoft.com/office/drawing/2014/main" id="{2A06880D-15D8-499B-9323-0E96FDCCB2C7}"/>
                </a:ext>
              </a:extLst>
            </p:cNvPr>
            <p:cNvSpPr txBox="1"/>
            <p:nvPr/>
          </p:nvSpPr>
          <p:spPr>
            <a:xfrm>
              <a:off x="1357203" y="2171926"/>
              <a:ext cx="1664514" cy="769441"/>
            </a:xfrm>
            <a:prstGeom prst="rect">
              <a:avLst/>
            </a:prstGeom>
            <a:grpFill/>
          </p:spPr>
          <p:txBody>
            <a:bodyPr wrap="square" rtlCol="0" anchor="ctr">
              <a:spAutoFit/>
            </a:bodyPr>
            <a:lstStyle/>
            <a:p>
              <a:pPr algn="ctr"/>
              <a:r>
                <a:rPr lang="en-US" sz="2200" dirty="0">
                  <a:solidFill>
                    <a:schemeClr val="bg1"/>
                  </a:solidFill>
                </a:rPr>
                <a:t>Common markets</a:t>
              </a:r>
            </a:p>
          </p:txBody>
        </p:sp>
      </p:grpSp>
      <p:grpSp>
        <p:nvGrpSpPr>
          <p:cNvPr id="18" name="Group 17">
            <a:extLst>
              <a:ext uri="{FF2B5EF4-FFF2-40B4-BE49-F238E27FC236}">
                <a16:creationId xmlns:a16="http://schemas.microsoft.com/office/drawing/2014/main" id="{B3AD82B9-6C1C-427E-9CC2-48C546F7E484}"/>
              </a:ext>
            </a:extLst>
          </p:cNvPr>
          <p:cNvGrpSpPr/>
          <p:nvPr/>
        </p:nvGrpSpPr>
        <p:grpSpPr>
          <a:xfrm>
            <a:off x="2039275" y="4255190"/>
            <a:ext cx="2080340" cy="1617913"/>
            <a:chOff x="3531827" y="3615513"/>
            <a:chExt cx="2080340" cy="1617913"/>
          </a:xfrm>
          <a:solidFill>
            <a:srgbClr val="627981"/>
          </a:solidFill>
        </p:grpSpPr>
        <p:sp>
          <p:nvSpPr>
            <p:cNvPr id="19" name="Rectangle 18">
              <a:extLst>
                <a:ext uri="{FF2B5EF4-FFF2-40B4-BE49-F238E27FC236}">
                  <a16:creationId xmlns:a16="http://schemas.microsoft.com/office/drawing/2014/main" id="{65B070FF-23C9-4761-8981-37AFF6486F93}"/>
                </a:ext>
              </a:extLst>
            </p:cNvPr>
            <p:cNvSpPr/>
            <p:nvPr/>
          </p:nvSpPr>
          <p:spPr>
            <a:xfrm>
              <a:off x="3531827" y="3615513"/>
              <a:ext cx="2080340" cy="161791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0" name="TextBox 19">
              <a:extLst>
                <a:ext uri="{FF2B5EF4-FFF2-40B4-BE49-F238E27FC236}">
                  <a16:creationId xmlns:a16="http://schemas.microsoft.com/office/drawing/2014/main" id="{B0291352-F17E-4AA0-A6B7-75DE01994DF2}"/>
                </a:ext>
              </a:extLst>
            </p:cNvPr>
            <p:cNvSpPr txBox="1"/>
            <p:nvPr/>
          </p:nvSpPr>
          <p:spPr>
            <a:xfrm>
              <a:off x="3739740" y="4038457"/>
              <a:ext cx="1664514" cy="769441"/>
            </a:xfrm>
            <a:prstGeom prst="rect">
              <a:avLst/>
            </a:prstGeom>
            <a:grpFill/>
          </p:spPr>
          <p:txBody>
            <a:bodyPr wrap="square" rtlCol="0" anchor="ctr">
              <a:spAutoFit/>
            </a:bodyPr>
            <a:lstStyle/>
            <a:p>
              <a:pPr algn="ctr"/>
              <a:r>
                <a:rPr lang="en-US" sz="2200" dirty="0">
                  <a:solidFill>
                    <a:schemeClr val="bg1"/>
                  </a:solidFill>
                </a:rPr>
                <a:t>Free trade agreements</a:t>
              </a:r>
            </a:p>
          </p:txBody>
        </p:sp>
      </p:grpSp>
      <p:grpSp>
        <p:nvGrpSpPr>
          <p:cNvPr id="21" name="Group 20">
            <a:extLst>
              <a:ext uri="{FF2B5EF4-FFF2-40B4-BE49-F238E27FC236}">
                <a16:creationId xmlns:a16="http://schemas.microsoft.com/office/drawing/2014/main" id="{5C7CDF44-6341-4EFC-A1BC-EBFE5DD54014}"/>
              </a:ext>
            </a:extLst>
          </p:cNvPr>
          <p:cNvGrpSpPr/>
          <p:nvPr/>
        </p:nvGrpSpPr>
        <p:grpSpPr>
          <a:xfrm>
            <a:off x="7965951" y="4249643"/>
            <a:ext cx="2080340" cy="1617913"/>
            <a:chOff x="3531827" y="1747690"/>
            <a:chExt cx="2080340" cy="1617913"/>
          </a:xfrm>
          <a:solidFill>
            <a:srgbClr val="627981"/>
          </a:solidFill>
        </p:grpSpPr>
        <p:sp>
          <p:nvSpPr>
            <p:cNvPr id="22" name="Rectangle 21">
              <a:extLst>
                <a:ext uri="{FF2B5EF4-FFF2-40B4-BE49-F238E27FC236}">
                  <a16:creationId xmlns:a16="http://schemas.microsoft.com/office/drawing/2014/main" id="{D6634BBA-8140-4AC8-A07C-948B6A95B721}"/>
                </a:ext>
              </a:extLst>
            </p:cNvPr>
            <p:cNvSpPr/>
            <p:nvPr/>
          </p:nvSpPr>
          <p:spPr>
            <a:xfrm>
              <a:off x="3531827" y="1747690"/>
              <a:ext cx="2080340" cy="161791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TextBox 22">
              <a:extLst>
                <a:ext uri="{FF2B5EF4-FFF2-40B4-BE49-F238E27FC236}">
                  <a16:creationId xmlns:a16="http://schemas.microsoft.com/office/drawing/2014/main" id="{76C56904-3028-40E2-AE96-990806CC9C90}"/>
                </a:ext>
              </a:extLst>
            </p:cNvPr>
            <p:cNvSpPr txBox="1"/>
            <p:nvPr/>
          </p:nvSpPr>
          <p:spPr>
            <a:xfrm>
              <a:off x="3739740" y="2166644"/>
              <a:ext cx="1664514" cy="769441"/>
            </a:xfrm>
            <a:prstGeom prst="rect">
              <a:avLst/>
            </a:prstGeom>
            <a:grpFill/>
          </p:spPr>
          <p:txBody>
            <a:bodyPr wrap="square" rtlCol="0" anchor="ctr">
              <a:spAutoFit/>
            </a:bodyPr>
            <a:lstStyle/>
            <a:p>
              <a:pPr algn="ctr"/>
              <a:r>
                <a:rPr lang="en-US" sz="2200" dirty="0">
                  <a:solidFill>
                    <a:schemeClr val="bg1"/>
                  </a:solidFill>
                </a:rPr>
                <a:t>Economic union</a:t>
              </a:r>
            </a:p>
          </p:txBody>
        </p:sp>
      </p:grpSp>
    </p:spTree>
    <p:extLst>
      <p:ext uri="{BB962C8B-B14F-4D97-AF65-F5344CB8AC3E}">
        <p14:creationId xmlns:p14="http://schemas.microsoft.com/office/powerpoint/2010/main" val="4434565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Regional Trading Agreements</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45405C1E-AA32-4A40-81FE-FC3F7BE2572B}"/>
              </a:ext>
            </a:extLst>
          </p:cNvPr>
          <p:cNvGrpSpPr/>
          <p:nvPr/>
        </p:nvGrpSpPr>
        <p:grpSpPr>
          <a:xfrm>
            <a:off x="2053618" y="1601284"/>
            <a:ext cx="8058154" cy="806935"/>
            <a:chOff x="542923" y="1736761"/>
            <a:chExt cx="8058154" cy="806935"/>
          </a:xfrm>
          <a:solidFill>
            <a:srgbClr val="627981"/>
          </a:solidFill>
        </p:grpSpPr>
        <p:sp>
          <p:nvSpPr>
            <p:cNvPr id="12" name="Rectangle 11">
              <a:extLst>
                <a:ext uri="{FF2B5EF4-FFF2-40B4-BE49-F238E27FC236}">
                  <a16:creationId xmlns:a16="http://schemas.microsoft.com/office/drawing/2014/main" id="{916EFDBB-D6C2-43EB-8FFE-B85030591DFF}"/>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TextBox 13">
              <a:extLst>
                <a:ext uri="{FF2B5EF4-FFF2-40B4-BE49-F238E27FC236}">
                  <a16:creationId xmlns:a16="http://schemas.microsoft.com/office/drawing/2014/main" id="{5F298823-E909-40B6-B108-49D8ABE42BB9}"/>
                </a:ext>
              </a:extLst>
            </p:cNvPr>
            <p:cNvSpPr txBox="1"/>
            <p:nvPr/>
          </p:nvSpPr>
          <p:spPr>
            <a:xfrm>
              <a:off x="582578" y="1940173"/>
              <a:ext cx="7807571" cy="400110"/>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There are different types of economic integration across the globe.</a:t>
              </a:r>
            </a:p>
          </p:txBody>
        </p:sp>
      </p:grpSp>
      <p:grpSp>
        <p:nvGrpSpPr>
          <p:cNvPr id="15" name="Group 14">
            <a:extLst>
              <a:ext uri="{FF2B5EF4-FFF2-40B4-BE49-F238E27FC236}">
                <a16:creationId xmlns:a16="http://schemas.microsoft.com/office/drawing/2014/main" id="{757B0A9D-17E9-46A4-98A2-8F5668C89826}"/>
              </a:ext>
            </a:extLst>
          </p:cNvPr>
          <p:cNvGrpSpPr/>
          <p:nvPr/>
        </p:nvGrpSpPr>
        <p:grpSpPr>
          <a:xfrm>
            <a:off x="2053618" y="2513607"/>
            <a:ext cx="8058154" cy="806935"/>
            <a:chOff x="542923" y="1736761"/>
            <a:chExt cx="8058154" cy="806935"/>
          </a:xfrm>
          <a:solidFill>
            <a:srgbClr val="627981"/>
          </a:solidFill>
        </p:grpSpPr>
        <p:sp>
          <p:nvSpPr>
            <p:cNvPr id="16" name="Rectangle 15">
              <a:extLst>
                <a:ext uri="{FF2B5EF4-FFF2-40B4-BE49-F238E27FC236}">
                  <a16:creationId xmlns:a16="http://schemas.microsoft.com/office/drawing/2014/main" id="{2BC28A28-CC06-40AE-AF59-1A05691FEFAB}"/>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7" name="TextBox 16">
              <a:extLst>
                <a:ext uri="{FF2B5EF4-FFF2-40B4-BE49-F238E27FC236}">
                  <a16:creationId xmlns:a16="http://schemas.microsoft.com/office/drawing/2014/main" id="{195D1824-3FC3-4CC2-9D4A-C64AE16C6E8D}"/>
                </a:ext>
              </a:extLst>
            </p:cNvPr>
            <p:cNvSpPr txBox="1"/>
            <p:nvPr/>
          </p:nvSpPr>
          <p:spPr>
            <a:xfrm>
              <a:off x="582578"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b="1" dirty="0">
                  <a:solidFill>
                    <a:schemeClr val="bg1"/>
                  </a:solidFill>
                </a:rPr>
                <a:t>Free trade agreements </a:t>
              </a:r>
              <a:r>
                <a:rPr lang="en-US" sz="2000" dirty="0">
                  <a:solidFill>
                    <a:schemeClr val="bg1"/>
                  </a:solidFill>
                </a:rPr>
                <a:t>are agreements in which participants allow each other's imports without tariffs or quotas.</a:t>
              </a:r>
            </a:p>
          </p:txBody>
        </p:sp>
      </p:grpSp>
      <p:grpSp>
        <p:nvGrpSpPr>
          <p:cNvPr id="18" name="Group 17">
            <a:extLst>
              <a:ext uri="{FF2B5EF4-FFF2-40B4-BE49-F238E27FC236}">
                <a16:creationId xmlns:a16="http://schemas.microsoft.com/office/drawing/2014/main" id="{C3B3B8C6-CBB4-4251-B620-55B3D3212263}"/>
              </a:ext>
            </a:extLst>
          </p:cNvPr>
          <p:cNvGrpSpPr/>
          <p:nvPr/>
        </p:nvGrpSpPr>
        <p:grpSpPr>
          <a:xfrm>
            <a:off x="2053618" y="3425930"/>
            <a:ext cx="8058154" cy="806935"/>
            <a:chOff x="542923" y="1736761"/>
            <a:chExt cx="8058154" cy="806935"/>
          </a:xfrm>
          <a:solidFill>
            <a:srgbClr val="627981"/>
          </a:solidFill>
        </p:grpSpPr>
        <p:sp>
          <p:nvSpPr>
            <p:cNvPr id="19" name="Rectangle 18">
              <a:extLst>
                <a:ext uri="{FF2B5EF4-FFF2-40B4-BE49-F238E27FC236}">
                  <a16:creationId xmlns:a16="http://schemas.microsoft.com/office/drawing/2014/main" id="{283F38E7-18DA-4C57-B89B-41E7EE4B4AEC}"/>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0" name="TextBox 19">
              <a:extLst>
                <a:ext uri="{FF2B5EF4-FFF2-40B4-BE49-F238E27FC236}">
                  <a16:creationId xmlns:a16="http://schemas.microsoft.com/office/drawing/2014/main" id="{6F3EF1F8-AAD5-4835-B51E-88121712258C}"/>
                </a:ext>
              </a:extLst>
            </p:cNvPr>
            <p:cNvSpPr txBox="1"/>
            <p:nvPr/>
          </p:nvSpPr>
          <p:spPr>
            <a:xfrm>
              <a:off x="599388" y="1768293"/>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b="1" dirty="0">
                  <a:solidFill>
                    <a:schemeClr val="bg1"/>
                  </a:solidFill>
                </a:rPr>
                <a:t>Common markets </a:t>
              </a:r>
              <a:r>
                <a:rPr lang="en-US" sz="2000" dirty="0">
                  <a:solidFill>
                    <a:schemeClr val="bg1"/>
                  </a:solidFill>
                </a:rPr>
                <a:t>have a common external trade policy as well as free trade within the group.</a:t>
              </a:r>
            </a:p>
          </p:txBody>
        </p:sp>
      </p:grpSp>
      <p:grpSp>
        <p:nvGrpSpPr>
          <p:cNvPr id="13" name="Group 12">
            <a:extLst>
              <a:ext uri="{FF2B5EF4-FFF2-40B4-BE49-F238E27FC236}">
                <a16:creationId xmlns:a16="http://schemas.microsoft.com/office/drawing/2014/main" id="{C07C9765-0F78-4895-A6C3-6788EDBEA081}"/>
              </a:ext>
            </a:extLst>
          </p:cNvPr>
          <p:cNvGrpSpPr/>
          <p:nvPr/>
        </p:nvGrpSpPr>
        <p:grpSpPr>
          <a:xfrm>
            <a:off x="2053618" y="4314429"/>
            <a:ext cx="8058154" cy="806935"/>
            <a:chOff x="542923" y="1736761"/>
            <a:chExt cx="8058154" cy="806935"/>
          </a:xfrm>
          <a:solidFill>
            <a:srgbClr val="627981"/>
          </a:solidFill>
        </p:grpSpPr>
        <p:sp>
          <p:nvSpPr>
            <p:cNvPr id="21" name="Rectangle 20">
              <a:extLst>
                <a:ext uri="{FF2B5EF4-FFF2-40B4-BE49-F238E27FC236}">
                  <a16:creationId xmlns:a16="http://schemas.microsoft.com/office/drawing/2014/main" id="{12213308-9180-40AF-BE5F-90F9E475A0AB}"/>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2" name="TextBox 21">
              <a:extLst>
                <a:ext uri="{FF2B5EF4-FFF2-40B4-BE49-F238E27FC236}">
                  <a16:creationId xmlns:a16="http://schemas.microsoft.com/office/drawing/2014/main" id="{092D4A6C-7E96-47ED-B7D0-DE9F4304E427}"/>
                </a:ext>
              </a:extLst>
            </p:cNvPr>
            <p:cNvSpPr txBox="1"/>
            <p:nvPr/>
          </p:nvSpPr>
          <p:spPr>
            <a:xfrm>
              <a:off x="599388" y="1768293"/>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b="1" dirty="0">
                  <a:solidFill>
                    <a:schemeClr val="bg1"/>
                  </a:solidFill>
                </a:rPr>
                <a:t>Economic unions</a:t>
              </a:r>
              <a:r>
                <a:rPr lang="en-US" sz="2000" dirty="0">
                  <a:solidFill>
                    <a:schemeClr val="bg1"/>
                  </a:solidFill>
                </a:rPr>
                <a:t> are agreements where, in addition to a common market, monetary and fiscal policies are coordinated.</a:t>
              </a:r>
            </a:p>
          </p:txBody>
        </p:sp>
      </p:grpSp>
    </p:spTree>
    <p:extLst>
      <p:ext uri="{BB962C8B-B14F-4D97-AF65-F5344CB8AC3E}">
        <p14:creationId xmlns:p14="http://schemas.microsoft.com/office/powerpoint/2010/main" val="17355217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European Union</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4" name="Up Arrow 4">
            <a:extLst>
              <a:ext uri="{FF2B5EF4-FFF2-40B4-BE49-F238E27FC236}">
                <a16:creationId xmlns:a16="http://schemas.microsoft.com/office/drawing/2014/main" id="{D6885672-CB68-491B-8821-725405CA1ACE}"/>
              </a:ext>
            </a:extLst>
          </p:cNvPr>
          <p:cNvSpPr/>
          <p:nvPr/>
        </p:nvSpPr>
        <p:spPr>
          <a:xfrm flipV="1">
            <a:off x="5765494" y="2214686"/>
            <a:ext cx="661012" cy="738130"/>
          </a:xfrm>
          <a:prstGeom prst="upArrow">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3A226A48-195E-4AE8-A45F-FD9F1D0B57A7}"/>
              </a:ext>
            </a:extLst>
          </p:cNvPr>
          <p:cNvSpPr/>
          <p:nvPr/>
        </p:nvSpPr>
        <p:spPr>
          <a:xfrm>
            <a:off x="2913240" y="2947016"/>
            <a:ext cx="6365520" cy="1246799"/>
          </a:xfrm>
          <a:prstGeom prst="rect">
            <a:avLst/>
          </a:prstGeom>
          <a:solidFill>
            <a:srgbClr val="62798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rPr>
              <a:t>Introduced the euro as a common currency and eliminated barriers to the mobility of goods across Europe</a:t>
            </a:r>
          </a:p>
        </p:txBody>
      </p:sp>
      <p:sp>
        <p:nvSpPr>
          <p:cNvPr id="7" name="Rectangle 6">
            <a:extLst>
              <a:ext uri="{FF2B5EF4-FFF2-40B4-BE49-F238E27FC236}">
                <a16:creationId xmlns:a16="http://schemas.microsoft.com/office/drawing/2014/main" id="{16BCBE7E-2744-4ADF-8AA6-9EDC57BAC48E}"/>
              </a:ext>
            </a:extLst>
          </p:cNvPr>
          <p:cNvSpPr/>
          <p:nvPr/>
        </p:nvSpPr>
        <p:spPr>
          <a:xfrm>
            <a:off x="3962400" y="1524734"/>
            <a:ext cx="4267200" cy="869118"/>
          </a:xfrm>
          <a:prstGeom prst="rect">
            <a:avLst/>
          </a:prstGeom>
          <a:solidFill>
            <a:srgbClr val="62798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cs typeface="Times New Roman" panose="02020603050405020304" pitchFamily="18" charset="0"/>
              </a:rPr>
              <a:t>European Union</a:t>
            </a:r>
            <a:endParaRPr lang="en-US" sz="3200" dirty="0">
              <a:solidFill>
                <a:schemeClr val="bg1"/>
              </a:solidFill>
            </a:endParaRPr>
          </a:p>
        </p:txBody>
      </p:sp>
      <p:pic>
        <p:nvPicPr>
          <p:cNvPr id="3" name="Picture 2" descr="A bill with the European Union logo">
            <a:extLst>
              <a:ext uri="{FF2B5EF4-FFF2-40B4-BE49-F238E27FC236}">
                <a16:creationId xmlns:a16="http://schemas.microsoft.com/office/drawing/2014/main" id="{40251E68-C72A-4E3C-B657-559A796A81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12734" y="4534658"/>
            <a:ext cx="3166532" cy="2111021"/>
          </a:xfrm>
          <a:prstGeom prst="rect">
            <a:avLst/>
          </a:prstGeom>
        </p:spPr>
      </p:pic>
    </p:spTree>
    <p:extLst>
      <p:ext uri="{BB962C8B-B14F-4D97-AF65-F5344CB8AC3E}">
        <p14:creationId xmlns:p14="http://schemas.microsoft.com/office/powerpoint/2010/main" val="18064532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NAFTA</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4" name="Up Arrow 4">
            <a:extLst>
              <a:ext uri="{FF2B5EF4-FFF2-40B4-BE49-F238E27FC236}">
                <a16:creationId xmlns:a16="http://schemas.microsoft.com/office/drawing/2014/main" id="{D6885672-CB68-491B-8821-725405CA1ACE}"/>
              </a:ext>
            </a:extLst>
          </p:cNvPr>
          <p:cNvSpPr/>
          <p:nvPr/>
        </p:nvSpPr>
        <p:spPr>
          <a:xfrm flipV="1">
            <a:off x="5765494" y="2214686"/>
            <a:ext cx="661012" cy="738130"/>
          </a:xfrm>
          <a:prstGeom prst="upArrow">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3A226A48-195E-4AE8-A45F-FD9F1D0B57A7}"/>
              </a:ext>
            </a:extLst>
          </p:cNvPr>
          <p:cNvSpPr/>
          <p:nvPr/>
        </p:nvSpPr>
        <p:spPr>
          <a:xfrm>
            <a:off x="2913240" y="2947016"/>
            <a:ext cx="6365520" cy="1398842"/>
          </a:xfrm>
          <a:prstGeom prst="rect">
            <a:avLst/>
          </a:prstGeom>
          <a:solidFill>
            <a:srgbClr val="62798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kern="1200" dirty="0">
                <a:solidFill>
                  <a:schemeClr val="bg1"/>
                </a:solidFill>
                <a:effectLst/>
                <a:latin typeface="+mn-lt"/>
                <a:ea typeface="+mn-ea"/>
                <a:cs typeface="+mn-cs"/>
              </a:rPr>
              <a:t>For the United States, perhaps the best-known regional trading agreement is the North American Free Trade Agreement (NAFTA), which promotes free trade between the U.S., Canada, and Mexico.</a:t>
            </a:r>
          </a:p>
        </p:txBody>
      </p:sp>
      <p:sp>
        <p:nvSpPr>
          <p:cNvPr id="7" name="Rectangle 6">
            <a:extLst>
              <a:ext uri="{FF2B5EF4-FFF2-40B4-BE49-F238E27FC236}">
                <a16:creationId xmlns:a16="http://schemas.microsoft.com/office/drawing/2014/main" id="{16BCBE7E-2744-4ADF-8AA6-9EDC57BAC48E}"/>
              </a:ext>
            </a:extLst>
          </p:cNvPr>
          <p:cNvSpPr/>
          <p:nvPr/>
        </p:nvSpPr>
        <p:spPr>
          <a:xfrm>
            <a:off x="2782528" y="1524734"/>
            <a:ext cx="6735097" cy="869118"/>
          </a:xfrm>
          <a:prstGeom prst="rect">
            <a:avLst/>
          </a:prstGeom>
          <a:solidFill>
            <a:srgbClr val="62798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North American Free Trade Agreement</a:t>
            </a:r>
          </a:p>
        </p:txBody>
      </p:sp>
      <p:pic>
        <p:nvPicPr>
          <p:cNvPr id="8" name="Graphic 7" descr="North America">
            <a:extLst>
              <a:ext uri="{FF2B5EF4-FFF2-40B4-BE49-F238E27FC236}">
                <a16:creationId xmlns:a16="http://schemas.microsoft.com/office/drawing/2014/main" id="{AE4544F2-C4F0-45CB-8209-8118B0835174}"/>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2536" t="14294" r="4003" b="16754"/>
          <a:stretch/>
        </p:blipFill>
        <p:spPr>
          <a:xfrm>
            <a:off x="4724149" y="4495384"/>
            <a:ext cx="2743701" cy="2024171"/>
          </a:xfrm>
          <a:prstGeom prst="rect">
            <a:avLst/>
          </a:prstGeom>
        </p:spPr>
      </p:pic>
    </p:spTree>
    <p:extLst>
      <p:ext uri="{BB962C8B-B14F-4D97-AF65-F5344CB8AC3E}">
        <p14:creationId xmlns:p14="http://schemas.microsoft.com/office/powerpoint/2010/main" val="2499617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Other Trade Agreements</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4" name="Group 3">
            <a:extLst>
              <a:ext uri="{FF2B5EF4-FFF2-40B4-BE49-F238E27FC236}">
                <a16:creationId xmlns:a16="http://schemas.microsoft.com/office/drawing/2014/main" id="{5C739D03-1ACA-4537-95B7-2024C211EDBB}"/>
              </a:ext>
            </a:extLst>
          </p:cNvPr>
          <p:cNvGrpSpPr/>
          <p:nvPr/>
        </p:nvGrpSpPr>
        <p:grpSpPr>
          <a:xfrm>
            <a:off x="5717302" y="1666541"/>
            <a:ext cx="2203704" cy="1617913"/>
            <a:chOff x="1149291" y="1753237"/>
            <a:chExt cx="2080340" cy="1617913"/>
          </a:xfrm>
          <a:solidFill>
            <a:srgbClr val="627981"/>
          </a:solidFill>
        </p:grpSpPr>
        <p:sp>
          <p:nvSpPr>
            <p:cNvPr id="5" name="Rectangle 4">
              <a:extLst>
                <a:ext uri="{FF2B5EF4-FFF2-40B4-BE49-F238E27FC236}">
                  <a16:creationId xmlns:a16="http://schemas.microsoft.com/office/drawing/2014/main" id="{6E95AE86-4820-49AD-85F9-010E5364F0FA}"/>
                </a:ext>
              </a:extLst>
            </p:cNvPr>
            <p:cNvSpPr/>
            <p:nvPr/>
          </p:nvSpPr>
          <p:spPr>
            <a:xfrm>
              <a:off x="1149291" y="1753237"/>
              <a:ext cx="2080340" cy="161791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 name="TextBox 5">
              <a:extLst>
                <a:ext uri="{FF2B5EF4-FFF2-40B4-BE49-F238E27FC236}">
                  <a16:creationId xmlns:a16="http://schemas.microsoft.com/office/drawing/2014/main" id="{1D00C0BD-F23A-4F5B-A7B8-45969CA7A130}"/>
                </a:ext>
              </a:extLst>
            </p:cNvPr>
            <p:cNvSpPr txBox="1"/>
            <p:nvPr/>
          </p:nvSpPr>
          <p:spPr>
            <a:xfrm>
              <a:off x="1357203" y="1833371"/>
              <a:ext cx="1664514" cy="1446550"/>
            </a:xfrm>
            <a:prstGeom prst="rect">
              <a:avLst/>
            </a:prstGeom>
            <a:grpFill/>
          </p:spPr>
          <p:txBody>
            <a:bodyPr wrap="square" rtlCol="0" anchor="ctr">
              <a:spAutoFit/>
            </a:bodyPr>
            <a:lstStyle/>
            <a:p>
              <a:pPr algn="ctr"/>
              <a:r>
                <a:rPr lang="en-US" sz="2200" dirty="0">
                  <a:solidFill>
                    <a:schemeClr val="bg1"/>
                  </a:solidFill>
                </a:rPr>
                <a:t>Asian Pacific Economic Cooperation (APEC)</a:t>
              </a:r>
            </a:p>
          </p:txBody>
        </p:sp>
      </p:grpSp>
      <p:grpSp>
        <p:nvGrpSpPr>
          <p:cNvPr id="7" name="Group 6">
            <a:extLst>
              <a:ext uri="{FF2B5EF4-FFF2-40B4-BE49-F238E27FC236}">
                <a16:creationId xmlns:a16="http://schemas.microsoft.com/office/drawing/2014/main" id="{431BD25E-3B20-441D-AF1F-03E853337EC5}"/>
              </a:ext>
            </a:extLst>
          </p:cNvPr>
          <p:cNvGrpSpPr/>
          <p:nvPr/>
        </p:nvGrpSpPr>
        <p:grpSpPr>
          <a:xfrm>
            <a:off x="5717301" y="3530832"/>
            <a:ext cx="2211828" cy="1617913"/>
            <a:chOff x="1149290" y="3617528"/>
            <a:chExt cx="2088009" cy="1617913"/>
          </a:xfrm>
          <a:solidFill>
            <a:srgbClr val="627981"/>
          </a:solidFill>
        </p:grpSpPr>
        <p:sp>
          <p:nvSpPr>
            <p:cNvPr id="8" name="Rectangle 7">
              <a:extLst>
                <a:ext uri="{FF2B5EF4-FFF2-40B4-BE49-F238E27FC236}">
                  <a16:creationId xmlns:a16="http://schemas.microsoft.com/office/drawing/2014/main" id="{DF93262E-D805-4AEF-BA3E-F5E4AA3C59EF}"/>
                </a:ext>
              </a:extLst>
            </p:cNvPr>
            <p:cNvSpPr/>
            <p:nvPr/>
          </p:nvSpPr>
          <p:spPr>
            <a:xfrm>
              <a:off x="1149290" y="3617528"/>
              <a:ext cx="2080340" cy="161791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TextBox 8">
              <a:extLst>
                <a:ext uri="{FF2B5EF4-FFF2-40B4-BE49-F238E27FC236}">
                  <a16:creationId xmlns:a16="http://schemas.microsoft.com/office/drawing/2014/main" id="{7209F09D-CE5F-4019-A7FA-6913C3E7F541}"/>
                </a:ext>
              </a:extLst>
            </p:cNvPr>
            <p:cNvSpPr txBox="1"/>
            <p:nvPr/>
          </p:nvSpPr>
          <p:spPr>
            <a:xfrm>
              <a:off x="1156959" y="3842990"/>
              <a:ext cx="2080340" cy="1107996"/>
            </a:xfrm>
            <a:prstGeom prst="rect">
              <a:avLst/>
            </a:prstGeom>
            <a:grpFill/>
          </p:spPr>
          <p:txBody>
            <a:bodyPr wrap="square" rtlCol="0" anchor="ctr">
              <a:spAutoFit/>
            </a:bodyPr>
            <a:lstStyle/>
            <a:p>
              <a:pPr algn="ctr"/>
              <a:r>
                <a:rPr lang="en-US" sz="2200" dirty="0">
                  <a:solidFill>
                    <a:schemeClr val="bg1"/>
                  </a:solidFill>
                </a:rPr>
                <a:t>Association of Southeast Asian Nations (ASEAN)</a:t>
              </a:r>
            </a:p>
          </p:txBody>
        </p:sp>
      </p:grpSp>
      <p:grpSp>
        <p:nvGrpSpPr>
          <p:cNvPr id="13" name="Group 12">
            <a:extLst>
              <a:ext uri="{FF2B5EF4-FFF2-40B4-BE49-F238E27FC236}">
                <a16:creationId xmlns:a16="http://schemas.microsoft.com/office/drawing/2014/main" id="{3F58AA63-1C87-42D5-B005-E88FDABDF0B1}"/>
              </a:ext>
            </a:extLst>
          </p:cNvPr>
          <p:cNvGrpSpPr/>
          <p:nvPr/>
        </p:nvGrpSpPr>
        <p:grpSpPr>
          <a:xfrm>
            <a:off x="8099838" y="1660994"/>
            <a:ext cx="2206894" cy="1617913"/>
            <a:chOff x="3531827" y="1747690"/>
            <a:chExt cx="2080340" cy="1617913"/>
          </a:xfrm>
          <a:solidFill>
            <a:srgbClr val="627981"/>
          </a:solidFill>
        </p:grpSpPr>
        <p:sp>
          <p:nvSpPr>
            <p:cNvPr id="14" name="Rectangle 13">
              <a:extLst>
                <a:ext uri="{FF2B5EF4-FFF2-40B4-BE49-F238E27FC236}">
                  <a16:creationId xmlns:a16="http://schemas.microsoft.com/office/drawing/2014/main" id="{9C492712-856B-4653-ACDF-7A8A512EF3DB}"/>
                </a:ext>
              </a:extLst>
            </p:cNvPr>
            <p:cNvSpPr/>
            <p:nvPr/>
          </p:nvSpPr>
          <p:spPr>
            <a:xfrm>
              <a:off x="3531827" y="1747690"/>
              <a:ext cx="2080340" cy="161791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5" name="TextBox 14">
              <a:extLst>
                <a:ext uri="{FF2B5EF4-FFF2-40B4-BE49-F238E27FC236}">
                  <a16:creationId xmlns:a16="http://schemas.microsoft.com/office/drawing/2014/main" id="{E32AD2D2-EF7D-4545-87C5-0B4643D065F2}"/>
                </a:ext>
              </a:extLst>
            </p:cNvPr>
            <p:cNvSpPr txBox="1"/>
            <p:nvPr/>
          </p:nvSpPr>
          <p:spPr>
            <a:xfrm>
              <a:off x="3531827" y="1828089"/>
              <a:ext cx="2080339" cy="1446550"/>
            </a:xfrm>
            <a:prstGeom prst="rect">
              <a:avLst/>
            </a:prstGeom>
            <a:grpFill/>
          </p:spPr>
          <p:txBody>
            <a:bodyPr wrap="square" rtlCol="0" anchor="ctr">
              <a:spAutoFit/>
            </a:bodyPr>
            <a:lstStyle/>
            <a:p>
              <a:pPr algn="ctr"/>
              <a:r>
                <a:rPr lang="en-US" sz="2200" dirty="0">
                  <a:solidFill>
                    <a:schemeClr val="bg1"/>
                  </a:solidFill>
                </a:rPr>
                <a:t>Latin American Integration Association (LAIA)</a:t>
              </a:r>
            </a:p>
          </p:txBody>
        </p:sp>
      </p:grpSp>
      <p:pic>
        <p:nvPicPr>
          <p:cNvPr id="3" name="Graphic 2" descr="Circles with lines">
            <a:extLst>
              <a:ext uri="{FF2B5EF4-FFF2-40B4-BE49-F238E27FC236}">
                <a16:creationId xmlns:a16="http://schemas.microsoft.com/office/drawing/2014/main" id="{59CEE879-3E82-4CB4-88D8-A10F038DF5C1}"/>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7988" t="8830" r="4315" b="5776"/>
          <a:stretch/>
        </p:blipFill>
        <p:spPr>
          <a:xfrm>
            <a:off x="1751248" y="1801399"/>
            <a:ext cx="3628199" cy="3532891"/>
          </a:xfrm>
          <a:prstGeom prst="rect">
            <a:avLst/>
          </a:prstGeom>
        </p:spPr>
      </p:pic>
      <p:pic>
        <p:nvPicPr>
          <p:cNvPr id="17" name="Graphic 16" descr="World">
            <a:extLst>
              <a:ext uri="{FF2B5EF4-FFF2-40B4-BE49-F238E27FC236}">
                <a16:creationId xmlns:a16="http://schemas.microsoft.com/office/drawing/2014/main" id="{3AFF4178-71EE-45C8-8C85-67FF78A5B4E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467105" y="2525020"/>
            <a:ext cx="2007593" cy="2007593"/>
          </a:xfrm>
          <a:prstGeom prst="rect">
            <a:avLst/>
          </a:prstGeom>
        </p:spPr>
      </p:pic>
      <p:pic>
        <p:nvPicPr>
          <p:cNvPr id="19" name="Graphic 18" descr="User">
            <a:extLst>
              <a:ext uri="{FF2B5EF4-FFF2-40B4-BE49-F238E27FC236}">
                <a16:creationId xmlns:a16="http://schemas.microsoft.com/office/drawing/2014/main" id="{252C70B6-9657-4E41-BF17-782BCA359A9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208910" y="2046865"/>
            <a:ext cx="571980" cy="571980"/>
          </a:xfrm>
          <a:prstGeom prst="rect">
            <a:avLst/>
          </a:prstGeom>
        </p:spPr>
      </p:pic>
      <p:pic>
        <p:nvPicPr>
          <p:cNvPr id="22" name="Graphic 21" descr="User">
            <a:extLst>
              <a:ext uri="{FF2B5EF4-FFF2-40B4-BE49-F238E27FC236}">
                <a16:creationId xmlns:a16="http://schemas.microsoft.com/office/drawing/2014/main" id="{933F51AA-8630-4EE2-A078-3CAFF50F9F7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388457" y="3173832"/>
            <a:ext cx="571980" cy="571980"/>
          </a:xfrm>
          <a:prstGeom prst="rect">
            <a:avLst/>
          </a:prstGeom>
        </p:spPr>
      </p:pic>
      <p:pic>
        <p:nvPicPr>
          <p:cNvPr id="23" name="Graphic 22" descr="User">
            <a:extLst>
              <a:ext uri="{FF2B5EF4-FFF2-40B4-BE49-F238E27FC236}">
                <a16:creationId xmlns:a16="http://schemas.microsoft.com/office/drawing/2014/main" id="{C43E985A-B46E-498C-B877-57DD564DB2A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009469" y="3182976"/>
            <a:ext cx="571980" cy="571980"/>
          </a:xfrm>
          <a:prstGeom prst="rect">
            <a:avLst/>
          </a:prstGeom>
        </p:spPr>
      </p:pic>
      <p:pic>
        <p:nvPicPr>
          <p:cNvPr id="24" name="Graphic 23" descr="User">
            <a:extLst>
              <a:ext uri="{FF2B5EF4-FFF2-40B4-BE49-F238E27FC236}">
                <a16:creationId xmlns:a16="http://schemas.microsoft.com/office/drawing/2014/main" id="{BD671D0C-0A9A-4C43-B2CB-877A5F66D3C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208910" y="4395269"/>
            <a:ext cx="571980" cy="571980"/>
          </a:xfrm>
          <a:prstGeom prst="rect">
            <a:avLst/>
          </a:prstGeom>
        </p:spPr>
      </p:pic>
      <p:grpSp>
        <p:nvGrpSpPr>
          <p:cNvPr id="25" name="Group 24">
            <a:extLst>
              <a:ext uri="{FF2B5EF4-FFF2-40B4-BE49-F238E27FC236}">
                <a16:creationId xmlns:a16="http://schemas.microsoft.com/office/drawing/2014/main" id="{37ECBC20-27C2-49E0-AF5F-CEC521AAE3B3}"/>
              </a:ext>
            </a:extLst>
          </p:cNvPr>
          <p:cNvGrpSpPr/>
          <p:nvPr/>
        </p:nvGrpSpPr>
        <p:grpSpPr>
          <a:xfrm>
            <a:off x="8103919" y="3530832"/>
            <a:ext cx="2206894" cy="1624654"/>
            <a:chOff x="1149290" y="3535907"/>
            <a:chExt cx="2080340" cy="1699534"/>
          </a:xfrm>
          <a:solidFill>
            <a:srgbClr val="627981"/>
          </a:solidFill>
        </p:grpSpPr>
        <p:sp>
          <p:nvSpPr>
            <p:cNvPr id="27" name="Rectangle 26">
              <a:extLst>
                <a:ext uri="{FF2B5EF4-FFF2-40B4-BE49-F238E27FC236}">
                  <a16:creationId xmlns:a16="http://schemas.microsoft.com/office/drawing/2014/main" id="{2487C2FC-1F28-4901-87C0-CAAD46C8359F}"/>
                </a:ext>
              </a:extLst>
            </p:cNvPr>
            <p:cNvSpPr/>
            <p:nvPr/>
          </p:nvSpPr>
          <p:spPr>
            <a:xfrm>
              <a:off x="1149290" y="3617528"/>
              <a:ext cx="2080340" cy="161791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8" name="TextBox 27">
              <a:extLst>
                <a:ext uri="{FF2B5EF4-FFF2-40B4-BE49-F238E27FC236}">
                  <a16:creationId xmlns:a16="http://schemas.microsoft.com/office/drawing/2014/main" id="{4ED78A52-A7D8-46F2-8A1F-E2E24034F319}"/>
                </a:ext>
              </a:extLst>
            </p:cNvPr>
            <p:cNvSpPr txBox="1"/>
            <p:nvPr/>
          </p:nvSpPr>
          <p:spPr>
            <a:xfrm>
              <a:off x="1149290" y="3535907"/>
              <a:ext cx="2080340" cy="1618488"/>
            </a:xfrm>
            <a:prstGeom prst="rect">
              <a:avLst/>
            </a:prstGeom>
            <a:grpFill/>
          </p:spPr>
          <p:txBody>
            <a:bodyPr wrap="square" rtlCol="0" anchor="ctr">
              <a:spAutoFit/>
            </a:bodyPr>
            <a:lstStyle/>
            <a:p>
              <a:pPr algn="ctr"/>
              <a:r>
                <a:rPr lang="en-US" sz="2200" dirty="0">
                  <a:solidFill>
                    <a:schemeClr val="bg1"/>
                  </a:solidFill>
                </a:rPr>
                <a:t>Southern African Development Community (SADC)</a:t>
              </a:r>
            </a:p>
          </p:txBody>
        </p:sp>
      </p:grpSp>
    </p:spTree>
    <p:extLst>
      <p:ext uri="{BB962C8B-B14F-4D97-AF65-F5344CB8AC3E}">
        <p14:creationId xmlns:p14="http://schemas.microsoft.com/office/powerpoint/2010/main" val="30242571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Trade Policy at the National Level</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45405C1E-AA32-4A40-81FE-FC3F7BE2572B}"/>
              </a:ext>
            </a:extLst>
          </p:cNvPr>
          <p:cNvGrpSpPr/>
          <p:nvPr/>
        </p:nvGrpSpPr>
        <p:grpSpPr>
          <a:xfrm>
            <a:off x="2053618" y="1601284"/>
            <a:ext cx="8058154" cy="806935"/>
            <a:chOff x="542923" y="1736761"/>
            <a:chExt cx="8058154" cy="806935"/>
          </a:xfrm>
          <a:solidFill>
            <a:srgbClr val="627981"/>
          </a:solidFill>
        </p:grpSpPr>
        <p:sp>
          <p:nvSpPr>
            <p:cNvPr id="12" name="Rectangle 11">
              <a:extLst>
                <a:ext uri="{FF2B5EF4-FFF2-40B4-BE49-F238E27FC236}">
                  <a16:creationId xmlns:a16="http://schemas.microsoft.com/office/drawing/2014/main" id="{916EFDBB-D6C2-43EB-8FFE-B85030591DFF}"/>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TextBox 13">
              <a:extLst>
                <a:ext uri="{FF2B5EF4-FFF2-40B4-BE49-F238E27FC236}">
                  <a16:creationId xmlns:a16="http://schemas.microsoft.com/office/drawing/2014/main" id="{5F298823-E909-40B6-B108-49D8ABE42BB9}"/>
                </a:ext>
              </a:extLst>
            </p:cNvPr>
            <p:cNvSpPr txBox="1"/>
            <p:nvPr/>
          </p:nvSpPr>
          <p:spPr>
            <a:xfrm>
              <a:off x="583621"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Yet another dimension of trade policy, along with international and regional trade agreements, happens at the national level.</a:t>
              </a:r>
            </a:p>
          </p:txBody>
        </p:sp>
      </p:grpSp>
      <p:grpSp>
        <p:nvGrpSpPr>
          <p:cNvPr id="15" name="Group 14">
            <a:extLst>
              <a:ext uri="{FF2B5EF4-FFF2-40B4-BE49-F238E27FC236}">
                <a16:creationId xmlns:a16="http://schemas.microsoft.com/office/drawing/2014/main" id="{757B0A9D-17E9-46A4-98A2-8F5668C89826}"/>
              </a:ext>
            </a:extLst>
          </p:cNvPr>
          <p:cNvGrpSpPr/>
          <p:nvPr/>
        </p:nvGrpSpPr>
        <p:grpSpPr>
          <a:xfrm>
            <a:off x="2053618" y="2513607"/>
            <a:ext cx="8058154" cy="806935"/>
            <a:chOff x="542923" y="1736761"/>
            <a:chExt cx="8058154" cy="806935"/>
          </a:xfrm>
          <a:solidFill>
            <a:srgbClr val="627981"/>
          </a:solidFill>
        </p:grpSpPr>
        <p:sp>
          <p:nvSpPr>
            <p:cNvPr id="16" name="Rectangle 15">
              <a:extLst>
                <a:ext uri="{FF2B5EF4-FFF2-40B4-BE49-F238E27FC236}">
                  <a16:creationId xmlns:a16="http://schemas.microsoft.com/office/drawing/2014/main" id="{2BC28A28-CC06-40AE-AF59-1A05691FEFAB}"/>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7" name="TextBox 16">
              <a:extLst>
                <a:ext uri="{FF2B5EF4-FFF2-40B4-BE49-F238E27FC236}">
                  <a16:creationId xmlns:a16="http://schemas.microsoft.com/office/drawing/2014/main" id="{195D1824-3FC3-4CC2-9D4A-C64AE16C6E8D}"/>
                </a:ext>
              </a:extLst>
            </p:cNvPr>
            <p:cNvSpPr txBox="1"/>
            <p:nvPr/>
          </p:nvSpPr>
          <p:spPr>
            <a:xfrm>
              <a:off x="582578"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U.S. imposes import quotas on sugar for fear that such imports would drive down the price of sugar and injure domestic producers.</a:t>
              </a:r>
            </a:p>
          </p:txBody>
        </p:sp>
      </p:grpSp>
      <p:grpSp>
        <p:nvGrpSpPr>
          <p:cNvPr id="18" name="Group 17">
            <a:extLst>
              <a:ext uri="{FF2B5EF4-FFF2-40B4-BE49-F238E27FC236}">
                <a16:creationId xmlns:a16="http://schemas.microsoft.com/office/drawing/2014/main" id="{C3B3B8C6-CBB4-4251-B620-55B3D3212263}"/>
              </a:ext>
            </a:extLst>
          </p:cNvPr>
          <p:cNvGrpSpPr/>
          <p:nvPr/>
        </p:nvGrpSpPr>
        <p:grpSpPr>
          <a:xfrm>
            <a:off x="2053618" y="3425930"/>
            <a:ext cx="8058154" cy="806935"/>
            <a:chOff x="542923" y="1736761"/>
            <a:chExt cx="8058154" cy="806935"/>
          </a:xfrm>
          <a:solidFill>
            <a:srgbClr val="627981"/>
          </a:solidFill>
        </p:grpSpPr>
        <p:sp>
          <p:nvSpPr>
            <p:cNvPr id="19" name="Rectangle 18">
              <a:extLst>
                <a:ext uri="{FF2B5EF4-FFF2-40B4-BE49-F238E27FC236}">
                  <a16:creationId xmlns:a16="http://schemas.microsoft.com/office/drawing/2014/main" id="{283F38E7-18DA-4C57-B89B-41E7EE4B4AEC}"/>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0" name="TextBox 19">
              <a:extLst>
                <a:ext uri="{FF2B5EF4-FFF2-40B4-BE49-F238E27FC236}">
                  <a16:creationId xmlns:a16="http://schemas.microsoft.com/office/drawing/2014/main" id="{6F3EF1F8-AAD5-4835-B51E-88121712258C}"/>
                </a:ext>
              </a:extLst>
            </p:cNvPr>
            <p:cNvSpPr txBox="1"/>
            <p:nvPr/>
          </p:nvSpPr>
          <p:spPr>
            <a:xfrm>
              <a:off x="599388" y="1768293"/>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One of the jobs of the United States Department of Commerce is to determine if there is import dumping from other countries. </a:t>
              </a:r>
            </a:p>
          </p:txBody>
        </p:sp>
      </p:grpSp>
      <p:grpSp>
        <p:nvGrpSpPr>
          <p:cNvPr id="13" name="Group 12">
            <a:extLst>
              <a:ext uri="{FF2B5EF4-FFF2-40B4-BE49-F238E27FC236}">
                <a16:creationId xmlns:a16="http://schemas.microsoft.com/office/drawing/2014/main" id="{C07C9765-0F78-4895-A6C3-6788EDBEA081}"/>
              </a:ext>
            </a:extLst>
          </p:cNvPr>
          <p:cNvGrpSpPr/>
          <p:nvPr/>
        </p:nvGrpSpPr>
        <p:grpSpPr>
          <a:xfrm>
            <a:off x="2053618" y="4314429"/>
            <a:ext cx="8058154" cy="806935"/>
            <a:chOff x="542923" y="1736761"/>
            <a:chExt cx="8058154" cy="806935"/>
          </a:xfrm>
          <a:solidFill>
            <a:srgbClr val="627981"/>
          </a:solidFill>
        </p:grpSpPr>
        <p:sp>
          <p:nvSpPr>
            <p:cNvPr id="21" name="Rectangle 20">
              <a:extLst>
                <a:ext uri="{FF2B5EF4-FFF2-40B4-BE49-F238E27FC236}">
                  <a16:creationId xmlns:a16="http://schemas.microsoft.com/office/drawing/2014/main" id="{12213308-9180-40AF-BE5F-90F9E475A0AB}"/>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2" name="TextBox 21">
              <a:extLst>
                <a:ext uri="{FF2B5EF4-FFF2-40B4-BE49-F238E27FC236}">
                  <a16:creationId xmlns:a16="http://schemas.microsoft.com/office/drawing/2014/main" id="{092D4A6C-7E96-47ED-B7D0-DE9F4304E427}"/>
                </a:ext>
              </a:extLst>
            </p:cNvPr>
            <p:cNvSpPr txBox="1"/>
            <p:nvPr/>
          </p:nvSpPr>
          <p:spPr>
            <a:xfrm>
              <a:off x="599388" y="1768293"/>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United States International Trade Commission determines whether the dumping has substantially injured domestic industries.</a:t>
              </a:r>
            </a:p>
          </p:txBody>
        </p:sp>
      </p:grpSp>
    </p:spTree>
    <p:extLst>
      <p:ext uri="{BB962C8B-B14F-4D97-AF65-F5344CB8AC3E}">
        <p14:creationId xmlns:p14="http://schemas.microsoft.com/office/powerpoint/2010/main" val="18243427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Long-Term Trends in Barriers to Trade</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45405C1E-AA32-4A40-81FE-FC3F7BE2572B}"/>
              </a:ext>
            </a:extLst>
          </p:cNvPr>
          <p:cNvGrpSpPr/>
          <p:nvPr/>
        </p:nvGrpSpPr>
        <p:grpSpPr>
          <a:xfrm>
            <a:off x="2053618" y="1601284"/>
            <a:ext cx="8058154" cy="806935"/>
            <a:chOff x="542923" y="1736761"/>
            <a:chExt cx="8058154" cy="806935"/>
          </a:xfrm>
          <a:solidFill>
            <a:srgbClr val="627981"/>
          </a:solidFill>
        </p:grpSpPr>
        <p:sp>
          <p:nvSpPr>
            <p:cNvPr id="12" name="Rectangle 11">
              <a:extLst>
                <a:ext uri="{FF2B5EF4-FFF2-40B4-BE49-F238E27FC236}">
                  <a16:creationId xmlns:a16="http://schemas.microsoft.com/office/drawing/2014/main" id="{916EFDBB-D6C2-43EB-8FFE-B85030591DFF}"/>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TextBox 13">
              <a:extLst>
                <a:ext uri="{FF2B5EF4-FFF2-40B4-BE49-F238E27FC236}">
                  <a16:creationId xmlns:a16="http://schemas.microsoft.com/office/drawing/2014/main" id="{5F298823-E909-40B6-B108-49D8ABE42BB9}"/>
                </a:ext>
              </a:extLst>
            </p:cNvPr>
            <p:cNvSpPr txBox="1"/>
            <p:nvPr/>
          </p:nvSpPr>
          <p:spPr>
            <a:xfrm>
              <a:off x="583621"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Countries are almost constantly threatening to challenge other nations' "unfair" trading practices.</a:t>
              </a:r>
            </a:p>
          </p:txBody>
        </p:sp>
      </p:grpSp>
      <p:grpSp>
        <p:nvGrpSpPr>
          <p:cNvPr id="15" name="Group 14">
            <a:extLst>
              <a:ext uri="{FF2B5EF4-FFF2-40B4-BE49-F238E27FC236}">
                <a16:creationId xmlns:a16="http://schemas.microsoft.com/office/drawing/2014/main" id="{757B0A9D-17E9-46A4-98A2-8F5668C89826}"/>
              </a:ext>
            </a:extLst>
          </p:cNvPr>
          <p:cNvGrpSpPr/>
          <p:nvPr/>
        </p:nvGrpSpPr>
        <p:grpSpPr>
          <a:xfrm>
            <a:off x="2053618" y="2513607"/>
            <a:ext cx="8058154" cy="806935"/>
            <a:chOff x="542923" y="1736761"/>
            <a:chExt cx="8058154" cy="806935"/>
          </a:xfrm>
          <a:solidFill>
            <a:srgbClr val="627981"/>
          </a:solidFill>
        </p:grpSpPr>
        <p:sp>
          <p:nvSpPr>
            <p:cNvPr id="16" name="Rectangle 15">
              <a:extLst>
                <a:ext uri="{FF2B5EF4-FFF2-40B4-BE49-F238E27FC236}">
                  <a16:creationId xmlns:a16="http://schemas.microsoft.com/office/drawing/2014/main" id="{2BC28A28-CC06-40AE-AF59-1A05691FEFAB}"/>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7" name="TextBox 16">
              <a:extLst>
                <a:ext uri="{FF2B5EF4-FFF2-40B4-BE49-F238E27FC236}">
                  <a16:creationId xmlns:a16="http://schemas.microsoft.com/office/drawing/2014/main" id="{195D1824-3FC3-4CC2-9D4A-C64AE16C6E8D}"/>
                </a:ext>
              </a:extLst>
            </p:cNvPr>
            <p:cNvSpPr txBox="1"/>
            <p:nvPr/>
          </p:nvSpPr>
          <p:spPr>
            <a:xfrm>
              <a:off x="582578"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Cases are brought to the dispute settlement procedures of the WTO, the European Union, NAFTA, and other regional trading agreements.</a:t>
              </a:r>
            </a:p>
          </p:txBody>
        </p:sp>
      </p:grpSp>
      <p:grpSp>
        <p:nvGrpSpPr>
          <p:cNvPr id="18" name="Group 17">
            <a:extLst>
              <a:ext uri="{FF2B5EF4-FFF2-40B4-BE49-F238E27FC236}">
                <a16:creationId xmlns:a16="http://schemas.microsoft.com/office/drawing/2014/main" id="{C3B3B8C6-CBB4-4251-B620-55B3D3212263}"/>
              </a:ext>
            </a:extLst>
          </p:cNvPr>
          <p:cNvGrpSpPr/>
          <p:nvPr/>
        </p:nvGrpSpPr>
        <p:grpSpPr>
          <a:xfrm>
            <a:off x="2053618" y="3425930"/>
            <a:ext cx="8058154" cy="806935"/>
            <a:chOff x="542923" y="1736761"/>
            <a:chExt cx="8058154" cy="806935"/>
          </a:xfrm>
          <a:solidFill>
            <a:srgbClr val="627981"/>
          </a:solidFill>
        </p:grpSpPr>
        <p:sp>
          <p:nvSpPr>
            <p:cNvPr id="19" name="Rectangle 18">
              <a:extLst>
                <a:ext uri="{FF2B5EF4-FFF2-40B4-BE49-F238E27FC236}">
                  <a16:creationId xmlns:a16="http://schemas.microsoft.com/office/drawing/2014/main" id="{283F38E7-18DA-4C57-B89B-41E7EE4B4AEC}"/>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0" name="TextBox 19">
              <a:extLst>
                <a:ext uri="{FF2B5EF4-FFF2-40B4-BE49-F238E27FC236}">
                  <a16:creationId xmlns:a16="http://schemas.microsoft.com/office/drawing/2014/main" id="{6F3EF1F8-AAD5-4835-B51E-88121712258C}"/>
                </a:ext>
              </a:extLst>
            </p:cNvPr>
            <p:cNvSpPr txBox="1"/>
            <p:nvPr/>
          </p:nvSpPr>
          <p:spPr>
            <a:xfrm>
              <a:off x="599388" y="1768293"/>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Through all the controversy, the general trend in the last 60 years is clearly toward lower barriers to trade.</a:t>
              </a:r>
            </a:p>
          </p:txBody>
        </p:sp>
      </p:grpSp>
      <p:grpSp>
        <p:nvGrpSpPr>
          <p:cNvPr id="23" name="Group 22">
            <a:extLst>
              <a:ext uri="{FF2B5EF4-FFF2-40B4-BE49-F238E27FC236}">
                <a16:creationId xmlns:a16="http://schemas.microsoft.com/office/drawing/2014/main" id="{19DDED9C-8ED7-46EB-83E0-0BEA3F7338FF}"/>
              </a:ext>
            </a:extLst>
          </p:cNvPr>
          <p:cNvGrpSpPr/>
          <p:nvPr/>
        </p:nvGrpSpPr>
        <p:grpSpPr>
          <a:xfrm>
            <a:off x="2053378" y="4338253"/>
            <a:ext cx="8058154" cy="806935"/>
            <a:chOff x="542923" y="1736761"/>
            <a:chExt cx="8058154" cy="806935"/>
          </a:xfrm>
          <a:solidFill>
            <a:srgbClr val="627981"/>
          </a:solidFill>
        </p:grpSpPr>
        <p:sp>
          <p:nvSpPr>
            <p:cNvPr id="24" name="Rectangle 23">
              <a:extLst>
                <a:ext uri="{FF2B5EF4-FFF2-40B4-BE49-F238E27FC236}">
                  <a16:creationId xmlns:a16="http://schemas.microsoft.com/office/drawing/2014/main" id="{0583B238-7BCD-4496-A648-AEF87BDEF38F}"/>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TextBox 24">
              <a:extLst>
                <a:ext uri="{FF2B5EF4-FFF2-40B4-BE49-F238E27FC236}">
                  <a16:creationId xmlns:a16="http://schemas.microsoft.com/office/drawing/2014/main" id="{CDB8E660-A60A-4B06-9D8D-48211A0DC4F3}"/>
                </a:ext>
              </a:extLst>
            </p:cNvPr>
            <p:cNvSpPr txBox="1"/>
            <p:nvPr/>
          </p:nvSpPr>
          <p:spPr>
            <a:xfrm>
              <a:off x="599388" y="1768293"/>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Advances in transportation, communication, and information management have led to a powerful surge of international trade.</a:t>
              </a:r>
            </a:p>
          </p:txBody>
        </p:sp>
      </p:grpSp>
    </p:spTree>
    <p:extLst>
      <p:ext uri="{BB962C8B-B14F-4D97-AF65-F5344CB8AC3E}">
        <p14:creationId xmlns:p14="http://schemas.microsoft.com/office/powerpoint/2010/main" val="237029204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277</TotalTime>
  <Words>1637</Words>
  <Application>Microsoft Office PowerPoint</Application>
  <PresentationFormat>Widescreen</PresentationFormat>
  <Paragraphs>129</Paragraphs>
  <Slides>15</Slides>
  <Notes>13</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15</vt:i4>
      </vt:variant>
    </vt:vector>
  </HeadingPairs>
  <TitlesOfParts>
    <vt:vector size="21" baseType="lpstr">
      <vt:lpstr>Arial</vt:lpstr>
      <vt:lpstr>Calibri</vt:lpstr>
      <vt:lpstr>Calibri Light</vt:lpstr>
      <vt:lpstr>Century Gothic</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Caitlin Edahl</dc:creator>
  <cp:lastModifiedBy>Kelsey Gamel</cp:lastModifiedBy>
  <cp:revision>28</cp:revision>
  <dcterms:created xsi:type="dcterms:W3CDTF">2017-06-16T13:06:21Z</dcterms:created>
  <dcterms:modified xsi:type="dcterms:W3CDTF">2023-08-09T20:47:14Z</dcterms:modified>
</cp:coreProperties>
</file>