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sldIdLst>
    <p:sldId id="256" r:id="rId3"/>
    <p:sldId id="367" r:id="rId4"/>
    <p:sldId id="289" r:id="rId5"/>
    <p:sldId id="291" r:id="rId6"/>
    <p:sldId id="307" r:id="rId7"/>
    <p:sldId id="292" r:id="rId8"/>
    <p:sldId id="293" r:id="rId9"/>
    <p:sldId id="296" r:id="rId10"/>
    <p:sldId id="308" r:id="rId11"/>
    <p:sldId id="309" r:id="rId12"/>
    <p:sldId id="299" r:id="rId13"/>
    <p:sldId id="300" r:id="rId14"/>
    <p:sldId id="301" r:id="rId15"/>
    <p:sldId id="302" r:id="rId16"/>
    <p:sldId id="365" r:id="rId17"/>
    <p:sldId id="366" r:id="rId18"/>
    <p:sldId id="303" r:id="rId19"/>
    <p:sldId id="304" r:id="rId20"/>
    <p:sldId id="305" r:id="rId21"/>
    <p:sldId id="364"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57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a:t>
            </a:r>
            <a:r>
              <a:rPr lang="en-US" sz="1200" b="1" kern="1200" dirty="0">
                <a:solidFill>
                  <a:schemeClr val="tx1"/>
                </a:solidFill>
                <a:effectLst/>
                <a:latin typeface="+mn-lt"/>
                <a:ea typeface="+mn-ea"/>
                <a:cs typeface="+mn-cs"/>
              </a:rPr>
              <a:t> supply schedule </a:t>
            </a:r>
            <a:r>
              <a:rPr lang="en-US" sz="1200" kern="1200" dirty="0">
                <a:solidFill>
                  <a:schemeClr val="tx1"/>
                </a:solidFill>
                <a:effectLst/>
                <a:latin typeface="+mn-lt"/>
                <a:ea typeface="+mn-ea"/>
                <a:cs typeface="+mn-cs"/>
              </a:rPr>
              <a:t>is a table that shows the quantity supplied at a range of different prices.</a:t>
            </a: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37335334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graph this relationship, we have a </a:t>
            </a:r>
            <a:r>
              <a:rPr lang="en-US" sz="1200" b="1" kern="1200" dirty="0">
                <a:solidFill>
                  <a:schemeClr val="tx1"/>
                </a:solidFill>
                <a:effectLst/>
                <a:latin typeface="+mn-lt"/>
                <a:ea typeface="+mn-ea"/>
                <a:cs typeface="+mn-cs"/>
              </a:rPr>
              <a:t>supply curve</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Supply” refers to the curve itself, while “quantity supplied” refers to a point on the curve. The upward slope of the supply curve illustrates the law of supply—that a higher price leads to a higher quantity supplied, and vice versa. Together, demand and supply determine the price and the quantity that will be bought and sold in a market.</a:t>
            </a: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541122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we put supply and demand together, we can see what price and quantity combination will correspond with the interests of both buyers and sellers. If you look at the table, you can see that the quantity demanded of buyers is equal to the quantity supplied of sellers at a price of $3.40. At this point, 600 million gallons of gasoline are bought and sold.</a:t>
            </a: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0839482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demand and supply curves intersect at a price of $3.40 and a quantity of 600. This is the </a:t>
            </a:r>
            <a:r>
              <a:rPr lang="en-US" sz="1200" b="1" kern="1200" dirty="0">
                <a:solidFill>
                  <a:schemeClr val="tx1"/>
                </a:solidFill>
                <a:effectLst/>
                <a:latin typeface="+mn-lt"/>
                <a:ea typeface="+mn-ea"/>
                <a:cs typeface="+mn-cs"/>
              </a:rPr>
              <a:t>equilibrium price and quantity</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any other price, the quantity demanded does not equal the quantity supplied, so the market is not in equilibrium at that price. The word </a:t>
            </a:r>
            <a:r>
              <a:rPr lang="en-US" sz="1200" i="1" kern="1200" dirty="0">
                <a:solidFill>
                  <a:schemeClr val="tx1"/>
                </a:solidFill>
                <a:effectLst/>
                <a:latin typeface="+mn-lt"/>
                <a:ea typeface="+mn-ea"/>
                <a:cs typeface="+mn-cs"/>
              </a:rPr>
              <a:t>equilibrium</a:t>
            </a:r>
            <a:r>
              <a:rPr lang="en-US" sz="1200" kern="1200" dirty="0">
                <a:solidFill>
                  <a:schemeClr val="tx1"/>
                </a:solidFill>
                <a:effectLst/>
                <a:latin typeface="+mn-lt"/>
                <a:ea typeface="+mn-ea"/>
                <a:cs typeface="+mn-cs"/>
              </a:rPr>
              <a:t> means “balance.” If a market is at its equilibrium price and quantity, it has no reason to move away from that point. </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388293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The demand curve in the market for milk is described by the equation </a:t>
            </a:r>
            <a:r>
              <a:rPr lang="en-US" sz="1200" dirty="0" err="1">
                <a:solidFill>
                  <a:schemeClr val="bg1"/>
                </a:solidFill>
              </a:rPr>
              <a:t>Qd</a:t>
            </a:r>
            <a:r>
              <a:rPr lang="en-US" sz="1200" dirty="0">
                <a:solidFill>
                  <a:schemeClr val="bg1"/>
                </a:solidFill>
              </a:rPr>
              <a:t>=360−30P, and the supply curve is described by the equation Qs=168+18P, where P is the price and Q is the number of gallons. Calculate the equilibrium price in this market.</a:t>
            </a:r>
            <a:endParaRPr lang="en-US" sz="1100" dirty="0"/>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3022095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chemeClr val="bg1"/>
                </a:solidFill>
              </a:rPr>
              <a:t>To calculate equilibrium price, set the supply and demand equations equal to one another and solve for P. The equilibrium price in the market for milk is 4 dollars.</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4221258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Imagine, for example, that the price of a gallon of gasoline was $3.80 per gallon. At this higher price, the quantity demanded drops from 600 to 500. This decline in quantity reflects how consumers react to the higher price by finding ways to use less gasoline. The quantity of gasoline supplied rises from the 600 to 680 as the higher price makes it more profitable for gasoline producers to expand their output. There is now a </a:t>
            </a:r>
            <a:r>
              <a:rPr lang="en-US" sz="1200" b="0" kern="1200" dirty="0">
                <a:solidFill>
                  <a:schemeClr val="tx1"/>
                </a:solidFill>
                <a:effectLst/>
                <a:latin typeface="+mn-lt"/>
                <a:ea typeface="+mn-ea"/>
                <a:cs typeface="+mn-cs"/>
              </a:rPr>
              <a:t>surplus</a:t>
            </a:r>
            <a:r>
              <a:rPr lang="en-US" sz="1200" kern="1200" dirty="0">
                <a:solidFill>
                  <a:schemeClr val="tx1"/>
                </a:solidFill>
                <a:effectLst/>
                <a:latin typeface="+mn-lt"/>
                <a:ea typeface="+mn-ea"/>
                <a:cs typeface="+mn-cs"/>
              </a:rPr>
              <a:t> of gasoline because the quantity supplied exceeds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05078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suppose that the price is below equilibrium, at $3.20 per gallon. Now, the quantity demanded is greater than the quantity supplied, so there is a shortage, or excess demand. Consumers who cannot get the product at this price will bid up the price, and higher prices will in turn cause the quantity supplied to increase, again moving the market to equilibrium.</a:t>
            </a:r>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119212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of this adjustment takes place without government intervention, through the invisible hand of the marketplace.</a:t>
            </a:r>
          </a:p>
        </p:txBody>
      </p:sp>
      <p:sp>
        <p:nvSpPr>
          <p:cNvPr id="4" name="Slide Number Placeholder 3"/>
          <p:cNvSpPr>
            <a:spLocks noGrp="1"/>
          </p:cNvSpPr>
          <p:nvPr>
            <p:ph type="sldNum" sz="quarter" idx="5"/>
          </p:nvPr>
        </p:nvSpPr>
        <p:spPr/>
        <p:txBody>
          <a:bodyPr/>
          <a:lstStyle/>
          <a:p>
            <a:fld id="{DEC611CA-4268-4E72-8BFC-C641B4C40515}" type="slidenum">
              <a:rPr lang="en-US" smtClean="0"/>
              <a:t>19</a:t>
            </a:fld>
            <a:endParaRPr lang="en-US"/>
          </a:p>
        </p:txBody>
      </p:sp>
    </p:spTree>
    <p:extLst>
      <p:ext uri="{BB962C8B-B14F-4D97-AF65-F5344CB8AC3E}">
        <p14:creationId xmlns:p14="http://schemas.microsoft.com/office/powerpoint/2010/main" val="3992639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A demand/supply schedule is a table that shows the quantity demanded/quantity supplied at different prices in the market.</a:t>
            </a:r>
          </a:p>
          <a:p>
            <a:pPr marL="0" indent="0">
              <a:buFont typeface="Arial" panose="020B0604020202020204" pitchFamily="34" charset="0"/>
              <a:buNone/>
            </a:pPr>
            <a:r>
              <a:rPr lang="en-US" sz="1200" dirty="0">
                <a:solidFill>
                  <a:schemeClr val="bg1"/>
                </a:solidFill>
              </a:rPr>
              <a:t>A demand/supply curve shows the relationship between quantity demanded/quantity supplied and price in a given market on a graph.</a:t>
            </a:r>
          </a:p>
          <a:p>
            <a:pPr marL="0" indent="0">
              <a:buFont typeface="Arial" panose="020B0604020202020204" pitchFamily="34" charset="0"/>
              <a:buNone/>
            </a:pPr>
            <a:r>
              <a:rPr lang="en-US" sz="1200" dirty="0">
                <a:solidFill>
                  <a:schemeClr val="bg1"/>
                </a:solidFill>
              </a:rPr>
              <a:t>The equilibrium price and equilibrium quantity occur where the supply and demand curves cross and quantity demanded equals quantity supplied.</a:t>
            </a:r>
          </a:p>
          <a:p>
            <a:pPr marL="0" indent="0">
              <a:buFont typeface="Arial" panose="020B0604020202020204" pitchFamily="34" charset="0"/>
              <a:buNone/>
            </a:pPr>
            <a:r>
              <a:rPr lang="en-US" sz="1200" dirty="0">
                <a:solidFill>
                  <a:schemeClr val="bg1"/>
                </a:solidFill>
              </a:rPr>
              <a:t>When quantity supplied exceeds quantity demanded, a surplus occurs, and when quantity demanded exceeds quantity supplied, a shortage occurs.</a:t>
            </a:r>
          </a:p>
          <a:p>
            <a:pPr marL="0" indent="0">
              <a:buFont typeface="Arial" panose="020B0604020202020204" pitchFamily="34" charset="0"/>
              <a:buNone/>
            </a:pPr>
            <a:r>
              <a:rPr lang="en-US" sz="1200" dirty="0">
                <a:solidFill>
                  <a:schemeClr val="bg1"/>
                </a:solidFill>
              </a:rPr>
              <a:t>Economic pressures, or the ‘invisible hand’, will push the price toward the equilibrium level when an economic imbalance occurs.</a:t>
            </a:r>
          </a:p>
        </p:txBody>
      </p:sp>
      <p:sp>
        <p:nvSpPr>
          <p:cNvPr id="4" name="Slide Number Placeholder 3"/>
          <p:cNvSpPr>
            <a:spLocks noGrp="1"/>
          </p:cNvSpPr>
          <p:nvPr>
            <p:ph type="sldNum" sz="quarter" idx="5"/>
          </p:nvPr>
        </p:nvSpPr>
        <p:spPr/>
        <p:txBody>
          <a:bodyPr/>
          <a:lstStyle/>
          <a:p>
            <a:fld id="{DEC611CA-4268-4E72-8BFC-C641B4C40515}" type="slidenum">
              <a:rPr lang="en-US" smtClean="0"/>
              <a:t>20</a:t>
            </a:fld>
            <a:endParaRPr lang="en-US"/>
          </a:p>
        </p:txBody>
      </p:sp>
    </p:spTree>
    <p:extLst>
      <p:ext uri="{BB962C8B-B14F-4D97-AF65-F5344CB8AC3E}">
        <p14:creationId xmlns:p14="http://schemas.microsoft.com/office/powerpoint/2010/main" val="9882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Adam Smith's invisible hand theory states that the market works as if guided by an invisible hand. </a:t>
            </a:r>
            <a:r>
              <a:rPr lang="en-US" sz="1200" kern="1200" dirty="0">
                <a:solidFill>
                  <a:schemeClr val="tx1"/>
                </a:solidFill>
                <a:effectLst/>
                <a:latin typeface="+mn-lt"/>
                <a:ea typeface="+mn-ea"/>
                <a:cs typeface="+mn-cs"/>
              </a:rPr>
              <a:t>In 1776, Adam Smith wrote that markets, if left alone, are the best and most efficient way of allocating scarce resources. A market is guided by two principles: prices and self-interest. Buyers and sellers, each pursuing their own self-interests, lead to the most efficient market outcome.</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use the term </a:t>
            </a:r>
            <a:r>
              <a:rPr lang="en-US" sz="1200" b="1" kern="1200" dirty="0">
                <a:solidFill>
                  <a:schemeClr val="tx1"/>
                </a:solidFill>
                <a:effectLst/>
                <a:latin typeface="+mn-lt"/>
                <a:ea typeface="+mn-ea"/>
                <a:cs typeface="+mn-cs"/>
              </a:rPr>
              <a:t>demand </a:t>
            </a:r>
            <a:r>
              <a:rPr lang="en-US" sz="1200" kern="1200" dirty="0">
                <a:solidFill>
                  <a:schemeClr val="tx1"/>
                </a:solidFill>
                <a:effectLst/>
                <a:latin typeface="+mn-lt"/>
                <a:ea typeface="+mn-ea"/>
                <a:cs typeface="+mn-cs"/>
              </a:rPr>
              <a:t>to refer to the amount of some good or service that consumers are willing and able to purchase at each price. Demand is based on needs and wants and on your income, as well as other factors.</a:t>
            </a: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22934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D4D4D"/>
                </a:solidFill>
                <a:effectLst/>
                <a:latin typeface="Times New Roman" panose="02020603050405020304" pitchFamily="18" charset="0"/>
              </a:rPr>
              <a:t>What a buyer pays for a unit of the specific good or service is called </a:t>
            </a:r>
            <a:r>
              <a:rPr lang="en-US" b="1" i="0" dirty="0">
                <a:solidFill>
                  <a:srgbClr val="4D4D4D"/>
                </a:solidFill>
                <a:effectLst/>
                <a:latin typeface="Times New Roman" panose="02020603050405020304" pitchFamily="18" charset="0"/>
              </a:rPr>
              <a:t>price</a:t>
            </a:r>
            <a:r>
              <a:rPr lang="en-US" b="0" i="0" dirty="0">
                <a:solidFill>
                  <a:srgbClr val="4D4D4D"/>
                </a:solidFill>
                <a:effectLst/>
                <a:latin typeface="Times New Roman" panose="02020603050405020304" pitchFamily="18" charset="0"/>
              </a:rPr>
              <a:t>. The total number of units that consumers are willing and able to purchase at a given price is called the </a:t>
            </a:r>
            <a:r>
              <a:rPr lang="en-US" b="1" i="0" dirty="0">
                <a:solidFill>
                  <a:srgbClr val="4D4D4D"/>
                </a:solidFill>
                <a:effectLst/>
                <a:latin typeface="Times New Roman" panose="02020603050405020304" pitchFamily="18" charset="0"/>
              </a:rPr>
              <a:t>quantity demanded</a:t>
            </a:r>
            <a:r>
              <a:rPr lang="en-US" b="0" i="0" dirty="0">
                <a:solidFill>
                  <a:srgbClr val="4D4D4D"/>
                </a:solidFill>
                <a:effectLst/>
                <a:latin typeface="Times New Roman" panose="02020603050405020304" pitchFamily="18" charset="0"/>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1875246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law of demand</a:t>
            </a:r>
            <a:r>
              <a:rPr lang="en-US" sz="1200" kern="1200" dirty="0">
                <a:solidFill>
                  <a:schemeClr val="tx1"/>
                </a:solidFill>
                <a:effectLst/>
                <a:latin typeface="+mn-lt"/>
                <a:ea typeface="+mn-ea"/>
                <a:cs typeface="+mn-cs"/>
              </a:rPr>
              <a:t> states that, all other things constant, an increase in the price of a good will decrease the quantity demanded. Likewise, a fall in the price of a good will increase the quantity demanded.</a:t>
            </a: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consider the market for gasoline. Economists call a table that shows the quantity demanded at each price a </a:t>
            </a:r>
            <a:r>
              <a:rPr lang="en-US" sz="1200" b="1" kern="1200" dirty="0">
                <a:solidFill>
                  <a:schemeClr val="tx1"/>
                </a:solidFill>
                <a:effectLst/>
                <a:latin typeface="+mn-lt"/>
                <a:ea typeface="+mn-ea"/>
                <a:cs typeface="+mn-cs"/>
              </a:rPr>
              <a:t>demand schedule</a:t>
            </a:r>
            <a:r>
              <a:rPr lang="en-US" sz="1200" kern="1200" dirty="0">
                <a:solidFill>
                  <a:schemeClr val="tx1"/>
                </a:solidFill>
                <a:effectLst/>
                <a:latin typeface="+mn-lt"/>
                <a:ea typeface="+mn-ea"/>
                <a:cs typeface="+mn-cs"/>
              </a:rPr>
              <a:t>. We are measuring price in dollars per gallon of gasoline and quantity demanded in millions of gallons over some time period, like a day or a year, and over some geographic area, like a city or a state. As price increases, quantity demanded decreases, and vice versa.</a:t>
            </a: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22831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can graph this relationship. The result is a </a:t>
            </a:r>
            <a:r>
              <a:rPr lang="en-US" sz="1200" b="1" kern="1200" dirty="0">
                <a:solidFill>
                  <a:schemeClr val="tx1"/>
                </a:solidFill>
                <a:effectLst/>
                <a:latin typeface="+mn-lt"/>
                <a:ea typeface="+mn-ea"/>
                <a:cs typeface="+mn-cs"/>
              </a:rPr>
              <a:t>demand curve</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showing the relationship between price and quantity demanded. Demand curves are different for each product, steeper or flatter, linear or curved, but all demand curves show the inverse relationship between price and quantity demanded (the law of demand). Note that “demand” refers to the curve itself, while “quantity demanded” refers to a point on the curve.</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00455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economists talk about </a:t>
            </a:r>
            <a:r>
              <a:rPr lang="en-US" sz="1200" b="1" kern="1200" dirty="0">
                <a:solidFill>
                  <a:schemeClr val="tx1"/>
                </a:solidFill>
                <a:effectLst/>
                <a:latin typeface="+mn-lt"/>
                <a:ea typeface="+mn-ea"/>
                <a:cs typeface="+mn-cs"/>
              </a:rPr>
              <a:t>supply</a:t>
            </a:r>
            <a:r>
              <a:rPr lang="en-US" sz="1200" kern="1200" dirty="0">
                <a:solidFill>
                  <a:schemeClr val="tx1"/>
                </a:solidFill>
                <a:effectLst/>
                <a:latin typeface="+mn-lt"/>
                <a:ea typeface="+mn-ea"/>
                <a:cs typeface="+mn-cs"/>
              </a:rPr>
              <a:t>, they mean the amount of some good or service a producer is willing to supply at each price.</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255431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rise in price generally leads to an increase in the </a:t>
            </a:r>
            <a:r>
              <a:rPr lang="en-US" sz="1200" b="1" kern="1200" dirty="0">
                <a:solidFill>
                  <a:schemeClr val="tx1"/>
                </a:solidFill>
                <a:effectLst/>
                <a:latin typeface="+mn-lt"/>
                <a:ea typeface="+mn-ea"/>
                <a:cs typeface="+mn-cs"/>
              </a:rPr>
              <a:t>quantity supplied </a:t>
            </a:r>
            <a:r>
              <a:rPr lang="en-US" sz="1200" kern="1200" dirty="0">
                <a:solidFill>
                  <a:schemeClr val="tx1"/>
                </a:solidFill>
                <a:effectLst/>
                <a:latin typeface="+mn-lt"/>
                <a:ea typeface="+mn-ea"/>
                <a:cs typeface="+mn-cs"/>
              </a:rPr>
              <a:t>of that good or service, while a fall in price will decrease the quantity supplied. This is sometimes called the </a:t>
            </a:r>
            <a:r>
              <a:rPr lang="en-US" sz="1200" b="1" kern="1200" dirty="0">
                <a:solidFill>
                  <a:schemeClr val="tx1"/>
                </a:solidFill>
                <a:effectLst/>
                <a:latin typeface="+mn-lt"/>
                <a:ea typeface="+mn-ea"/>
                <a:cs typeface="+mn-cs"/>
              </a:rPr>
              <a:t>law of supply</a:t>
            </a:r>
            <a:r>
              <a:rPr lang="en-US" sz="1200" kern="1200" dirty="0">
                <a:solidFill>
                  <a:schemeClr val="tx1"/>
                </a:solidFill>
                <a:effectLst/>
                <a:latin typeface="+mn-lt"/>
                <a:ea typeface="+mn-ea"/>
                <a:cs typeface="+mn-cs"/>
              </a:rPr>
              <a:t>. When the price of gasoline rises, for example, it encourages profit-seeking firms to take action, such as opening more gas stations or keeping existing gas stations open for longer hours.</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170082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1795043"/>
            <a:ext cx="9265024" cy="2585323"/>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Demand, Supply, and Equilibrium in Markets for Goods and Services</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620964" y="1838474"/>
            <a:ext cx="495007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331451" y="2009835"/>
            <a:ext cx="3529108" cy="707886"/>
          </a:xfrm>
          <a:prstGeom prst="rect">
            <a:avLst/>
          </a:prstGeom>
        </p:spPr>
        <p:txBody>
          <a:bodyPr wrap="none">
            <a:spAutoFit/>
          </a:bodyPr>
          <a:lstStyle/>
          <a:p>
            <a:pPr algn="ctr"/>
            <a:r>
              <a:rPr lang="en-US" sz="4000" b="1" dirty="0">
                <a:solidFill>
                  <a:schemeClr val="bg1"/>
                </a:solidFill>
              </a:rPr>
              <a:t>LAW OF SUPPLY</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FALLS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supplied RISES</a:t>
            </a:r>
          </a:p>
        </p:txBody>
      </p:sp>
    </p:spTree>
    <p:extLst>
      <p:ext uri="{BB962C8B-B14F-4D97-AF65-F5344CB8AC3E}">
        <p14:creationId xmlns:p14="http://schemas.microsoft.com/office/powerpoint/2010/main" val="790692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C99E774C-BA2A-471E-B985-63A39BE71CF4}"/>
              </a:ext>
            </a:extLst>
          </p:cNvPr>
          <p:cNvGraphicFramePr>
            <a:graphicFrameLocks noGrp="1"/>
          </p:cNvGraphicFramePr>
          <p:nvPr>
            <p:extLst>
              <p:ext uri="{D42A27DB-BD31-4B8C-83A1-F6EECF244321}">
                <p14:modId xmlns:p14="http://schemas.microsoft.com/office/powerpoint/2010/main" val="3376424868"/>
              </p:ext>
            </p:extLst>
          </p:nvPr>
        </p:nvGraphicFramePr>
        <p:xfrm>
          <a:off x="2576052" y="1693391"/>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$3.00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$3.20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dirty="0"/>
                        <a:t>$3.40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$3.60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$3.80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$4.00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$4.20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sp>
        <p:nvSpPr>
          <p:cNvPr id="7" name="TextBox 6">
            <a:extLst>
              <a:ext uri="{FF2B5EF4-FFF2-40B4-BE49-F238E27FC236}">
                <a16:creationId xmlns:a16="http://schemas.microsoft.com/office/drawing/2014/main" id="{E8ADD6DD-1527-478A-8E98-51E66CB45E9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supplied increases.</a:t>
            </a:r>
          </a:p>
        </p:txBody>
      </p:sp>
    </p:spTree>
    <p:extLst>
      <p:ext uri="{BB962C8B-B14F-4D97-AF65-F5344CB8AC3E}">
        <p14:creationId xmlns:p14="http://schemas.microsoft.com/office/powerpoint/2010/main" val="1155365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42D1FF3-8259-41AD-B4EA-43075212CEC8}"/>
              </a:ext>
            </a:extLst>
          </p:cNvPr>
          <p:cNvGrpSpPr/>
          <p:nvPr/>
        </p:nvGrpSpPr>
        <p:grpSpPr>
          <a:xfrm>
            <a:off x="1002892" y="1451034"/>
            <a:ext cx="3701843" cy="4822824"/>
            <a:chOff x="542921" y="1664821"/>
            <a:chExt cx="8492547" cy="947095"/>
          </a:xfrm>
          <a:solidFill>
            <a:srgbClr val="627981"/>
          </a:solidFill>
        </p:grpSpPr>
        <p:sp>
          <p:nvSpPr>
            <p:cNvPr id="8" name="Rectangle 7">
              <a:extLst>
                <a:ext uri="{FF2B5EF4-FFF2-40B4-BE49-F238E27FC236}">
                  <a16:creationId xmlns:a16="http://schemas.microsoft.com/office/drawing/2014/main" id="{025BC22C-38DE-4EE5-AB6D-1A925DBBEA0A}"/>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485AB603-D6AE-40F0-AAA9-73E0612F9F31}"/>
                </a:ext>
              </a:extLst>
            </p:cNvPr>
            <p:cNvSpPr txBox="1"/>
            <p:nvPr/>
          </p:nvSpPr>
          <p:spPr>
            <a:xfrm>
              <a:off x="760116" y="1750865"/>
              <a:ext cx="8058152" cy="782704"/>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supply curve </a:t>
              </a:r>
              <a:r>
                <a:rPr lang="en-US" sz="2300" dirty="0">
                  <a:solidFill>
                    <a:schemeClr val="bg1"/>
                  </a:solidFill>
                </a:rPr>
                <a:t>shows the relationship between price and quantity supplied.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The upward slope of the supply curve illustrates the law of supply—that a higher price leads to a higher quantity supplied, and vice versa.</a:t>
              </a:r>
              <a:endParaRPr lang="en-US" sz="2000" dirty="0">
                <a:solidFill>
                  <a:schemeClr val="bg1"/>
                </a:solidFill>
              </a:endParaRPr>
            </a:p>
          </p:txBody>
        </p:sp>
      </p:grpSp>
      <p:pic>
        <p:nvPicPr>
          <p:cNvPr id="4" name="Picture 3" descr="The graph shows an upward-sloping supply curve that represents the law of supply, with quantity of gasoline in millions of gallons on the x-axis and price per gallon in dollars on the y-axis.">
            <a:extLst>
              <a:ext uri="{FF2B5EF4-FFF2-40B4-BE49-F238E27FC236}">
                <a16:creationId xmlns:a16="http://schemas.microsoft.com/office/drawing/2014/main" id="{FE43D2D5-215E-6164-D579-8996E28AB40D}"/>
              </a:ext>
            </a:extLst>
          </p:cNvPr>
          <p:cNvPicPr>
            <a:picLocks noChangeAspect="1"/>
          </p:cNvPicPr>
          <p:nvPr/>
        </p:nvPicPr>
        <p:blipFill>
          <a:blip r:embed="rId3"/>
          <a:stretch>
            <a:fillRect/>
          </a:stretch>
        </p:blipFill>
        <p:spPr>
          <a:xfrm>
            <a:off x="5053409" y="1983354"/>
            <a:ext cx="6312088" cy="3758184"/>
          </a:xfrm>
          <a:prstGeom prst="rect">
            <a:avLst/>
          </a:prstGeom>
        </p:spPr>
      </p:pic>
    </p:spTree>
    <p:extLst>
      <p:ext uri="{BB962C8B-B14F-4D97-AF65-F5344CB8AC3E}">
        <p14:creationId xmlns:p14="http://schemas.microsoft.com/office/powerpoint/2010/main" val="6377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35376DAF-9E60-4F17-99FD-82925ADE2D8A}"/>
              </a:ext>
            </a:extLst>
          </p:cNvPr>
          <p:cNvGraphicFramePr>
            <a:graphicFrameLocks noGrp="1"/>
          </p:cNvGraphicFramePr>
          <p:nvPr>
            <p:extLst>
              <p:ext uri="{D42A27DB-BD31-4B8C-83A1-F6EECF244321}">
                <p14:modId xmlns:p14="http://schemas.microsoft.com/office/powerpoint/2010/main" val="4253794596"/>
              </p:ext>
            </p:extLst>
          </p:nvPr>
        </p:nvGraphicFramePr>
        <p:xfrm>
          <a:off x="2576052" y="1648230"/>
          <a:ext cx="7039896" cy="3235960"/>
        </p:xfrm>
        <a:graphic>
          <a:graphicData uri="http://schemas.openxmlformats.org/drawingml/2006/table">
            <a:tbl>
              <a:tblPr firstRow="1" bandRow="1">
                <a:tableStyleId>{5940675A-B579-460E-94D1-54222C63F5DA}</a:tableStyleId>
              </a:tblPr>
              <a:tblGrid>
                <a:gridCol w="1850570">
                  <a:extLst>
                    <a:ext uri="{9D8B030D-6E8A-4147-A177-3AD203B41FA5}">
                      <a16:colId xmlns:a16="http://schemas.microsoft.com/office/drawing/2014/main" val="3069412115"/>
                    </a:ext>
                  </a:extLst>
                </a:gridCol>
                <a:gridCol w="2593611">
                  <a:extLst>
                    <a:ext uri="{9D8B030D-6E8A-4147-A177-3AD203B41FA5}">
                      <a16:colId xmlns:a16="http://schemas.microsoft.com/office/drawing/2014/main" val="3310033673"/>
                    </a:ext>
                  </a:extLst>
                </a:gridCol>
                <a:gridCol w="2595715">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tc>
                  <a:txBody>
                    <a:bodyPr/>
                    <a:lstStyle/>
                    <a:p>
                      <a:pPr algn="ctr"/>
                      <a:r>
                        <a:rPr lang="en-US" b="1" dirty="0">
                          <a:solidFill>
                            <a:schemeClr val="bg1"/>
                          </a:solidFill>
                        </a:rPr>
                        <a:t>Quantity Supplied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$3.00</a:t>
                      </a:r>
                    </a:p>
                  </a:txBody>
                  <a:tcPr/>
                </a:tc>
                <a:tc>
                  <a:txBody>
                    <a:bodyPr/>
                    <a:lstStyle/>
                    <a:p>
                      <a:pPr algn="ctr"/>
                      <a:r>
                        <a:rPr lang="en-US" dirty="0"/>
                        <a:t>800</a:t>
                      </a:r>
                    </a:p>
                  </a:txBody>
                  <a:tcPr/>
                </a:tc>
                <a:tc>
                  <a:txBody>
                    <a:bodyPr/>
                    <a:lstStyle/>
                    <a:p>
                      <a:pPr algn="ctr"/>
                      <a:r>
                        <a:rPr lang="en-US" dirty="0"/>
                        <a:t>500</a:t>
                      </a:r>
                    </a:p>
                  </a:txBody>
                  <a:tcPr/>
                </a:tc>
                <a:extLst>
                  <a:ext uri="{0D108BD9-81ED-4DB2-BD59-A6C34878D82A}">
                    <a16:rowId xmlns:a16="http://schemas.microsoft.com/office/drawing/2014/main" val="3710964316"/>
                  </a:ext>
                </a:extLst>
              </a:tr>
              <a:tr h="370840">
                <a:tc>
                  <a:txBody>
                    <a:bodyPr/>
                    <a:lstStyle/>
                    <a:p>
                      <a:pPr algn="ctr"/>
                      <a:r>
                        <a:rPr lang="en-US" dirty="0"/>
                        <a:t>$3.20</a:t>
                      </a:r>
                    </a:p>
                  </a:txBody>
                  <a:tcPr/>
                </a:tc>
                <a:tc>
                  <a:txBody>
                    <a:bodyPr/>
                    <a:lstStyle/>
                    <a:p>
                      <a:pPr algn="ctr"/>
                      <a:r>
                        <a:rPr lang="en-US" dirty="0"/>
                        <a:t>700</a:t>
                      </a:r>
                    </a:p>
                  </a:txBody>
                  <a:tcPr/>
                </a:tc>
                <a:tc>
                  <a:txBody>
                    <a:bodyPr/>
                    <a:lstStyle/>
                    <a:p>
                      <a:pPr algn="ctr"/>
                      <a:r>
                        <a:rPr lang="en-US" dirty="0"/>
                        <a:t>550</a:t>
                      </a:r>
                    </a:p>
                  </a:txBody>
                  <a:tcPr/>
                </a:tc>
                <a:extLst>
                  <a:ext uri="{0D108BD9-81ED-4DB2-BD59-A6C34878D82A}">
                    <a16:rowId xmlns:a16="http://schemas.microsoft.com/office/drawing/2014/main" val="2953824927"/>
                  </a:ext>
                </a:extLst>
              </a:tr>
              <a:tr h="370840">
                <a:tc>
                  <a:txBody>
                    <a:bodyPr/>
                    <a:lstStyle/>
                    <a:p>
                      <a:pPr algn="ctr"/>
                      <a:r>
                        <a:rPr lang="en-US" b="1" dirty="0"/>
                        <a:t>$3.40</a:t>
                      </a:r>
                    </a:p>
                  </a:txBody>
                  <a:tcPr/>
                </a:tc>
                <a:tc>
                  <a:txBody>
                    <a:bodyPr/>
                    <a:lstStyle/>
                    <a:p>
                      <a:pPr algn="ctr"/>
                      <a:r>
                        <a:rPr lang="en-US" b="1" dirty="0"/>
                        <a:t>600</a:t>
                      </a:r>
                    </a:p>
                  </a:txBody>
                  <a:tcPr/>
                </a:tc>
                <a:tc>
                  <a:txBody>
                    <a:bodyPr/>
                    <a:lstStyle/>
                    <a:p>
                      <a:pPr algn="ctr"/>
                      <a:r>
                        <a:rPr lang="en-US" b="1" dirty="0"/>
                        <a:t>600</a:t>
                      </a:r>
                    </a:p>
                  </a:txBody>
                  <a:tcPr/>
                </a:tc>
                <a:extLst>
                  <a:ext uri="{0D108BD9-81ED-4DB2-BD59-A6C34878D82A}">
                    <a16:rowId xmlns:a16="http://schemas.microsoft.com/office/drawing/2014/main" val="495724832"/>
                  </a:ext>
                </a:extLst>
              </a:tr>
              <a:tr h="370840">
                <a:tc>
                  <a:txBody>
                    <a:bodyPr/>
                    <a:lstStyle/>
                    <a:p>
                      <a:pPr algn="ctr"/>
                      <a:r>
                        <a:rPr lang="en-US" dirty="0"/>
                        <a:t>$3.60</a:t>
                      </a:r>
                    </a:p>
                  </a:txBody>
                  <a:tcPr/>
                </a:tc>
                <a:tc>
                  <a:txBody>
                    <a:bodyPr/>
                    <a:lstStyle/>
                    <a:p>
                      <a:pPr algn="ctr"/>
                      <a:r>
                        <a:rPr lang="en-US" dirty="0"/>
                        <a:t>550</a:t>
                      </a:r>
                    </a:p>
                  </a:txBody>
                  <a:tcPr/>
                </a:tc>
                <a:tc>
                  <a:txBody>
                    <a:bodyPr/>
                    <a:lstStyle/>
                    <a:p>
                      <a:pPr algn="ctr"/>
                      <a:r>
                        <a:rPr lang="en-US" dirty="0"/>
                        <a:t>640</a:t>
                      </a:r>
                    </a:p>
                  </a:txBody>
                  <a:tcPr/>
                </a:tc>
                <a:extLst>
                  <a:ext uri="{0D108BD9-81ED-4DB2-BD59-A6C34878D82A}">
                    <a16:rowId xmlns:a16="http://schemas.microsoft.com/office/drawing/2014/main" val="3333249194"/>
                  </a:ext>
                </a:extLst>
              </a:tr>
              <a:tr h="370840">
                <a:tc>
                  <a:txBody>
                    <a:bodyPr/>
                    <a:lstStyle/>
                    <a:p>
                      <a:pPr algn="ctr"/>
                      <a:r>
                        <a:rPr lang="en-US" dirty="0"/>
                        <a:t>$3.80</a:t>
                      </a:r>
                    </a:p>
                  </a:txBody>
                  <a:tcPr/>
                </a:tc>
                <a:tc>
                  <a:txBody>
                    <a:bodyPr/>
                    <a:lstStyle/>
                    <a:p>
                      <a:pPr algn="ctr"/>
                      <a:r>
                        <a:rPr lang="en-US" dirty="0"/>
                        <a:t>500</a:t>
                      </a:r>
                    </a:p>
                  </a:txBody>
                  <a:tcPr/>
                </a:tc>
                <a:tc>
                  <a:txBody>
                    <a:bodyPr/>
                    <a:lstStyle/>
                    <a:p>
                      <a:pPr algn="ctr"/>
                      <a:r>
                        <a:rPr lang="en-US" dirty="0"/>
                        <a:t>680</a:t>
                      </a:r>
                    </a:p>
                  </a:txBody>
                  <a:tcPr/>
                </a:tc>
                <a:extLst>
                  <a:ext uri="{0D108BD9-81ED-4DB2-BD59-A6C34878D82A}">
                    <a16:rowId xmlns:a16="http://schemas.microsoft.com/office/drawing/2014/main" val="2489900302"/>
                  </a:ext>
                </a:extLst>
              </a:tr>
              <a:tr h="370840">
                <a:tc>
                  <a:txBody>
                    <a:bodyPr/>
                    <a:lstStyle/>
                    <a:p>
                      <a:pPr algn="ctr"/>
                      <a:r>
                        <a:rPr lang="en-US" dirty="0"/>
                        <a:t>$4.00</a:t>
                      </a:r>
                    </a:p>
                  </a:txBody>
                  <a:tcPr/>
                </a:tc>
                <a:tc>
                  <a:txBody>
                    <a:bodyPr/>
                    <a:lstStyle/>
                    <a:p>
                      <a:pPr algn="ctr"/>
                      <a:r>
                        <a:rPr lang="en-US" dirty="0"/>
                        <a:t>460</a:t>
                      </a:r>
                    </a:p>
                  </a:txBody>
                  <a:tcPr/>
                </a:tc>
                <a:tc>
                  <a:txBody>
                    <a:bodyPr/>
                    <a:lstStyle/>
                    <a:p>
                      <a:pPr algn="ctr"/>
                      <a:r>
                        <a:rPr lang="en-US" dirty="0"/>
                        <a:t>700</a:t>
                      </a:r>
                    </a:p>
                  </a:txBody>
                  <a:tcPr/>
                </a:tc>
                <a:extLst>
                  <a:ext uri="{0D108BD9-81ED-4DB2-BD59-A6C34878D82A}">
                    <a16:rowId xmlns:a16="http://schemas.microsoft.com/office/drawing/2014/main" val="3522067920"/>
                  </a:ext>
                </a:extLst>
              </a:tr>
              <a:tr h="370840">
                <a:tc>
                  <a:txBody>
                    <a:bodyPr/>
                    <a:lstStyle/>
                    <a:p>
                      <a:pPr algn="ctr"/>
                      <a:r>
                        <a:rPr lang="en-US" dirty="0"/>
                        <a:t>$4.20</a:t>
                      </a:r>
                    </a:p>
                  </a:txBody>
                  <a:tcPr/>
                </a:tc>
                <a:tc>
                  <a:txBody>
                    <a:bodyPr/>
                    <a:lstStyle/>
                    <a:p>
                      <a:pPr algn="ctr"/>
                      <a:r>
                        <a:rPr lang="en-US" dirty="0"/>
                        <a:t>420</a:t>
                      </a:r>
                    </a:p>
                  </a:txBody>
                  <a:tcPr/>
                </a:tc>
                <a:tc>
                  <a:txBody>
                    <a:bodyPr/>
                    <a:lstStyle/>
                    <a:p>
                      <a:pPr algn="ctr"/>
                      <a:r>
                        <a:rPr lang="en-US" dirty="0"/>
                        <a:t>720</a:t>
                      </a:r>
                    </a:p>
                  </a:txBody>
                  <a:tcPr/>
                </a:tc>
                <a:extLst>
                  <a:ext uri="{0D108BD9-81ED-4DB2-BD59-A6C34878D82A}">
                    <a16:rowId xmlns:a16="http://schemas.microsoft.com/office/drawing/2014/main" val="3677624720"/>
                  </a:ext>
                </a:extLst>
              </a:tr>
            </a:tbl>
          </a:graphicData>
        </a:graphic>
      </p:graphicFrame>
      <p:cxnSp>
        <p:nvCxnSpPr>
          <p:cNvPr id="4" name="Straight Arrow Connector 3">
            <a:extLst>
              <a:ext uri="{FF2B5EF4-FFF2-40B4-BE49-F238E27FC236}">
                <a16:creationId xmlns:a16="http://schemas.microsoft.com/office/drawing/2014/main" id="{DE2B597F-40B1-41FA-8C47-C09F6AECA495}"/>
              </a:ext>
            </a:extLst>
          </p:cNvPr>
          <p:cNvCxnSpPr>
            <a:cxnSpLocks/>
          </p:cNvCxnSpPr>
          <p:nvPr/>
        </p:nvCxnSpPr>
        <p:spPr>
          <a:xfrm>
            <a:off x="2296016" y="3218912"/>
            <a:ext cx="816077"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D6E05B46-FEAE-4D78-917B-4F4B36C2A534}"/>
              </a:ext>
            </a:extLst>
          </p:cNvPr>
          <p:cNvCxnSpPr>
            <a:cxnSpLocks/>
          </p:cNvCxnSpPr>
          <p:nvPr/>
        </p:nvCxnSpPr>
        <p:spPr>
          <a:xfrm flipH="1">
            <a:off x="5981237"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5CDC27-B1CB-4525-A433-EFC7F048C6BB}"/>
              </a:ext>
            </a:extLst>
          </p:cNvPr>
          <p:cNvCxnSpPr>
            <a:cxnSpLocks/>
          </p:cNvCxnSpPr>
          <p:nvPr/>
        </p:nvCxnSpPr>
        <p:spPr>
          <a:xfrm flipH="1">
            <a:off x="8552369" y="3224000"/>
            <a:ext cx="771833" cy="0"/>
          </a:xfrm>
          <a:prstGeom prst="straightConnector1">
            <a:avLst/>
          </a:prstGeom>
          <a:ln w="7620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005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raph shows the demand and supply for gasoline where the two curves intersect at the point of equilibrium.">
            <a:extLst>
              <a:ext uri="{FF2B5EF4-FFF2-40B4-BE49-F238E27FC236}">
                <a16:creationId xmlns:a16="http://schemas.microsoft.com/office/drawing/2014/main" id="{1F134162-7665-A929-2208-8CA055395099}"/>
              </a:ext>
            </a:extLst>
          </p:cNvPr>
          <p:cNvPicPr>
            <a:picLocks noChangeAspect="1"/>
          </p:cNvPicPr>
          <p:nvPr/>
        </p:nvPicPr>
        <p:blipFill>
          <a:blip r:embed="rId3"/>
          <a:stretch>
            <a:fillRect/>
          </a:stretch>
        </p:blipFill>
        <p:spPr>
          <a:xfrm>
            <a:off x="3230207" y="1433414"/>
            <a:ext cx="5672592" cy="3872352"/>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E9AE81C-17E8-4961-BB8F-3283F8E0B9A5}"/>
              </a:ext>
            </a:extLst>
          </p:cNvPr>
          <p:cNvSpPr txBox="1"/>
          <p:nvPr/>
        </p:nvSpPr>
        <p:spPr>
          <a:xfrm>
            <a:off x="2895647" y="5489258"/>
            <a:ext cx="6400706" cy="830997"/>
          </a:xfrm>
          <a:prstGeom prst="rect">
            <a:avLst/>
          </a:prstGeom>
          <a:solidFill>
            <a:srgbClr val="5A7E83"/>
          </a:solidFill>
        </p:spPr>
        <p:txBody>
          <a:bodyPr wrap="square" rtlCol="0">
            <a:spAutoFit/>
          </a:bodyPr>
          <a:lstStyle/>
          <a:p>
            <a:pPr algn="ctr"/>
            <a:r>
              <a:rPr lang="en-US" sz="2400" dirty="0">
                <a:solidFill>
                  <a:schemeClr val="bg1"/>
                </a:solidFill>
              </a:rPr>
              <a:t>The </a:t>
            </a:r>
            <a:r>
              <a:rPr lang="en-US" sz="2400" b="1" dirty="0">
                <a:solidFill>
                  <a:schemeClr val="bg1"/>
                </a:solidFill>
              </a:rPr>
              <a:t>equilibrium price and quantity</a:t>
            </a:r>
            <a:r>
              <a:rPr lang="en-US" sz="2400" dirty="0">
                <a:solidFill>
                  <a:schemeClr val="bg1"/>
                </a:solidFill>
              </a:rPr>
              <a:t> occurs at the point where the demand and supply curves cross.</a:t>
            </a:r>
          </a:p>
        </p:txBody>
      </p:sp>
      <p:cxnSp>
        <p:nvCxnSpPr>
          <p:cNvPr id="7" name="Straight Arrow Connector 6">
            <a:extLst>
              <a:ext uri="{FF2B5EF4-FFF2-40B4-BE49-F238E27FC236}">
                <a16:creationId xmlns:a16="http://schemas.microsoft.com/office/drawing/2014/main" id="{9E9C5E1A-9F08-4DD4-92DE-676422C66E77}"/>
              </a:ext>
            </a:extLst>
          </p:cNvPr>
          <p:cNvCxnSpPr>
            <a:cxnSpLocks/>
          </p:cNvCxnSpPr>
          <p:nvPr/>
        </p:nvCxnSpPr>
        <p:spPr>
          <a:xfrm>
            <a:off x="5166394" y="3315006"/>
            <a:ext cx="900109"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56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9F5047C-398C-4D03-9E33-CAE54F733CA5}"/>
                  </a:ext>
                </a:extLst>
              </p:cNvPr>
              <p:cNvSpPr txBox="1"/>
              <p:nvPr/>
            </p:nvSpPr>
            <p:spPr>
              <a:xfrm>
                <a:off x="1881188" y="1600101"/>
                <a:ext cx="8429624" cy="2308324"/>
              </a:xfrm>
              <a:prstGeom prst="rect">
                <a:avLst/>
              </a:prstGeom>
              <a:solidFill>
                <a:srgbClr val="627981"/>
              </a:solidFill>
            </p:spPr>
            <p:txBody>
              <a:bodyPr wrap="square" rtlCol="0">
                <a:spAutoFit/>
              </a:bodyPr>
              <a:lstStyle/>
              <a:p>
                <a:pPr algn="ctr"/>
                <a:r>
                  <a:rPr lang="en-US" sz="2400" dirty="0">
                    <a:solidFill>
                      <a:schemeClr val="bg1"/>
                    </a:solidFill>
                  </a:rPr>
                  <a:t>The demand curve in the market for milk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d</m:t>
                    </m:r>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oMath>
                </a14:m>
                <a:r>
                  <a:rPr lang="en-US" sz="2400" dirty="0">
                    <a:solidFill>
                      <a:schemeClr val="bg1"/>
                    </a:solidFill>
                  </a:rPr>
                  <a:t>, and the supply curve is described by the equation </a:t>
                </a:r>
                <a14:m>
                  <m:oMath xmlns:m="http://schemas.openxmlformats.org/officeDocument/2006/math">
                    <m:r>
                      <a:rPr lang="en-US" sz="2400" b="0" i="1" smtClean="0">
                        <a:solidFill>
                          <a:schemeClr val="bg1"/>
                        </a:solidFill>
                        <a:latin typeface="Cambria Math" panose="02040503050406030204" pitchFamily="18" charset="0"/>
                      </a:rPr>
                      <m:t>𝑄</m:t>
                    </m:r>
                    <m:r>
                      <m:rPr>
                        <m:sty m:val="p"/>
                      </m:rPr>
                      <a:rPr lang="en-US" sz="2400" b="0" i="0" baseline="-25000" smtClean="0">
                        <a:solidFill>
                          <a:schemeClr val="bg1"/>
                        </a:solidFill>
                        <a:latin typeface="Cambria Math" panose="02040503050406030204" pitchFamily="18" charset="0"/>
                      </a:rPr>
                      <m:t>s</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a14:m>
                <a:r>
                  <a:rPr lang="en-US" sz="2400" dirty="0">
                    <a:solidFill>
                      <a:schemeClr val="bg1"/>
                    </a:solidFill>
                  </a:rPr>
                  <a:t>, where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 is the price in dollars and </a:t>
                </a:r>
                <a14:m>
                  <m:oMath xmlns:m="http://schemas.openxmlformats.org/officeDocument/2006/math">
                    <m:r>
                      <a:rPr lang="en-US" sz="2400" b="0" i="1" smtClean="0">
                        <a:solidFill>
                          <a:schemeClr val="bg1"/>
                        </a:solidFill>
                        <a:latin typeface="Cambria Math" panose="02040503050406030204" pitchFamily="18" charset="0"/>
                      </a:rPr>
                      <m:t>𝑄</m:t>
                    </m:r>
                  </m:oMath>
                </a14:m>
                <a:r>
                  <a:rPr lang="en-US" sz="2400" b="1" dirty="0">
                    <a:solidFill>
                      <a:schemeClr val="bg1"/>
                    </a:solidFill>
                  </a:rPr>
                  <a:t> </a:t>
                </a:r>
                <a:r>
                  <a:rPr lang="en-US" sz="2400" dirty="0">
                    <a:solidFill>
                      <a:schemeClr val="bg1"/>
                    </a:solidFill>
                  </a:rPr>
                  <a:t>is the number of gallons of milk.</a:t>
                </a:r>
              </a:p>
              <a:p>
                <a:pPr algn="ctr"/>
                <a:endParaRPr lang="en-US" sz="2400" dirty="0">
                  <a:solidFill>
                    <a:schemeClr val="bg1"/>
                  </a:solidFill>
                </a:endParaRPr>
              </a:p>
              <a:p>
                <a:pPr algn="ctr"/>
                <a:r>
                  <a:rPr lang="en-US" sz="2400" dirty="0">
                    <a:solidFill>
                      <a:schemeClr val="bg1"/>
                    </a:solidFill>
                  </a:rPr>
                  <a:t>Calculate the equilibrium price in this market.</a:t>
                </a:r>
                <a:endParaRPr lang="en-US" sz="2000" dirty="0"/>
              </a:p>
            </p:txBody>
          </p:sp>
        </mc:Choice>
        <mc:Fallback xmlns="">
          <p:sp>
            <p:nvSpPr>
              <p:cNvPr id="5" name="TextBox 4">
                <a:extLst>
                  <a:ext uri="{FF2B5EF4-FFF2-40B4-BE49-F238E27FC236}">
                    <a16:creationId xmlns:a16="http://schemas.microsoft.com/office/drawing/2014/main" id="{D9F5047C-398C-4D03-9E33-CAE54F733CA5}"/>
                  </a:ext>
                </a:extLst>
              </p:cNvPr>
              <p:cNvSpPr txBox="1">
                <a:spLocks noRot="1" noChangeAspect="1" noMove="1" noResize="1" noEditPoints="1" noAdjustHandles="1" noChangeArrowheads="1" noChangeShapeType="1" noTextEdit="1"/>
              </p:cNvSpPr>
              <p:nvPr/>
            </p:nvSpPr>
            <p:spPr>
              <a:xfrm>
                <a:off x="1881188" y="1600101"/>
                <a:ext cx="8429624" cy="2308324"/>
              </a:xfrm>
              <a:prstGeom prst="rect">
                <a:avLst/>
              </a:prstGeom>
              <a:blipFill>
                <a:blip r:embed="rId3"/>
                <a:stretch>
                  <a:fillRect l="-289" t="-2111" r="-1013" b="-5013"/>
                </a:stretch>
              </a:blipFill>
            </p:spPr>
            <p:txBody>
              <a:bodyPr/>
              <a:lstStyle/>
              <a:p>
                <a:r>
                  <a:rPr lang="en-US">
                    <a:noFill/>
                  </a:rPr>
                  <a:t> </a:t>
                </a:r>
              </a:p>
            </p:txBody>
          </p:sp>
        </mc:Fallback>
      </mc:AlternateContent>
    </p:spTree>
    <p:extLst>
      <p:ext uri="{BB962C8B-B14F-4D97-AF65-F5344CB8AC3E}">
        <p14:creationId xmlns:p14="http://schemas.microsoft.com/office/powerpoint/2010/main" val="301011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DA83CD1-FF57-4925-A2F2-344DD08A9286}"/>
              </a:ext>
            </a:extLst>
          </p:cNvPr>
          <p:cNvSpPr txBox="1"/>
          <p:nvPr/>
        </p:nvSpPr>
        <p:spPr>
          <a:xfrm>
            <a:off x="1459469" y="1341780"/>
            <a:ext cx="9273061" cy="4708981"/>
          </a:xfrm>
          <a:prstGeom prst="rect">
            <a:avLst/>
          </a:prstGeom>
          <a:solidFill>
            <a:srgbClr val="627981"/>
          </a:solidFill>
        </p:spPr>
        <p:txBody>
          <a:bodyPr wrap="square" rtlCol="0" anchor="ctr">
            <a:spAutoFit/>
          </a:bodyPr>
          <a:lstStyle/>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a:p>
            <a:endParaRPr lang="en-US" sz="2000" b="0" dirty="0">
              <a:ea typeface="Cambria Math" panose="02040503050406030204" pitchFamily="18"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378F5E7-1C27-4E62-BCA9-DA2FD380FAD9}"/>
                  </a:ext>
                </a:extLst>
              </p:cNvPr>
              <p:cNvSpPr txBox="1"/>
              <p:nvPr/>
            </p:nvSpPr>
            <p:spPr>
              <a:xfrm>
                <a:off x="1881188" y="1734207"/>
                <a:ext cx="8429625" cy="3785652"/>
              </a:xfrm>
              <a:prstGeom prst="rect">
                <a:avLst/>
              </a:prstGeom>
              <a:noFill/>
            </p:spPr>
            <p:txBody>
              <a:bodyPr wrap="square" rtlCol="0">
                <a:spAutoFit/>
              </a:bodyPr>
              <a:lstStyle/>
              <a:p>
                <a:pPr algn="ctr"/>
                <a:r>
                  <a:rPr lang="en-US" sz="2400" dirty="0">
                    <a:solidFill>
                      <a:schemeClr val="bg1"/>
                    </a:solidFill>
                  </a:rPr>
                  <a:t>To calculate equilibrium price, set the supply and demand equations equal to one another and solve for </a:t>
                </a:r>
                <a14:m>
                  <m:oMath xmlns:m="http://schemas.openxmlformats.org/officeDocument/2006/math">
                    <m:r>
                      <a:rPr lang="en-US" sz="2400" b="0" i="1" smtClean="0">
                        <a:solidFill>
                          <a:schemeClr val="bg1"/>
                        </a:solidFill>
                        <a:latin typeface="Cambria Math" panose="02040503050406030204" pitchFamily="18" charset="0"/>
                      </a:rPr>
                      <m:t>𝑃</m:t>
                    </m:r>
                  </m:oMath>
                </a14:m>
                <a:r>
                  <a:rPr lang="en-US" sz="2400" dirty="0">
                    <a:solidFill>
                      <a:schemeClr val="bg1"/>
                    </a:solidFill>
                  </a:rPr>
                  <a:t>:</a:t>
                </a: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360−30</m:t>
                      </m:r>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=168+18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360=168+48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192=48</m:t>
                      </m:r>
                      <m:r>
                        <a:rPr lang="en-US" sz="2400" b="0" i="1" smtClean="0">
                          <a:solidFill>
                            <a:schemeClr val="bg1"/>
                          </a:solidFill>
                          <a:latin typeface="Cambria Math" panose="02040503050406030204" pitchFamily="18" charset="0"/>
                        </a:rPr>
                        <m:t>𝑃</m:t>
                      </m:r>
                    </m:oMath>
                  </m:oMathPara>
                </a14:m>
                <a:endParaRPr lang="en-US" sz="2400" dirty="0">
                  <a:solidFill>
                    <a:schemeClr val="bg1"/>
                  </a:solidFill>
                </a:endParaRPr>
              </a:p>
              <a:p>
                <a:pPr algn="ctr"/>
                <a:endParaRPr lang="en-US" sz="2400" dirty="0">
                  <a:solidFill>
                    <a:schemeClr val="bg1"/>
                  </a:solidFill>
                </a:endParaRPr>
              </a:p>
              <a:p>
                <a:pPr algn="ct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𝑃</m:t>
                      </m:r>
                      <m:r>
                        <a:rPr lang="en-US" sz="2400" b="0" i="1" smtClean="0">
                          <a:solidFill>
                            <a:schemeClr val="bg1"/>
                          </a:solidFill>
                          <a:latin typeface="Cambria Math" panose="02040503050406030204" pitchFamily="18" charset="0"/>
                        </a:rPr>
                        <m:t>=4</m:t>
                      </m:r>
                    </m:oMath>
                  </m:oMathPara>
                </a14:m>
                <a:endParaRPr lang="en-US" sz="2400" dirty="0">
                  <a:solidFill>
                    <a:schemeClr val="bg1"/>
                  </a:solidFill>
                </a:endParaRPr>
              </a:p>
            </p:txBody>
          </p:sp>
        </mc:Choice>
        <mc:Fallback xmlns="">
          <p:sp>
            <p:nvSpPr>
              <p:cNvPr id="3" name="TextBox 2">
                <a:extLst>
                  <a:ext uri="{FF2B5EF4-FFF2-40B4-BE49-F238E27FC236}">
                    <a16:creationId xmlns:a16="http://schemas.microsoft.com/office/drawing/2014/main" id="{9378F5E7-1C27-4E62-BCA9-DA2FD380FAD9}"/>
                  </a:ext>
                </a:extLst>
              </p:cNvPr>
              <p:cNvSpPr txBox="1">
                <a:spLocks noRot="1" noChangeAspect="1" noMove="1" noResize="1" noEditPoints="1" noAdjustHandles="1" noChangeArrowheads="1" noChangeShapeType="1" noTextEdit="1"/>
              </p:cNvSpPr>
              <p:nvPr/>
            </p:nvSpPr>
            <p:spPr>
              <a:xfrm>
                <a:off x="1881188" y="1734207"/>
                <a:ext cx="8429625" cy="3785652"/>
              </a:xfrm>
              <a:prstGeom prst="rect">
                <a:avLst/>
              </a:prstGeom>
              <a:blipFill>
                <a:blip r:embed="rId3"/>
                <a:stretch>
                  <a:fillRect t="-1288"/>
                </a:stretch>
              </a:blipFill>
            </p:spPr>
            <p:txBody>
              <a:bodyPr/>
              <a:lstStyle/>
              <a:p>
                <a:r>
                  <a:rPr lang="en-US">
                    <a:noFill/>
                  </a:rPr>
                  <a:t> </a:t>
                </a:r>
              </a:p>
            </p:txBody>
          </p:sp>
        </mc:Fallback>
      </mc:AlternateContent>
    </p:spTree>
    <p:extLst>
      <p:ext uri="{BB962C8B-B14F-4D97-AF65-F5344CB8AC3E}">
        <p14:creationId xmlns:p14="http://schemas.microsoft.com/office/powerpoint/2010/main" val="335851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graph shows the demand and supply for gasoline where the two curves intersect at the point of equilibrium.">
            <a:extLst>
              <a:ext uri="{FF2B5EF4-FFF2-40B4-BE49-F238E27FC236}">
                <a16:creationId xmlns:a16="http://schemas.microsoft.com/office/drawing/2014/main" id="{0F9B699A-DDB7-116C-1EFC-0B7E1768A321}"/>
              </a:ext>
            </a:extLst>
          </p:cNvPr>
          <p:cNvPicPr>
            <a:picLocks noChangeAspect="1"/>
          </p:cNvPicPr>
          <p:nvPr/>
        </p:nvPicPr>
        <p:blipFill>
          <a:blip r:embed="rId3"/>
          <a:stretch>
            <a:fillRect/>
          </a:stretch>
        </p:blipFill>
        <p:spPr>
          <a:xfrm>
            <a:off x="2723244" y="1978903"/>
            <a:ext cx="6745512" cy="4604773"/>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A0367A-E90F-4306-A593-ACD3B83C98F5}"/>
              </a:ext>
            </a:extLst>
          </p:cNvPr>
          <p:cNvSpPr/>
          <p:nvPr/>
        </p:nvSpPr>
        <p:spPr>
          <a:xfrm>
            <a:off x="5159044" y="1383374"/>
            <a:ext cx="1873911" cy="646331"/>
          </a:xfrm>
          <a:prstGeom prst="rect">
            <a:avLst/>
          </a:prstGeom>
          <a:solidFill>
            <a:srgbClr val="5A7E83"/>
          </a:solidFill>
        </p:spPr>
        <p:txBody>
          <a:bodyPr wrap="none">
            <a:spAutoFit/>
          </a:bodyPr>
          <a:lstStyle/>
          <a:p>
            <a:r>
              <a:rPr lang="en-US" sz="3600" dirty="0">
                <a:solidFill>
                  <a:schemeClr val="bg1"/>
                </a:solidFill>
              </a:rPr>
              <a:t>SURPLUS</a:t>
            </a:r>
          </a:p>
        </p:txBody>
      </p:sp>
      <p:cxnSp>
        <p:nvCxnSpPr>
          <p:cNvPr id="7" name="Straight Arrow Connector 6">
            <a:extLst>
              <a:ext uri="{FF2B5EF4-FFF2-40B4-BE49-F238E27FC236}">
                <a16:creationId xmlns:a16="http://schemas.microsoft.com/office/drawing/2014/main" id="{E3857E34-F593-41F0-92E2-41835A54AA44}"/>
              </a:ext>
            </a:extLst>
          </p:cNvPr>
          <p:cNvCxnSpPr>
            <a:cxnSpLocks/>
          </p:cNvCxnSpPr>
          <p:nvPr/>
        </p:nvCxnSpPr>
        <p:spPr>
          <a:xfrm>
            <a:off x="4638917" y="3474169"/>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036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graph shows the demand and supply for gasoline where the two curves intersect at the point of equilibrium.">
            <a:extLst>
              <a:ext uri="{FF2B5EF4-FFF2-40B4-BE49-F238E27FC236}">
                <a16:creationId xmlns:a16="http://schemas.microsoft.com/office/drawing/2014/main" id="{6D9041CB-9830-97F0-7AEE-D89B9573D798}"/>
              </a:ext>
            </a:extLst>
          </p:cNvPr>
          <p:cNvPicPr>
            <a:picLocks noChangeAspect="1"/>
          </p:cNvPicPr>
          <p:nvPr/>
        </p:nvPicPr>
        <p:blipFill>
          <a:blip r:embed="rId3"/>
          <a:stretch>
            <a:fillRect/>
          </a:stretch>
        </p:blipFill>
        <p:spPr>
          <a:xfrm>
            <a:off x="2720457" y="1989065"/>
            <a:ext cx="6751083" cy="4608576"/>
          </a:xfrm>
          <a:prstGeom prst="rect">
            <a:avLst/>
          </a:prstGeom>
        </p:spPr>
      </p:pic>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and 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A8EF7A0-D981-4678-BBC5-854ECB84B205}"/>
              </a:ext>
            </a:extLst>
          </p:cNvPr>
          <p:cNvSpPr/>
          <p:nvPr/>
        </p:nvSpPr>
        <p:spPr>
          <a:xfrm>
            <a:off x="4993326" y="1383374"/>
            <a:ext cx="2205347" cy="646331"/>
          </a:xfrm>
          <a:prstGeom prst="rect">
            <a:avLst/>
          </a:prstGeom>
          <a:solidFill>
            <a:srgbClr val="5A7E83"/>
          </a:solidFill>
        </p:spPr>
        <p:txBody>
          <a:bodyPr wrap="none">
            <a:spAutoFit/>
          </a:bodyPr>
          <a:lstStyle/>
          <a:p>
            <a:r>
              <a:rPr lang="en-US" sz="3600" dirty="0">
                <a:solidFill>
                  <a:schemeClr val="bg1"/>
                </a:solidFill>
              </a:rPr>
              <a:t>SHORTAGE</a:t>
            </a:r>
          </a:p>
        </p:txBody>
      </p:sp>
      <p:cxnSp>
        <p:nvCxnSpPr>
          <p:cNvPr id="10" name="Straight Arrow Connector 9">
            <a:extLst>
              <a:ext uri="{FF2B5EF4-FFF2-40B4-BE49-F238E27FC236}">
                <a16:creationId xmlns:a16="http://schemas.microsoft.com/office/drawing/2014/main" id="{4059FA05-E1A1-4556-AD81-762FD571A32A}"/>
              </a:ext>
            </a:extLst>
          </p:cNvPr>
          <p:cNvCxnSpPr>
            <a:cxnSpLocks/>
          </p:cNvCxnSpPr>
          <p:nvPr/>
        </p:nvCxnSpPr>
        <p:spPr>
          <a:xfrm>
            <a:off x="4911467" y="4608134"/>
            <a:ext cx="816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9177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5669663D-A84F-4D6E-82A7-C1FC74C6F23F}"/>
              </a:ext>
            </a:extLst>
          </p:cNvPr>
          <p:cNvSpPr/>
          <p:nvPr/>
        </p:nvSpPr>
        <p:spPr>
          <a:xfrm>
            <a:off x="4815970" y="2890390"/>
            <a:ext cx="4888468" cy="1077218"/>
          </a:xfrm>
          <a:prstGeom prst="rect">
            <a:avLst/>
          </a:prstGeom>
          <a:solidFill>
            <a:srgbClr val="5A7E83"/>
          </a:solidFill>
        </p:spPr>
        <p:txBody>
          <a:bodyPr wrap="square">
            <a:spAutoFit/>
          </a:bodyPr>
          <a:lstStyle/>
          <a:p>
            <a:r>
              <a:rPr lang="en-US" sz="3200" dirty="0">
                <a:solidFill>
                  <a:schemeClr val="bg1"/>
                </a:solidFill>
              </a:rPr>
              <a:t>The Invisible Hand takes the market back to equilibrium!</a:t>
            </a:r>
          </a:p>
        </p:txBody>
      </p:sp>
      <p:pic>
        <p:nvPicPr>
          <p:cNvPr id="5" name="Picture 4" descr="Portrait of Adam Smith">
            <a:extLst>
              <a:ext uri="{FF2B5EF4-FFF2-40B4-BE49-F238E27FC236}">
                <a16:creationId xmlns:a16="http://schemas.microsoft.com/office/drawing/2014/main" id="{DEA7D6B0-EB82-4C5F-8372-3769FC360E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8" y="1664142"/>
            <a:ext cx="2365273" cy="3529715"/>
          </a:xfrm>
          <a:prstGeom prst="rect">
            <a:avLst/>
          </a:prstGeom>
        </p:spPr>
      </p:pic>
    </p:spTree>
    <p:extLst>
      <p:ext uri="{BB962C8B-B14F-4D97-AF65-F5344CB8AC3E}">
        <p14:creationId xmlns:p14="http://schemas.microsoft.com/office/powerpoint/2010/main" val="198454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Discussion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BA1613B-4FD4-4AE6-8FFB-1A1AD1551B09}"/>
              </a:ext>
            </a:extLst>
          </p:cNvPr>
          <p:cNvSpPr txBox="1"/>
          <p:nvPr/>
        </p:nvSpPr>
        <p:spPr>
          <a:xfrm>
            <a:off x="2096771" y="5058372"/>
            <a:ext cx="7998448" cy="1323439"/>
          </a:xfrm>
          <a:prstGeom prst="rect">
            <a:avLst/>
          </a:prstGeom>
          <a:solidFill>
            <a:srgbClr val="627981"/>
          </a:solidFill>
        </p:spPr>
        <p:txBody>
          <a:bodyPr wrap="square" rtlCol="0">
            <a:spAutoFit/>
          </a:bodyPr>
          <a:lstStyle/>
          <a:p>
            <a:pPr algn="ctr"/>
            <a:r>
              <a:rPr lang="en-US" sz="2000" dirty="0">
                <a:solidFill>
                  <a:schemeClr val="bg1"/>
                </a:solidFill>
              </a:rPr>
              <a:t>Suppose that your university’s football team is playing in the conference championship. Your school has sold out of tickets. There are 5,000 students who want to go to the game and are willing and able to buy a ticket but don’t have a ticket. What will happen in the market for tickets?</a:t>
            </a:r>
          </a:p>
        </p:txBody>
      </p:sp>
      <p:pic>
        <p:nvPicPr>
          <p:cNvPr id="3" name="Picture 2" descr="A group of people playing football">
            <a:extLst>
              <a:ext uri="{FF2B5EF4-FFF2-40B4-BE49-F238E27FC236}">
                <a16:creationId xmlns:a16="http://schemas.microsoft.com/office/drawing/2014/main" id="{105D66D6-7DAD-43BC-B900-994A913CBB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0524" y="1383374"/>
            <a:ext cx="5190942" cy="3460628"/>
          </a:xfrm>
          <a:prstGeom prst="rect">
            <a:avLst/>
          </a:prstGeom>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345783"/>
            <a:ext cx="9273061" cy="5016758"/>
          </a:xfrm>
          <a:prstGeom prst="rect">
            <a:avLst/>
          </a:prstGeom>
          <a:solidFill>
            <a:srgbClr val="627981"/>
          </a:solidFill>
          <a:ln>
            <a:solidFill>
              <a:srgbClr val="627981"/>
            </a:solidFill>
          </a:ln>
        </p:spPr>
        <p:txBody>
          <a:bodyPr wrap="square" rtlCol="0" anchor="ctr">
            <a:spAutoFit/>
          </a:bodyPr>
          <a:lstStyle/>
          <a:p>
            <a:endParaRPr lang="en-US" sz="2000" b="0" dirty="0">
              <a:ea typeface="Cambria Math" panose="02040503050406030204" pitchFamily="18" charset="0"/>
            </a:endParaRPr>
          </a:p>
          <a:p>
            <a:pPr marL="342900" indent="-342900">
              <a:buFont typeface="Arial" panose="020B0604020202020204" pitchFamily="34" charset="0"/>
              <a:buChar char="•"/>
            </a:pPr>
            <a:r>
              <a:rPr lang="en-US" sz="2000" dirty="0">
                <a:solidFill>
                  <a:schemeClr val="bg1"/>
                </a:solidFill>
              </a:rPr>
              <a:t>A demand/supply schedule is a table that shows the quantity demanded/quantity supplied at different prices in the market.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demand/supply curve shows the relationship between quantity demanded/quantity supplied and price in a given market on a graph.</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The equilibrium price and equilibrium quantity occur where the supply and demand curves cross and quantity demanded equals quantity supplied.</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When quantity supplied exceeds quantity demanded, a surplus occurs, and when quantity demanded exceeds quantity supplied, a shortage occurs.</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Economic pressures, or the ‘invisible hand’, will push the price toward the equilibrium level when an economic imbalance occurs.</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Invisible Hand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6" name="Picture 5" descr="Portrait of Adam Smith">
            <a:extLst>
              <a:ext uri="{FF2B5EF4-FFF2-40B4-BE49-F238E27FC236}">
                <a16:creationId xmlns:a16="http://schemas.microsoft.com/office/drawing/2014/main" id="{9621B856-4684-4F03-8B5D-F1432532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090" y="4429331"/>
            <a:ext cx="1547234" cy="2308951"/>
          </a:xfrm>
          <a:prstGeom prst="rect">
            <a:avLst/>
          </a:prstGeom>
        </p:spPr>
      </p:pic>
      <p:grpSp>
        <p:nvGrpSpPr>
          <p:cNvPr id="20" name="Group 19">
            <a:extLst>
              <a:ext uri="{FF2B5EF4-FFF2-40B4-BE49-F238E27FC236}">
                <a16:creationId xmlns:a16="http://schemas.microsoft.com/office/drawing/2014/main" id="{C94F5CA7-3597-4CB7-92E8-98D7412A8853}"/>
              </a:ext>
            </a:extLst>
          </p:cNvPr>
          <p:cNvGrpSpPr/>
          <p:nvPr/>
        </p:nvGrpSpPr>
        <p:grpSpPr>
          <a:xfrm>
            <a:off x="2066922" y="1580912"/>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095875B3-6F14-4D0A-8FFF-160ECE5FD0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a:extLst>
                <a:ext uri="{FF2B5EF4-FFF2-40B4-BE49-F238E27FC236}">
                  <a16:creationId xmlns:a16="http://schemas.microsoft.com/office/drawing/2014/main" id="{AB11331E-2221-404D-9829-CA635C33047C}"/>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Adam Smith's invisible hand theory states that the market works as if guided by an invisible hand.</a:t>
              </a:r>
            </a:p>
          </p:txBody>
        </p:sp>
      </p:grpSp>
      <p:grpSp>
        <p:nvGrpSpPr>
          <p:cNvPr id="33" name="Group 32">
            <a:extLst>
              <a:ext uri="{FF2B5EF4-FFF2-40B4-BE49-F238E27FC236}">
                <a16:creationId xmlns:a16="http://schemas.microsoft.com/office/drawing/2014/main" id="{5C27F44D-6BA5-4062-92F8-1EB209A04A0F}"/>
              </a:ext>
            </a:extLst>
          </p:cNvPr>
          <p:cNvGrpSpPr/>
          <p:nvPr/>
        </p:nvGrpSpPr>
        <p:grpSpPr>
          <a:xfrm>
            <a:off x="2066922" y="2570291"/>
            <a:ext cx="8058154" cy="806935"/>
            <a:chOff x="542923" y="1736761"/>
            <a:chExt cx="8058154" cy="806935"/>
          </a:xfrm>
          <a:solidFill>
            <a:srgbClr val="627981"/>
          </a:solidFill>
        </p:grpSpPr>
        <p:sp>
          <p:nvSpPr>
            <p:cNvPr id="34" name="Rectangle 33">
              <a:extLst>
                <a:ext uri="{FF2B5EF4-FFF2-40B4-BE49-F238E27FC236}">
                  <a16:creationId xmlns:a16="http://schemas.microsoft.com/office/drawing/2014/main" id="{89B09514-9C58-45A3-B0A2-08F08E450B4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35" name="TextBox 34">
              <a:extLst>
                <a:ext uri="{FF2B5EF4-FFF2-40B4-BE49-F238E27FC236}">
                  <a16:creationId xmlns:a16="http://schemas.microsoft.com/office/drawing/2014/main" id="{7BD7FE2A-F514-4CC3-A5BB-B14443BF42DE}"/>
                </a:ext>
              </a:extLst>
            </p:cNvPr>
            <p:cNvSpPr txBox="1"/>
            <p:nvPr/>
          </p:nvSpPr>
          <p:spPr>
            <a:xfrm>
              <a:off x="542923" y="1797758"/>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Smith wrote that markets, if left alone, are the best and most efficient way of allocating scarce resources.</a:t>
              </a:r>
            </a:p>
          </p:txBody>
        </p:sp>
      </p:grpSp>
      <p:grpSp>
        <p:nvGrpSpPr>
          <p:cNvPr id="13" name="Group 12">
            <a:extLst>
              <a:ext uri="{FF2B5EF4-FFF2-40B4-BE49-F238E27FC236}">
                <a16:creationId xmlns:a16="http://schemas.microsoft.com/office/drawing/2014/main" id="{B9645CCB-E367-4EE4-BA7B-E42CF913D799}"/>
              </a:ext>
            </a:extLst>
          </p:cNvPr>
          <p:cNvGrpSpPr/>
          <p:nvPr/>
        </p:nvGrpSpPr>
        <p:grpSpPr>
          <a:xfrm>
            <a:off x="2066922" y="3559670"/>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E2E452AD-8373-476D-9981-B5DD12893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C15FC5E3-A1E4-4FE7-8852-39FBF76E8632}"/>
                </a:ext>
              </a:extLst>
            </p:cNvPr>
            <p:cNvSpPr txBox="1"/>
            <p:nvPr/>
          </p:nvSpPr>
          <p:spPr>
            <a:xfrm>
              <a:off x="542923" y="1797758"/>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interaction of buyers and sellers in a market, each pursuing their own self-interest, leads to the most efficient market outcome.</a:t>
              </a:r>
            </a:p>
          </p:txBody>
        </p:sp>
      </p:grpSp>
    </p:spTree>
    <p:extLst>
      <p:ext uri="{BB962C8B-B14F-4D97-AF65-F5344CB8AC3E}">
        <p14:creationId xmlns:p14="http://schemas.microsoft.com/office/powerpoint/2010/main" val="419063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91083" y="1776858"/>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175916" y="1969786"/>
            <a:ext cx="2180405" cy="707886"/>
          </a:xfrm>
          <a:prstGeom prst="rect">
            <a:avLst/>
          </a:prstGeom>
        </p:spPr>
        <p:txBody>
          <a:bodyPr wrap="none">
            <a:spAutoFit/>
          </a:bodyPr>
          <a:lstStyle/>
          <a:p>
            <a:pPr algn="ctr"/>
            <a:r>
              <a:rPr lang="en-US" sz="4000" b="1" dirty="0">
                <a:solidFill>
                  <a:schemeClr val="bg1"/>
                </a:solidFill>
              </a:rPr>
              <a:t>DEMAND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65765" y="3615353"/>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consumers wish to purchase at each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935612" y="287658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699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Quantity Demanded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737920" y="1798123"/>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3662097" y="1991051"/>
            <a:ext cx="5101718" cy="707886"/>
          </a:xfrm>
          <a:prstGeom prst="rect">
            <a:avLst/>
          </a:prstGeom>
        </p:spPr>
        <p:txBody>
          <a:bodyPr wrap="none">
            <a:spAutoFit/>
          </a:bodyPr>
          <a:lstStyle/>
          <a:p>
            <a:pPr algn="ctr"/>
            <a:r>
              <a:rPr lang="en-US" sz="4000" b="1" dirty="0">
                <a:solidFill>
                  <a:schemeClr val="bg1"/>
                </a:solidFill>
              </a:rPr>
              <a:t>QUANTITY DEMANDED</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3012602" y="3636618"/>
            <a:ext cx="6400706" cy="830997"/>
          </a:xfrm>
          <a:prstGeom prst="rect">
            <a:avLst/>
          </a:prstGeom>
          <a:solidFill>
            <a:srgbClr val="5A7E83"/>
          </a:solidFill>
        </p:spPr>
        <p:txBody>
          <a:bodyPr wrap="square" rtlCol="0">
            <a:spAutoFit/>
          </a:bodyPr>
          <a:lstStyle/>
          <a:p>
            <a:pPr algn="ctr"/>
            <a:r>
              <a:rPr lang="en-US" sz="2400" dirty="0">
                <a:solidFill>
                  <a:schemeClr val="bg1"/>
                </a:solidFill>
              </a:rPr>
              <a:t>The number of units a consumer is willing to buy at a specific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882449" y="2897850"/>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708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Law of Demand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0" name="Up Arrow 16">
            <a:extLst>
              <a:ext uri="{FF2B5EF4-FFF2-40B4-BE49-F238E27FC236}">
                <a16:creationId xmlns:a16="http://schemas.microsoft.com/office/drawing/2014/main" id="{FDC464CC-E0F9-439C-B4DC-35EEE55F6761}"/>
              </a:ext>
            </a:extLst>
          </p:cNvPr>
          <p:cNvSpPr/>
          <p:nvPr/>
        </p:nvSpPr>
        <p:spPr>
          <a:xfrm flipV="1">
            <a:off x="7858745" y="293221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36C712A-32C6-4E3B-94BE-666C1BD34384}"/>
              </a:ext>
            </a:extLst>
          </p:cNvPr>
          <p:cNvSpPr/>
          <p:nvPr/>
        </p:nvSpPr>
        <p:spPr>
          <a:xfrm>
            <a:off x="3782839" y="1838474"/>
            <a:ext cx="4736918"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2" name="Rectangle 11">
            <a:extLst>
              <a:ext uri="{FF2B5EF4-FFF2-40B4-BE49-F238E27FC236}">
                <a16:creationId xmlns:a16="http://schemas.microsoft.com/office/drawing/2014/main" id="{840C7926-88ED-4D9F-8C4D-8AB564C81F68}"/>
              </a:ext>
            </a:extLst>
          </p:cNvPr>
          <p:cNvSpPr/>
          <p:nvPr/>
        </p:nvSpPr>
        <p:spPr>
          <a:xfrm>
            <a:off x="4113346" y="2009835"/>
            <a:ext cx="3965316" cy="707886"/>
          </a:xfrm>
          <a:prstGeom prst="rect">
            <a:avLst/>
          </a:prstGeom>
        </p:spPr>
        <p:txBody>
          <a:bodyPr wrap="none">
            <a:spAutoFit/>
          </a:bodyPr>
          <a:lstStyle/>
          <a:p>
            <a:pPr algn="ctr"/>
            <a:r>
              <a:rPr lang="en-US" sz="4000" b="1" dirty="0">
                <a:solidFill>
                  <a:schemeClr val="bg1"/>
                </a:solidFill>
              </a:rPr>
              <a:t>LAW OF DEMAND</a:t>
            </a:r>
            <a:endParaRPr lang="en-US" sz="4000" dirty="0">
              <a:solidFill>
                <a:schemeClr val="bg1"/>
              </a:solidFill>
            </a:endParaRPr>
          </a:p>
        </p:txBody>
      </p:sp>
      <p:sp>
        <p:nvSpPr>
          <p:cNvPr id="13" name="Rectangle 12">
            <a:extLst>
              <a:ext uri="{FF2B5EF4-FFF2-40B4-BE49-F238E27FC236}">
                <a16:creationId xmlns:a16="http://schemas.microsoft.com/office/drawing/2014/main" id="{5618F2AB-8125-4137-9182-2758CC3CE615}"/>
              </a:ext>
            </a:extLst>
          </p:cNvPr>
          <p:cNvSpPr/>
          <p:nvPr/>
        </p:nvSpPr>
        <p:spPr>
          <a:xfrm>
            <a:off x="6213421" y="3781685"/>
            <a:ext cx="3953129" cy="109371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4" name="TextBox 13">
            <a:extLst>
              <a:ext uri="{FF2B5EF4-FFF2-40B4-BE49-F238E27FC236}">
                <a16:creationId xmlns:a16="http://schemas.microsoft.com/office/drawing/2014/main" id="{E82DF5C7-8AD5-4538-AC95-55173B055A5E}"/>
              </a:ext>
            </a:extLst>
          </p:cNvPr>
          <p:cNvSpPr txBox="1"/>
          <p:nvPr/>
        </p:nvSpPr>
        <p:spPr>
          <a:xfrm>
            <a:off x="6428255" y="3913610"/>
            <a:ext cx="3521993" cy="830997"/>
          </a:xfrm>
          <a:prstGeom prst="rect">
            <a:avLst/>
          </a:prstGeom>
          <a:solidFill>
            <a:srgbClr val="5A7E83"/>
          </a:solidFill>
        </p:spPr>
        <p:txBody>
          <a:bodyPr wrap="square" rtlCol="0">
            <a:spAutoFit/>
          </a:bodyPr>
          <a:lstStyle/>
          <a:p>
            <a:pPr algn="ctr"/>
            <a:r>
              <a:rPr lang="en-US" sz="2400" dirty="0">
                <a:solidFill>
                  <a:schemeClr val="bg1"/>
                </a:solidFill>
              </a:rPr>
              <a:t>Price DECREASES,</a:t>
            </a:r>
          </a:p>
          <a:p>
            <a:pPr algn="ctr"/>
            <a:r>
              <a:rPr lang="en-US" sz="2400" dirty="0">
                <a:solidFill>
                  <a:schemeClr val="bg1"/>
                </a:solidFill>
              </a:rPr>
              <a:t>quantity demanded RISES</a:t>
            </a:r>
            <a:endParaRPr lang="en-US" sz="2400" dirty="0">
              <a:solidFill>
                <a:srgbClr val="314C57"/>
              </a:solidFill>
            </a:endParaRPr>
          </a:p>
        </p:txBody>
      </p:sp>
      <p:sp>
        <p:nvSpPr>
          <p:cNvPr id="15" name="Up Arrow 20">
            <a:extLst>
              <a:ext uri="{FF2B5EF4-FFF2-40B4-BE49-F238E27FC236}">
                <a16:creationId xmlns:a16="http://schemas.microsoft.com/office/drawing/2014/main" id="{77DB62AE-7DF2-4458-B4F0-731504BCDF10}"/>
              </a:ext>
            </a:extLst>
          </p:cNvPr>
          <p:cNvSpPr/>
          <p:nvPr/>
        </p:nvSpPr>
        <p:spPr>
          <a:xfrm flipV="1">
            <a:off x="3782839" y="2912764"/>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773B08-6D66-4D9C-A596-37DF2402D025}"/>
              </a:ext>
            </a:extLst>
          </p:cNvPr>
          <p:cNvSpPr/>
          <p:nvPr/>
        </p:nvSpPr>
        <p:spPr>
          <a:xfrm>
            <a:off x="2025445" y="3781685"/>
            <a:ext cx="3953130" cy="1093733"/>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17" name="TextBox 16">
            <a:extLst>
              <a:ext uri="{FF2B5EF4-FFF2-40B4-BE49-F238E27FC236}">
                <a16:creationId xmlns:a16="http://schemas.microsoft.com/office/drawing/2014/main" id="{116B304E-8D5A-4E07-A32A-36EDB0E03931}"/>
              </a:ext>
            </a:extLst>
          </p:cNvPr>
          <p:cNvSpPr txBox="1"/>
          <p:nvPr/>
        </p:nvSpPr>
        <p:spPr>
          <a:xfrm>
            <a:off x="2294661" y="3913042"/>
            <a:ext cx="3637369" cy="830997"/>
          </a:xfrm>
          <a:prstGeom prst="rect">
            <a:avLst/>
          </a:prstGeom>
          <a:solidFill>
            <a:srgbClr val="5A7E83"/>
          </a:solidFill>
        </p:spPr>
        <p:txBody>
          <a:bodyPr wrap="square" rtlCol="0">
            <a:spAutoFit/>
          </a:bodyPr>
          <a:lstStyle/>
          <a:p>
            <a:pPr algn="ctr"/>
            <a:r>
              <a:rPr lang="en-US" sz="2400" dirty="0">
                <a:solidFill>
                  <a:schemeClr val="bg1"/>
                </a:solidFill>
              </a:rPr>
              <a:t>Price INCREASES,</a:t>
            </a:r>
          </a:p>
          <a:p>
            <a:pPr algn="ctr"/>
            <a:r>
              <a:rPr lang="en-US" sz="2400" dirty="0">
                <a:solidFill>
                  <a:schemeClr val="bg1"/>
                </a:solidFill>
              </a:rPr>
              <a:t>quantity demanded FALLS</a:t>
            </a:r>
          </a:p>
        </p:txBody>
      </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Schedule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FDDD0813-CFE2-46C2-8F53-55FB491B4971}"/>
              </a:ext>
            </a:extLst>
          </p:cNvPr>
          <p:cNvGraphicFramePr>
            <a:graphicFrameLocks noGrp="1"/>
          </p:cNvGraphicFramePr>
          <p:nvPr>
            <p:extLst>
              <p:ext uri="{D42A27DB-BD31-4B8C-83A1-F6EECF244321}">
                <p14:modId xmlns:p14="http://schemas.microsoft.com/office/powerpoint/2010/main" val="1210658591"/>
              </p:ext>
            </p:extLst>
          </p:nvPr>
        </p:nvGraphicFramePr>
        <p:xfrm>
          <a:off x="2576052" y="1693493"/>
          <a:ext cx="7039896" cy="2966720"/>
        </p:xfrm>
        <a:graphic>
          <a:graphicData uri="http://schemas.openxmlformats.org/drawingml/2006/table">
            <a:tbl>
              <a:tblPr firstRow="1" bandRow="1">
                <a:tableStyleId>{5940675A-B579-460E-94D1-54222C63F5DA}</a:tableStyleId>
              </a:tblPr>
              <a:tblGrid>
                <a:gridCol w="2510503">
                  <a:extLst>
                    <a:ext uri="{9D8B030D-6E8A-4147-A177-3AD203B41FA5}">
                      <a16:colId xmlns:a16="http://schemas.microsoft.com/office/drawing/2014/main" val="3069412115"/>
                    </a:ext>
                  </a:extLst>
                </a:gridCol>
                <a:gridCol w="4529393">
                  <a:extLst>
                    <a:ext uri="{9D8B030D-6E8A-4147-A177-3AD203B41FA5}">
                      <a16:colId xmlns:a16="http://schemas.microsoft.com/office/drawing/2014/main" val="1748923260"/>
                    </a:ext>
                  </a:extLst>
                </a:gridCol>
              </a:tblGrid>
              <a:tr h="370840">
                <a:tc>
                  <a:txBody>
                    <a:bodyPr/>
                    <a:lstStyle/>
                    <a:p>
                      <a:pPr algn="ctr"/>
                      <a:r>
                        <a:rPr lang="en-US" b="1" dirty="0">
                          <a:solidFill>
                            <a:schemeClr val="bg1"/>
                          </a:solidFill>
                        </a:rPr>
                        <a:t>Price (per gallon)</a:t>
                      </a:r>
                    </a:p>
                  </a:txBody>
                  <a:tcPr>
                    <a:solidFill>
                      <a:srgbClr val="5A7E83"/>
                    </a:solidFill>
                  </a:tcPr>
                </a:tc>
                <a:tc>
                  <a:txBody>
                    <a:bodyPr/>
                    <a:lstStyle/>
                    <a:p>
                      <a:pPr algn="ctr"/>
                      <a:r>
                        <a:rPr lang="en-US" b="1" dirty="0">
                          <a:solidFill>
                            <a:schemeClr val="bg1"/>
                          </a:solidFill>
                        </a:rPr>
                        <a:t>Quantity Demanded (millions of gallons)</a:t>
                      </a:r>
                    </a:p>
                  </a:txBody>
                  <a:tcPr>
                    <a:solidFill>
                      <a:srgbClr val="5A7E83"/>
                    </a:solidFill>
                  </a:tcPr>
                </a:tc>
                <a:extLst>
                  <a:ext uri="{0D108BD9-81ED-4DB2-BD59-A6C34878D82A}">
                    <a16:rowId xmlns:a16="http://schemas.microsoft.com/office/drawing/2014/main" val="3442125135"/>
                  </a:ext>
                </a:extLst>
              </a:tr>
              <a:tr h="370840">
                <a:tc>
                  <a:txBody>
                    <a:bodyPr/>
                    <a:lstStyle/>
                    <a:p>
                      <a:pPr algn="ctr"/>
                      <a:r>
                        <a:rPr lang="en-US" dirty="0"/>
                        <a:t>$3.00</a:t>
                      </a:r>
                    </a:p>
                  </a:txBody>
                  <a:tcPr/>
                </a:tc>
                <a:tc>
                  <a:txBody>
                    <a:bodyPr/>
                    <a:lstStyle/>
                    <a:p>
                      <a:pPr algn="ctr"/>
                      <a:r>
                        <a:rPr lang="en-US" dirty="0"/>
                        <a:t>800</a:t>
                      </a:r>
                    </a:p>
                  </a:txBody>
                  <a:tcPr/>
                </a:tc>
                <a:extLst>
                  <a:ext uri="{0D108BD9-81ED-4DB2-BD59-A6C34878D82A}">
                    <a16:rowId xmlns:a16="http://schemas.microsoft.com/office/drawing/2014/main" val="3710964316"/>
                  </a:ext>
                </a:extLst>
              </a:tr>
              <a:tr h="370840">
                <a:tc>
                  <a:txBody>
                    <a:bodyPr/>
                    <a:lstStyle/>
                    <a:p>
                      <a:pPr algn="ctr"/>
                      <a:r>
                        <a:rPr lang="en-US" dirty="0"/>
                        <a:t>$3.20</a:t>
                      </a:r>
                    </a:p>
                  </a:txBody>
                  <a:tcPr/>
                </a:tc>
                <a:tc>
                  <a:txBody>
                    <a:bodyPr/>
                    <a:lstStyle/>
                    <a:p>
                      <a:pPr algn="ctr"/>
                      <a:r>
                        <a:rPr lang="en-US" dirty="0"/>
                        <a:t>700</a:t>
                      </a:r>
                    </a:p>
                  </a:txBody>
                  <a:tcPr/>
                </a:tc>
                <a:extLst>
                  <a:ext uri="{0D108BD9-81ED-4DB2-BD59-A6C34878D82A}">
                    <a16:rowId xmlns:a16="http://schemas.microsoft.com/office/drawing/2014/main" val="2953824927"/>
                  </a:ext>
                </a:extLst>
              </a:tr>
              <a:tr h="370840">
                <a:tc>
                  <a:txBody>
                    <a:bodyPr/>
                    <a:lstStyle/>
                    <a:p>
                      <a:pPr algn="ctr"/>
                      <a:r>
                        <a:rPr lang="en-US" dirty="0"/>
                        <a:t>$3.40</a:t>
                      </a:r>
                    </a:p>
                  </a:txBody>
                  <a:tcPr/>
                </a:tc>
                <a:tc>
                  <a:txBody>
                    <a:bodyPr/>
                    <a:lstStyle/>
                    <a:p>
                      <a:pPr algn="ctr"/>
                      <a:r>
                        <a:rPr lang="en-US" dirty="0"/>
                        <a:t>600</a:t>
                      </a:r>
                    </a:p>
                  </a:txBody>
                  <a:tcPr/>
                </a:tc>
                <a:extLst>
                  <a:ext uri="{0D108BD9-81ED-4DB2-BD59-A6C34878D82A}">
                    <a16:rowId xmlns:a16="http://schemas.microsoft.com/office/drawing/2014/main" val="495724832"/>
                  </a:ext>
                </a:extLst>
              </a:tr>
              <a:tr h="370840">
                <a:tc>
                  <a:txBody>
                    <a:bodyPr/>
                    <a:lstStyle/>
                    <a:p>
                      <a:pPr algn="ctr"/>
                      <a:r>
                        <a:rPr lang="en-US" dirty="0"/>
                        <a:t>$3.60</a:t>
                      </a:r>
                    </a:p>
                  </a:txBody>
                  <a:tcPr/>
                </a:tc>
                <a:tc>
                  <a:txBody>
                    <a:bodyPr/>
                    <a:lstStyle/>
                    <a:p>
                      <a:pPr algn="ctr"/>
                      <a:r>
                        <a:rPr lang="en-US" dirty="0"/>
                        <a:t>550</a:t>
                      </a:r>
                    </a:p>
                  </a:txBody>
                  <a:tcPr/>
                </a:tc>
                <a:extLst>
                  <a:ext uri="{0D108BD9-81ED-4DB2-BD59-A6C34878D82A}">
                    <a16:rowId xmlns:a16="http://schemas.microsoft.com/office/drawing/2014/main" val="3333249194"/>
                  </a:ext>
                </a:extLst>
              </a:tr>
              <a:tr h="370840">
                <a:tc>
                  <a:txBody>
                    <a:bodyPr/>
                    <a:lstStyle/>
                    <a:p>
                      <a:pPr algn="ctr"/>
                      <a:r>
                        <a:rPr lang="en-US" dirty="0"/>
                        <a:t>$3.80</a:t>
                      </a:r>
                    </a:p>
                  </a:txBody>
                  <a:tcPr/>
                </a:tc>
                <a:tc>
                  <a:txBody>
                    <a:bodyPr/>
                    <a:lstStyle/>
                    <a:p>
                      <a:pPr algn="ctr"/>
                      <a:r>
                        <a:rPr lang="en-US" dirty="0"/>
                        <a:t>500</a:t>
                      </a:r>
                    </a:p>
                  </a:txBody>
                  <a:tcPr/>
                </a:tc>
                <a:extLst>
                  <a:ext uri="{0D108BD9-81ED-4DB2-BD59-A6C34878D82A}">
                    <a16:rowId xmlns:a16="http://schemas.microsoft.com/office/drawing/2014/main" val="2489900302"/>
                  </a:ext>
                </a:extLst>
              </a:tr>
              <a:tr h="370840">
                <a:tc>
                  <a:txBody>
                    <a:bodyPr/>
                    <a:lstStyle/>
                    <a:p>
                      <a:pPr algn="ctr"/>
                      <a:r>
                        <a:rPr lang="en-US" dirty="0"/>
                        <a:t>$4.00</a:t>
                      </a:r>
                    </a:p>
                  </a:txBody>
                  <a:tcPr/>
                </a:tc>
                <a:tc>
                  <a:txBody>
                    <a:bodyPr/>
                    <a:lstStyle/>
                    <a:p>
                      <a:pPr algn="ctr"/>
                      <a:r>
                        <a:rPr lang="en-US" dirty="0"/>
                        <a:t>460</a:t>
                      </a:r>
                    </a:p>
                  </a:txBody>
                  <a:tcPr/>
                </a:tc>
                <a:extLst>
                  <a:ext uri="{0D108BD9-81ED-4DB2-BD59-A6C34878D82A}">
                    <a16:rowId xmlns:a16="http://schemas.microsoft.com/office/drawing/2014/main" val="3522067920"/>
                  </a:ext>
                </a:extLst>
              </a:tr>
              <a:tr h="370840">
                <a:tc>
                  <a:txBody>
                    <a:bodyPr/>
                    <a:lstStyle/>
                    <a:p>
                      <a:pPr algn="ctr"/>
                      <a:r>
                        <a:rPr lang="en-US" dirty="0"/>
                        <a:t>$4.20</a:t>
                      </a:r>
                    </a:p>
                  </a:txBody>
                  <a:tcPr/>
                </a:tc>
                <a:tc>
                  <a:txBody>
                    <a:bodyPr/>
                    <a:lstStyle/>
                    <a:p>
                      <a:pPr algn="ctr"/>
                      <a:r>
                        <a:rPr lang="en-US" dirty="0"/>
                        <a:t>420</a:t>
                      </a:r>
                    </a:p>
                  </a:txBody>
                  <a:tcPr/>
                </a:tc>
                <a:extLst>
                  <a:ext uri="{0D108BD9-81ED-4DB2-BD59-A6C34878D82A}">
                    <a16:rowId xmlns:a16="http://schemas.microsoft.com/office/drawing/2014/main" val="3677624720"/>
                  </a:ext>
                </a:extLst>
              </a:tr>
            </a:tbl>
          </a:graphicData>
        </a:graphic>
      </p:graphicFrame>
      <p:sp>
        <p:nvSpPr>
          <p:cNvPr id="6" name="TextBox 5">
            <a:extLst>
              <a:ext uri="{FF2B5EF4-FFF2-40B4-BE49-F238E27FC236}">
                <a16:creationId xmlns:a16="http://schemas.microsoft.com/office/drawing/2014/main" id="{53EF4F2A-7B74-4779-BCC3-1B4683399E3C}"/>
              </a:ext>
            </a:extLst>
          </p:cNvPr>
          <p:cNvSpPr txBox="1"/>
          <p:nvPr/>
        </p:nvSpPr>
        <p:spPr>
          <a:xfrm>
            <a:off x="2895647" y="5164507"/>
            <a:ext cx="6400706" cy="461665"/>
          </a:xfrm>
          <a:prstGeom prst="rect">
            <a:avLst/>
          </a:prstGeom>
          <a:solidFill>
            <a:srgbClr val="5A7E83"/>
          </a:solidFill>
        </p:spPr>
        <p:txBody>
          <a:bodyPr wrap="square" rtlCol="0">
            <a:spAutoFit/>
          </a:bodyPr>
          <a:lstStyle/>
          <a:p>
            <a:pPr algn="ctr"/>
            <a:r>
              <a:rPr lang="en-US" sz="2400" dirty="0">
                <a:solidFill>
                  <a:schemeClr val="bg1"/>
                </a:solidFill>
              </a:rPr>
              <a:t>As price increases, quantity demanded decreases.</a:t>
            </a:r>
          </a:p>
        </p:txBody>
      </p:sp>
    </p:spTree>
    <p:extLst>
      <p:ext uri="{BB962C8B-B14F-4D97-AF65-F5344CB8AC3E}">
        <p14:creationId xmlns:p14="http://schemas.microsoft.com/office/powerpoint/2010/main" val="426401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Demand Curve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D8AD92D-D8B1-495F-BBE0-DA10BCFC156A}"/>
              </a:ext>
            </a:extLst>
          </p:cNvPr>
          <p:cNvGrpSpPr/>
          <p:nvPr/>
        </p:nvGrpSpPr>
        <p:grpSpPr>
          <a:xfrm>
            <a:off x="865240" y="1432539"/>
            <a:ext cx="3701843" cy="4822824"/>
            <a:chOff x="542921" y="1664821"/>
            <a:chExt cx="8492547" cy="947095"/>
          </a:xfrm>
          <a:solidFill>
            <a:srgbClr val="627981"/>
          </a:solidFill>
        </p:grpSpPr>
        <p:sp>
          <p:nvSpPr>
            <p:cNvPr id="13" name="Rectangle 12">
              <a:extLst>
                <a:ext uri="{FF2B5EF4-FFF2-40B4-BE49-F238E27FC236}">
                  <a16:creationId xmlns:a16="http://schemas.microsoft.com/office/drawing/2014/main" id="{5805CEA9-D227-465C-B4FA-D466FB760231}"/>
                </a:ext>
              </a:extLst>
            </p:cNvPr>
            <p:cNvSpPr/>
            <p:nvPr/>
          </p:nvSpPr>
          <p:spPr>
            <a:xfrm>
              <a:off x="542921" y="1664821"/>
              <a:ext cx="8492547" cy="9470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358B6F67-C2C7-4827-8D8D-4E6AB48CC826}"/>
                </a:ext>
              </a:extLst>
            </p:cNvPr>
            <p:cNvSpPr txBox="1"/>
            <p:nvPr/>
          </p:nvSpPr>
          <p:spPr>
            <a:xfrm>
              <a:off x="760116" y="1750865"/>
              <a:ext cx="8058152" cy="773638"/>
            </a:xfrm>
            <a:prstGeom prst="rect">
              <a:avLst/>
            </a:prstGeom>
            <a:grpFill/>
          </p:spPr>
          <p:txBody>
            <a:bodyPr wrap="square" rtlCol="0">
              <a:spAutoFit/>
            </a:bodyPr>
            <a:lstStyle/>
            <a:p>
              <a:pPr marL="342900" indent="-342900">
                <a:buFont typeface="Arial" panose="020B0604020202020204" pitchFamily="34" charset="0"/>
                <a:buChar char="•"/>
              </a:pPr>
              <a:r>
                <a:rPr lang="en-US" sz="2300" dirty="0">
                  <a:solidFill>
                    <a:schemeClr val="bg1"/>
                  </a:solidFill>
                </a:rPr>
                <a:t>A </a:t>
              </a:r>
              <a:r>
                <a:rPr lang="en-US" sz="2300" b="1" dirty="0">
                  <a:solidFill>
                    <a:schemeClr val="bg1"/>
                  </a:solidFill>
                </a:rPr>
                <a:t>demand curve </a:t>
              </a:r>
              <a:r>
                <a:rPr lang="en-US" sz="2300" dirty="0">
                  <a:solidFill>
                    <a:schemeClr val="bg1"/>
                  </a:solidFill>
                </a:rPr>
                <a:t>shows the relationship between price and quantity demanded.</a:t>
              </a:r>
            </a:p>
            <a:p>
              <a:endParaRPr lang="en-US" sz="2300" dirty="0">
                <a:solidFill>
                  <a:schemeClr val="bg1"/>
                </a:solidFill>
              </a:endParaRPr>
            </a:p>
            <a:p>
              <a:pPr marL="342900" indent="-342900">
                <a:buFont typeface="Arial" panose="020B0604020202020204" pitchFamily="34" charset="0"/>
                <a:buChar char="•"/>
              </a:pPr>
              <a:r>
                <a:rPr lang="en-US" sz="2300" dirty="0">
                  <a:solidFill>
                    <a:schemeClr val="bg1"/>
                  </a:solidFill>
                </a:rPr>
                <a:t>Demand curves differ in shape but always show the inverse relationship between price and quantity demanded.</a:t>
              </a:r>
            </a:p>
            <a:p>
              <a:pPr marL="342900" indent="-342900">
                <a:buFont typeface="Arial" panose="020B0604020202020204" pitchFamily="34" charset="0"/>
                <a:buChar char="•"/>
              </a:pPr>
              <a:endParaRPr lang="en-US" sz="2000" dirty="0">
                <a:solidFill>
                  <a:schemeClr val="bg1"/>
                </a:solidFill>
              </a:endParaRPr>
            </a:p>
          </p:txBody>
        </p:sp>
      </p:grpSp>
      <p:pic>
        <p:nvPicPr>
          <p:cNvPr id="4" name="Picture 3" descr="The graph shows a downward-sloping demand curve that represents the law of demand, with quantity of gasoline in millions of gallons on the x-axis and price per gallon in dollars on the y-axis.">
            <a:extLst>
              <a:ext uri="{FF2B5EF4-FFF2-40B4-BE49-F238E27FC236}">
                <a16:creationId xmlns:a16="http://schemas.microsoft.com/office/drawing/2014/main" id="{FB609646-CDA8-1DE4-AE81-9681F6160D16}"/>
              </a:ext>
            </a:extLst>
          </p:cNvPr>
          <p:cNvPicPr>
            <a:picLocks noChangeAspect="1"/>
          </p:cNvPicPr>
          <p:nvPr/>
        </p:nvPicPr>
        <p:blipFill>
          <a:blip r:embed="rId3"/>
          <a:stretch>
            <a:fillRect/>
          </a:stretch>
        </p:blipFill>
        <p:spPr>
          <a:xfrm>
            <a:off x="4909185" y="1960042"/>
            <a:ext cx="6781302" cy="3760846"/>
          </a:xfrm>
          <a:prstGeom prst="rect">
            <a:avLst/>
          </a:prstGeom>
        </p:spPr>
      </p:pic>
    </p:spTree>
    <p:extLst>
      <p:ext uri="{BB962C8B-B14F-4D97-AF65-F5344CB8AC3E}">
        <p14:creationId xmlns:p14="http://schemas.microsoft.com/office/powerpoint/2010/main" val="18845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Supply</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28F3F3-CCC4-4972-A9D8-E86D61306FE5}"/>
              </a:ext>
            </a:extLst>
          </p:cNvPr>
          <p:cNvSpPr/>
          <p:nvPr/>
        </p:nvSpPr>
        <p:spPr>
          <a:xfrm>
            <a:off x="3620962" y="1808756"/>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323542"/>
              </a:solidFill>
            </a:endParaRPr>
          </a:p>
        </p:txBody>
      </p:sp>
      <p:sp>
        <p:nvSpPr>
          <p:cNvPr id="7" name="Rectangle 6">
            <a:extLst>
              <a:ext uri="{FF2B5EF4-FFF2-40B4-BE49-F238E27FC236}">
                <a16:creationId xmlns:a16="http://schemas.microsoft.com/office/drawing/2014/main" id="{4D17E775-0996-4283-954A-02DAB5C84A8A}"/>
              </a:ext>
            </a:extLst>
          </p:cNvPr>
          <p:cNvSpPr/>
          <p:nvPr/>
        </p:nvSpPr>
        <p:spPr>
          <a:xfrm>
            <a:off x="5223900" y="2001684"/>
            <a:ext cx="1744195" cy="707886"/>
          </a:xfrm>
          <a:prstGeom prst="rect">
            <a:avLst/>
          </a:prstGeom>
        </p:spPr>
        <p:txBody>
          <a:bodyPr wrap="none">
            <a:spAutoFit/>
          </a:bodyPr>
          <a:lstStyle/>
          <a:p>
            <a:pPr algn="ctr"/>
            <a:r>
              <a:rPr lang="en-US" sz="4000" b="1" dirty="0">
                <a:solidFill>
                  <a:schemeClr val="bg1"/>
                </a:solidFill>
              </a:rPr>
              <a:t>SUPPLY</a:t>
            </a:r>
            <a:endParaRPr lang="en-US" sz="4000" dirty="0">
              <a:solidFill>
                <a:schemeClr val="bg1"/>
              </a:solidFill>
            </a:endParaRPr>
          </a:p>
        </p:txBody>
      </p:sp>
      <p:sp>
        <p:nvSpPr>
          <p:cNvPr id="9" name="TextBox 8">
            <a:extLst>
              <a:ext uri="{FF2B5EF4-FFF2-40B4-BE49-F238E27FC236}">
                <a16:creationId xmlns:a16="http://schemas.microsoft.com/office/drawing/2014/main" id="{6F112824-8CA2-4263-BAAB-A06C999A99AD}"/>
              </a:ext>
            </a:extLst>
          </p:cNvPr>
          <p:cNvSpPr txBox="1"/>
          <p:nvPr/>
        </p:nvSpPr>
        <p:spPr>
          <a:xfrm>
            <a:off x="2895644" y="3647251"/>
            <a:ext cx="6400706" cy="830997"/>
          </a:xfrm>
          <a:prstGeom prst="rect">
            <a:avLst/>
          </a:prstGeom>
          <a:solidFill>
            <a:srgbClr val="5A7E83"/>
          </a:solidFill>
        </p:spPr>
        <p:txBody>
          <a:bodyPr wrap="square" rtlCol="0">
            <a:spAutoFit/>
          </a:bodyPr>
          <a:lstStyle/>
          <a:p>
            <a:pPr algn="ctr"/>
            <a:r>
              <a:rPr lang="en-US" sz="2400" dirty="0">
                <a:solidFill>
                  <a:schemeClr val="bg1"/>
                </a:solidFill>
              </a:rPr>
              <a:t>The amount of a good or service that producers wish to sell at any possible price</a:t>
            </a:r>
          </a:p>
        </p:txBody>
      </p:sp>
      <p:sp>
        <p:nvSpPr>
          <p:cNvPr id="10" name="Up Arrow 4">
            <a:extLst>
              <a:ext uri="{FF2B5EF4-FFF2-40B4-BE49-F238E27FC236}">
                <a16:creationId xmlns:a16="http://schemas.microsoft.com/office/drawing/2014/main" id="{B6970E1A-1773-41BB-906C-D32E68AA2EA6}"/>
              </a:ext>
            </a:extLst>
          </p:cNvPr>
          <p:cNvSpPr/>
          <p:nvPr/>
        </p:nvSpPr>
        <p:spPr>
          <a:xfrm flipV="1">
            <a:off x="5765491" y="2908483"/>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353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860</TotalTime>
  <Words>1867</Words>
  <Application>Microsoft Office PowerPoint</Application>
  <PresentationFormat>Widescreen</PresentationFormat>
  <Paragraphs>188</Paragraphs>
  <Slides>21</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Arial</vt:lpstr>
      <vt:lpstr>Calibri</vt:lpstr>
      <vt:lpstr>Calibri Light</vt:lpstr>
      <vt:lpstr>Cambria Math</vt:lpstr>
      <vt:lpstr>Century Gothic</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57</cp:revision>
  <dcterms:created xsi:type="dcterms:W3CDTF">2017-06-16T13:06:21Z</dcterms:created>
  <dcterms:modified xsi:type="dcterms:W3CDTF">2023-08-02T21:14:55Z</dcterms:modified>
</cp:coreProperties>
</file>