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8" r:id="rId4"/>
    <p:sldId id="289" r:id="rId5"/>
    <p:sldId id="298" r:id="rId6"/>
    <p:sldId id="299" r:id="rId7"/>
    <p:sldId id="292" r:id="rId8"/>
    <p:sldId id="365" r:id="rId9"/>
    <p:sldId id="366" r:id="rId10"/>
    <p:sldId id="36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5A33"/>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75" autoAdjust="0"/>
    <p:restoredTop sz="84841" autoAdjust="0"/>
  </p:normalViewPr>
  <p:slideViewPr>
    <p:cSldViewPr snapToGrid="0">
      <p:cViewPr varScale="1">
        <p:scale>
          <a:sx n="94" d="100"/>
          <a:sy n="94" d="100"/>
        </p:scale>
        <p:origin x="2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contrast consumer surplus, producer surplus, and social surplus; explain why price floors and price ceilings can be inefficient; and analyze demand and supply as a social adjustment mechanism.</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37854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familiar demand and supply diagram holds within it the concept of economic efficiency. Efficiency in the demand and supply model has the same basic meaning: the economy is getting as much benefit as possible from its scarce resources, and all the possible gains from trade have been achieved.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Consumer surplus is the difference between the benefit that the consumer receives and the price that the consumer pays. The demand curve reflects a consumer's willingness to pay or, in other words, the benefit that consumers expect to receive from consuming a product. Consumer surplus is represented by the area below the demand curve and above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Producer surplus is the difference between the price a seller actually gets for a product and the minimum price the seller is willing to accept. The supply curve shows the quantity that sellers are willing to sell at each price. Producer surplus is represented by the area above the supply curve and below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270774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Social surplus is the sum of consumer surplus and producer surplus. Social surplus is also known as economic surplus or total surplus. Social surplus is larger at equilibrium quantity and price than it would be at any other quantity, demonstrating the economic efficiency of the market equilibrium.</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95061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imposition of a price control will prevent a market from adjusting to its equilibrium price and quantity, creating an inefficient outcome. Price floors and price ceilings will transfer some consumer surplus to producers or some producer surplus to consumers. The loss in social surplus that occurs when the economy produces at an inefficient quantity is called deadweight loss.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floor causes a surplus, as quantity supplied exceeds quantity demanded. A price ceiling causes a shortage, as quantity demanded exceeds quantity supplied. A binding price floor reduces consumer surplus, while a binding price ceiling reduces producer surplus.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112507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loss to social surplus resulting from a price control is referred to as deadweight loss, as it benefits neither producers nor consumers.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744563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Consumer surplus is the gap between the price that consumers are willing to pay, based on their preferences, and the market equilibrium price.</a:t>
            </a:r>
          </a:p>
          <a:p>
            <a:pPr marL="0" indent="0">
              <a:buFont typeface="Arial" panose="020B0604020202020204" pitchFamily="34" charset="0"/>
              <a:buNone/>
            </a:pPr>
            <a:r>
              <a:rPr lang="en-US" sz="1200" dirty="0">
                <a:solidFill>
                  <a:schemeClr val="bg1"/>
                </a:solidFill>
              </a:rPr>
              <a:t>Producer surplus is the gap between the price for which producers are willing to sell a product, based on their costs, and the market equilibrium price.</a:t>
            </a:r>
          </a:p>
          <a:p>
            <a:pPr marL="0" indent="0">
              <a:buFont typeface="Arial" panose="020B0604020202020204" pitchFamily="34" charset="0"/>
              <a:buNone/>
            </a:pPr>
            <a:r>
              <a:rPr lang="en-US" sz="1200" dirty="0">
                <a:solidFill>
                  <a:schemeClr val="bg1"/>
                </a:solidFill>
              </a:rPr>
              <a:t>Social surplus is the sum of consumer surplus and producer surplus.</a:t>
            </a:r>
          </a:p>
          <a:p>
            <a:pPr marL="0" indent="0">
              <a:buFont typeface="Arial" panose="020B0604020202020204" pitchFamily="34" charset="0"/>
              <a:buNone/>
            </a:pPr>
            <a:r>
              <a:rPr lang="en-US" sz="1200" dirty="0">
                <a:solidFill>
                  <a:schemeClr val="bg1"/>
                </a:solidFill>
              </a:rPr>
              <a:t>Total surplus is larger at the equilibrium quantity and price than it will be at any other quantity and price.</a:t>
            </a:r>
          </a:p>
          <a:p>
            <a:pPr marL="0" indent="0">
              <a:buFont typeface="Arial" panose="020B0604020202020204" pitchFamily="34" charset="0"/>
              <a:buNone/>
            </a:pPr>
            <a:r>
              <a:rPr lang="en-US" sz="1200" dirty="0">
                <a:solidFill>
                  <a:schemeClr val="bg1"/>
                </a:solidFill>
              </a:rPr>
              <a:t>Deadweight loss is loss in total surplus that occurs when the economy produces at an inefficient quantity.</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3549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638337" y="2968154"/>
            <a:ext cx="10915325"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Supply, and Efficiency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410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099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he graph shows the demand and supply for gasoline where the two curves intersect at the point of equilibrium.">
            <a:extLst>
              <a:ext uri="{FF2B5EF4-FFF2-40B4-BE49-F238E27FC236}">
                <a16:creationId xmlns:a16="http://schemas.microsoft.com/office/drawing/2014/main" id="{F1DF817E-38FE-FD06-ED80-D6B595952511}"/>
              </a:ext>
            </a:extLst>
          </p:cNvPr>
          <p:cNvPicPr>
            <a:picLocks noChangeAspect="1"/>
          </p:cNvPicPr>
          <p:nvPr/>
        </p:nvPicPr>
        <p:blipFill>
          <a:blip r:embed="rId3"/>
          <a:stretch>
            <a:fillRect/>
          </a:stretch>
        </p:blipFill>
        <p:spPr>
          <a:xfrm>
            <a:off x="5988905" y="1581537"/>
            <a:ext cx="5672592" cy="3872352"/>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7"/>
            <a:ext cx="4029079" cy="1033348"/>
            <a:chOff x="542922" y="1736762"/>
            <a:chExt cx="8058155" cy="536880"/>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2"/>
              <a:ext cx="8058153" cy="5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familiar demand and supply diagram holds within it the concept of economic efficiency.</a:t>
              </a:r>
            </a:p>
          </p:txBody>
        </p:sp>
      </p:grpSp>
      <p:grpSp>
        <p:nvGrpSpPr>
          <p:cNvPr id="15" name="Group 14">
            <a:extLst>
              <a:ext uri="{FF2B5EF4-FFF2-40B4-BE49-F238E27FC236}">
                <a16:creationId xmlns:a16="http://schemas.microsoft.com/office/drawing/2014/main" id="{08D48BEE-4468-457F-8DC3-7CD720D63C57}"/>
              </a:ext>
            </a:extLst>
          </p:cNvPr>
          <p:cNvGrpSpPr/>
          <p:nvPr/>
        </p:nvGrpSpPr>
        <p:grpSpPr>
          <a:xfrm>
            <a:off x="1881188" y="2755581"/>
            <a:ext cx="4029079" cy="2572228"/>
            <a:chOff x="542922" y="1736762"/>
            <a:chExt cx="8058155" cy="1336411"/>
          </a:xfrm>
          <a:solidFill>
            <a:srgbClr val="627981"/>
          </a:solidFill>
        </p:grpSpPr>
        <p:sp>
          <p:nvSpPr>
            <p:cNvPr id="17" name="Rectangle 16">
              <a:extLst>
                <a:ext uri="{FF2B5EF4-FFF2-40B4-BE49-F238E27FC236}">
                  <a16:creationId xmlns:a16="http://schemas.microsoft.com/office/drawing/2014/main" id="{23368D21-0A1C-4676-AE65-CE35E2E45986}"/>
                </a:ext>
              </a:extLst>
            </p:cNvPr>
            <p:cNvSpPr/>
            <p:nvPr/>
          </p:nvSpPr>
          <p:spPr>
            <a:xfrm>
              <a:off x="542924" y="1736762"/>
              <a:ext cx="8058153" cy="1336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DDB31577-8577-477F-B789-D401A65449C9}"/>
                </a:ext>
              </a:extLst>
            </p:cNvPr>
            <p:cNvSpPr txBox="1"/>
            <p:nvPr/>
          </p:nvSpPr>
          <p:spPr>
            <a:xfrm>
              <a:off x="542922" y="1745949"/>
              <a:ext cx="7807571" cy="132722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Efficiency in the demand and supply model has the same basic meaning: the economy is getting as much benefit as possible from its scarce resources, and all the possible gains from trade have been achieved.</a:t>
              </a:r>
            </a:p>
          </p:txBody>
        </p:sp>
      </p:grpSp>
      <p:sp>
        <p:nvSpPr>
          <p:cNvPr id="20" name="Oval 19">
            <a:extLst>
              <a:ext uri="{FF2B5EF4-FFF2-40B4-BE49-F238E27FC236}">
                <a16:creationId xmlns:a16="http://schemas.microsoft.com/office/drawing/2014/main" id="{8A8CC7D6-3EEB-43D8-AD4B-FE7ACA64AC38}"/>
              </a:ext>
            </a:extLst>
          </p:cNvPr>
          <p:cNvSpPr/>
          <p:nvPr/>
        </p:nvSpPr>
        <p:spPr>
          <a:xfrm rot="5400000">
            <a:off x="9468857" y="2671817"/>
            <a:ext cx="406400" cy="1483885"/>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370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showing intersecting supply and demand curves, with a region below the demand curve and above the equilibrium price labeled as consumer surplus">
            <a:extLst>
              <a:ext uri="{FF2B5EF4-FFF2-40B4-BE49-F238E27FC236}">
                <a16:creationId xmlns:a16="http://schemas.microsoft.com/office/drawing/2014/main" id="{07C07916-E34F-10C8-00C9-24470C5E4B51}"/>
              </a:ext>
            </a:extLst>
          </p:cNvPr>
          <p:cNvPicPr>
            <a:picLocks noChangeAspect="1"/>
          </p:cNvPicPr>
          <p:nvPr/>
        </p:nvPicPr>
        <p:blipFill rotWithShape="1">
          <a:blip r:embed="rId3"/>
          <a:srcRect t="6816"/>
          <a:stretch/>
        </p:blipFill>
        <p:spPr>
          <a:xfrm>
            <a:off x="5912067" y="1300468"/>
            <a:ext cx="5952775" cy="5219081"/>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Consumer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323439"/>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Consumer surplus </a:t>
            </a:r>
            <a:r>
              <a:rPr lang="en-US" sz="2000" dirty="0">
                <a:solidFill>
                  <a:schemeClr val="bg1"/>
                </a:solidFill>
              </a:rPr>
              <a:t>is the difference between the benefit that the consumer receives and the price that the consumer pays.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6" y="4814494"/>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surplus is represented by the area below the demand curve and above the price.</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7" y="3052968"/>
            <a:ext cx="4030881"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reflects a consumer's willingness to pay or, in other words, the benefit that consumers expect to receive from consuming a product.</a:t>
            </a:r>
          </a:p>
        </p:txBody>
      </p:sp>
      <p:sp>
        <p:nvSpPr>
          <p:cNvPr id="10" name="Oval 9">
            <a:extLst>
              <a:ext uri="{FF2B5EF4-FFF2-40B4-BE49-F238E27FC236}">
                <a16:creationId xmlns:a16="http://schemas.microsoft.com/office/drawing/2014/main" id="{D6D9C50B-F0DA-49E6-8520-F60932219BD1}"/>
              </a:ext>
            </a:extLst>
          </p:cNvPr>
          <p:cNvSpPr/>
          <p:nvPr/>
        </p:nvSpPr>
        <p:spPr>
          <a:xfrm rot="5400000">
            <a:off x="7982879" y="2402655"/>
            <a:ext cx="363376" cy="2223026"/>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graph showing intersecting supply and demand curves, with a region above the supply curve and below the equilibrium price labeled as producer surplus">
            <a:extLst>
              <a:ext uri="{FF2B5EF4-FFF2-40B4-BE49-F238E27FC236}">
                <a16:creationId xmlns:a16="http://schemas.microsoft.com/office/drawing/2014/main" id="{0008D8BE-6BC8-A4E6-B1F6-AC409476920F}"/>
              </a:ext>
            </a:extLst>
          </p:cNvPr>
          <p:cNvPicPr>
            <a:picLocks noChangeAspect="1"/>
          </p:cNvPicPr>
          <p:nvPr/>
        </p:nvPicPr>
        <p:blipFill rotWithShape="1">
          <a:blip r:embed="rId3"/>
          <a:srcRect t="6816"/>
          <a:stretch/>
        </p:blipFill>
        <p:spPr>
          <a:xfrm>
            <a:off x="5912067" y="1300468"/>
            <a:ext cx="5952775" cy="5219081"/>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Producer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Producer surplus </a:t>
            </a:r>
            <a:r>
              <a:rPr lang="en-US" sz="2000" dirty="0">
                <a:solidFill>
                  <a:schemeClr val="bg1"/>
                </a:solidFill>
              </a:rPr>
              <a:t>is the difference between the price a seller actually gets for a product and the minimum price the seller is willing to accept.</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5" y="4548632"/>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Producer surplus is represented by the area above the supply curve and below the price.</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5" y="3381702"/>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supply curve shows the quantity that sellers are willing to sell at each price.</a:t>
            </a:r>
          </a:p>
        </p:txBody>
      </p:sp>
      <p:sp>
        <p:nvSpPr>
          <p:cNvPr id="4" name="Oval 3">
            <a:extLst>
              <a:ext uri="{FF2B5EF4-FFF2-40B4-BE49-F238E27FC236}">
                <a16:creationId xmlns:a16="http://schemas.microsoft.com/office/drawing/2014/main" id="{572FE03E-4B1C-8C3F-0CBB-0EBEB8FE1436}"/>
              </a:ext>
            </a:extLst>
          </p:cNvPr>
          <p:cNvSpPr/>
          <p:nvPr/>
        </p:nvSpPr>
        <p:spPr>
          <a:xfrm rot="5400000">
            <a:off x="7972719" y="2687927"/>
            <a:ext cx="363376" cy="2223026"/>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235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graph showing intersecting supply and demand curves, with a region above the supply curve and below the equilibrium price labeled as producer surplus, and the region below the demand curve and above the price labeled as consumer surplus">
            <a:extLst>
              <a:ext uri="{FF2B5EF4-FFF2-40B4-BE49-F238E27FC236}">
                <a16:creationId xmlns:a16="http://schemas.microsoft.com/office/drawing/2014/main" id="{4091A9E2-8E2F-BBDB-C623-24406F2DEF69}"/>
              </a:ext>
            </a:extLst>
          </p:cNvPr>
          <p:cNvPicPr>
            <a:picLocks noChangeAspect="1"/>
          </p:cNvPicPr>
          <p:nvPr/>
        </p:nvPicPr>
        <p:blipFill rotWithShape="1">
          <a:blip r:embed="rId3"/>
          <a:srcRect t="6816"/>
          <a:stretch/>
        </p:blipFill>
        <p:spPr>
          <a:xfrm>
            <a:off x="5912067" y="1300468"/>
            <a:ext cx="5952775" cy="5219081"/>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Social surplus </a:t>
            </a:r>
            <a:r>
              <a:rPr lang="en-US" sz="2000" dirty="0">
                <a:solidFill>
                  <a:schemeClr val="bg1"/>
                </a:solidFill>
              </a:rPr>
              <a:t>is the sum of consumer surplus and producer surplus.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3" y="3614060"/>
            <a:ext cx="4030881" cy="1938992"/>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Social surplus is larger at equilibrium quantity and price than it would be at any other quantity, demonstrating the economic efficiency of the market equilibrium.</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4" y="2760528"/>
            <a:ext cx="4030881"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Social surplus is also known as economic surplus or total surplus.</a:t>
            </a:r>
          </a:p>
        </p:txBody>
      </p:sp>
    </p:spTree>
    <p:extLst>
      <p:ext uri="{BB962C8B-B14F-4D97-AF65-F5344CB8AC3E}">
        <p14:creationId xmlns:p14="http://schemas.microsoft.com/office/powerpoint/2010/main" val="417976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Inefficiency of Price Floors and Price Ceilings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D9859B-7C42-4736-96DA-CE1330E411D7}"/>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85D17B5D-DA17-4935-A283-56CA778727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613E2FC1-3E46-40F0-8C92-608C636DC4CF}"/>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imposition of a price control will prevent a market from adjusting to its equilibrium price and quantity, creating an inefficient outcome.</a:t>
              </a:r>
            </a:p>
          </p:txBody>
        </p:sp>
      </p:grpSp>
      <p:grpSp>
        <p:nvGrpSpPr>
          <p:cNvPr id="8" name="Group 7">
            <a:extLst>
              <a:ext uri="{FF2B5EF4-FFF2-40B4-BE49-F238E27FC236}">
                <a16:creationId xmlns:a16="http://schemas.microsoft.com/office/drawing/2014/main" id="{CF377A92-2591-44D5-8495-A6C218B0285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AC6CD04A-EFEC-4CE2-B061-E12C097CB61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459D6AFC-BBD9-4A93-BE74-36188EF288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floors and price ceilings will transfer some consumer surplus to producers or some producer surplus to consumers.</a:t>
              </a:r>
            </a:p>
          </p:txBody>
        </p:sp>
      </p:grpSp>
      <p:grpSp>
        <p:nvGrpSpPr>
          <p:cNvPr id="11" name="Group 10">
            <a:extLst>
              <a:ext uri="{FF2B5EF4-FFF2-40B4-BE49-F238E27FC236}">
                <a16:creationId xmlns:a16="http://schemas.microsoft.com/office/drawing/2014/main" id="{147C15C6-DB6A-4067-A5B0-86003B7A9157}"/>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4FA638B-AD31-46C3-A9A2-28435DD723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66E0F08-23F5-4775-B0F5-343E8F20237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loss in social surplus that occurs when the economy produces at an inefficient quantity is called </a:t>
              </a:r>
              <a:r>
                <a:rPr lang="en-US" sz="2000" b="1" dirty="0">
                  <a:solidFill>
                    <a:schemeClr val="bg1"/>
                  </a:solidFill>
                </a:rPr>
                <a:t>deadweight loss</a:t>
              </a:r>
              <a:r>
                <a:rPr lang="en-US" sz="2000" dirty="0">
                  <a:solidFill>
                    <a:schemeClr val="bg1"/>
                  </a:solidFill>
                </a:rPr>
                <a:t>.</a:t>
              </a:r>
            </a:p>
          </p:txBody>
        </p:sp>
      </p:gr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wo graphs: one graph showing a demand and supply curve with the area under the demand curve and above the price floor as new consumer surplus and the other showing a demand and supply curve with the area above the supply curve and below the price ceiling as new producer surplus">
            <a:extLst>
              <a:ext uri="{FF2B5EF4-FFF2-40B4-BE49-F238E27FC236}">
                <a16:creationId xmlns:a16="http://schemas.microsoft.com/office/drawing/2014/main" id="{84A3B660-D23D-4548-73EC-E96D125D158C}"/>
              </a:ext>
            </a:extLst>
          </p:cNvPr>
          <p:cNvPicPr>
            <a:picLocks noChangeAspect="1"/>
          </p:cNvPicPr>
          <p:nvPr/>
        </p:nvPicPr>
        <p:blipFill rotWithShape="1">
          <a:blip r:embed="rId3"/>
          <a:srcRect l="3266" t="6415"/>
          <a:stretch/>
        </p:blipFill>
        <p:spPr>
          <a:xfrm>
            <a:off x="2425834" y="2540316"/>
            <a:ext cx="7433564" cy="4027557"/>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 of 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38BE0759-F082-47F3-9737-AAA86154992E}"/>
              </a:ext>
            </a:extLst>
          </p:cNvPr>
          <p:cNvSpPr txBox="1"/>
          <p:nvPr/>
        </p:nvSpPr>
        <p:spPr>
          <a:xfrm>
            <a:off x="6818148" y="1297581"/>
            <a:ext cx="3343223" cy="461665"/>
          </a:xfrm>
          <a:prstGeom prst="rect">
            <a:avLst/>
          </a:prstGeom>
          <a:solidFill>
            <a:srgbClr val="627981"/>
          </a:solidFill>
        </p:spPr>
        <p:txBody>
          <a:bodyPr wrap="none" rtlCol="0">
            <a:spAutoFit/>
          </a:bodyPr>
          <a:lstStyle/>
          <a:p>
            <a:r>
              <a:rPr lang="en-US" sz="2400" dirty="0">
                <a:solidFill>
                  <a:schemeClr val="bg1"/>
                </a:solidFill>
              </a:rPr>
              <a:t>Price floor causes surplus</a:t>
            </a:r>
          </a:p>
        </p:txBody>
      </p:sp>
      <p:sp>
        <p:nvSpPr>
          <p:cNvPr id="8" name="TextBox 7">
            <a:extLst>
              <a:ext uri="{FF2B5EF4-FFF2-40B4-BE49-F238E27FC236}">
                <a16:creationId xmlns:a16="http://schemas.microsoft.com/office/drawing/2014/main" id="{E02ED4A7-91F2-4058-B71D-EDF48AD3BC94}"/>
              </a:ext>
            </a:extLst>
          </p:cNvPr>
          <p:cNvSpPr txBox="1"/>
          <p:nvPr/>
        </p:nvSpPr>
        <p:spPr>
          <a:xfrm>
            <a:off x="1941187" y="1311151"/>
            <a:ext cx="3737626" cy="461665"/>
          </a:xfrm>
          <a:prstGeom prst="rect">
            <a:avLst/>
          </a:prstGeom>
          <a:solidFill>
            <a:srgbClr val="627981"/>
          </a:solidFill>
        </p:spPr>
        <p:txBody>
          <a:bodyPr wrap="none" rtlCol="0">
            <a:spAutoFit/>
          </a:bodyPr>
          <a:lstStyle/>
          <a:p>
            <a:r>
              <a:rPr lang="en-US" sz="2400" dirty="0">
                <a:solidFill>
                  <a:schemeClr val="bg1"/>
                </a:solidFill>
              </a:rPr>
              <a:t>Price ceiling causes shortage</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327E08D-CCC2-45B5-9C4C-04DD59274F7C}"/>
                  </a:ext>
                </a:extLst>
              </p:cNvPr>
              <p:cNvSpPr txBox="1"/>
              <p:nvPr/>
            </p:nvSpPr>
            <p:spPr>
              <a:xfrm>
                <a:off x="3171964" y="1771567"/>
                <a:ext cx="1047146" cy="461665"/>
              </a:xfrm>
              <a:prstGeom prst="rect">
                <a:avLst/>
              </a:prstGeom>
              <a:solidFill>
                <a:srgbClr val="62798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𝐷</m:t>
                      </m:r>
                      <m:r>
                        <a:rPr lang="en-US" sz="2400" b="0" i="1" smtClean="0">
                          <a:solidFill>
                            <a:schemeClr val="bg1"/>
                          </a:solidFill>
                          <a:latin typeface="Cambria Math" panose="02040503050406030204" pitchFamily="18" charset="0"/>
                        </a:rPr>
                        <m:t>&gt;</m:t>
                      </m:r>
                      <m:r>
                        <a:rPr lang="en-US" sz="2400" b="0" i="1" smtClean="0">
                          <a:solidFill>
                            <a:schemeClr val="bg1"/>
                          </a:solidFill>
                          <a:latin typeface="Cambria Math" panose="02040503050406030204" pitchFamily="18" charset="0"/>
                        </a:rPr>
                        <m:t>𝑆</m:t>
                      </m:r>
                    </m:oMath>
                  </m:oMathPara>
                </a14:m>
                <a:endParaRPr lang="en-US" sz="2400" dirty="0">
                  <a:solidFill>
                    <a:schemeClr val="bg1"/>
                  </a:solidFill>
                </a:endParaRPr>
              </a:p>
            </p:txBody>
          </p:sp>
        </mc:Choice>
        <mc:Fallback xmlns="">
          <p:sp>
            <p:nvSpPr>
              <p:cNvPr id="9" name="TextBox 8">
                <a:extLst>
                  <a:ext uri="{FF2B5EF4-FFF2-40B4-BE49-F238E27FC236}">
                    <a16:creationId xmlns:a16="http://schemas.microsoft.com/office/drawing/2014/main" id="{E327E08D-CCC2-45B5-9C4C-04DD59274F7C}"/>
                  </a:ext>
                </a:extLst>
              </p:cNvPr>
              <p:cNvSpPr txBox="1">
                <a:spLocks noRot="1" noChangeAspect="1" noMove="1" noResize="1" noEditPoints="1" noAdjustHandles="1" noChangeArrowheads="1" noChangeShapeType="1" noTextEdit="1"/>
              </p:cNvSpPr>
              <p:nvPr/>
            </p:nvSpPr>
            <p:spPr>
              <a:xfrm>
                <a:off x="3171964" y="1771567"/>
                <a:ext cx="1047146" cy="46166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EB4054F6-0F33-4801-BB2D-F96B28FBA866}"/>
                  </a:ext>
                </a:extLst>
              </p:cNvPr>
              <p:cNvSpPr txBox="1"/>
              <p:nvPr/>
            </p:nvSpPr>
            <p:spPr>
              <a:xfrm>
                <a:off x="7966186" y="1759246"/>
                <a:ext cx="1047146" cy="461665"/>
              </a:xfrm>
              <a:prstGeom prst="rect">
                <a:avLst/>
              </a:prstGeom>
              <a:solidFill>
                <a:srgbClr val="62798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𝑆</m:t>
                      </m:r>
                      <m:r>
                        <a:rPr lang="en-US" sz="2400" b="0" i="1" smtClean="0">
                          <a:solidFill>
                            <a:schemeClr val="bg1"/>
                          </a:solidFill>
                          <a:latin typeface="Cambria Math" panose="02040503050406030204" pitchFamily="18" charset="0"/>
                        </a:rPr>
                        <m:t>&gt;</m:t>
                      </m:r>
                      <m:r>
                        <a:rPr lang="en-US" sz="2400" b="0" i="1" smtClean="0">
                          <a:solidFill>
                            <a:schemeClr val="bg1"/>
                          </a:solidFill>
                          <a:latin typeface="Cambria Math" panose="02040503050406030204" pitchFamily="18" charset="0"/>
                        </a:rPr>
                        <m:t>𝐷</m:t>
                      </m:r>
                    </m:oMath>
                  </m:oMathPara>
                </a14:m>
                <a:endParaRPr lang="en-US" sz="2400" dirty="0">
                  <a:solidFill>
                    <a:schemeClr val="bg1"/>
                  </a:solidFill>
                </a:endParaRPr>
              </a:p>
            </p:txBody>
          </p:sp>
        </mc:Choice>
        <mc:Fallback xmlns="">
          <p:sp>
            <p:nvSpPr>
              <p:cNvPr id="10" name="TextBox 9">
                <a:extLst>
                  <a:ext uri="{FF2B5EF4-FFF2-40B4-BE49-F238E27FC236}">
                    <a16:creationId xmlns:a16="http://schemas.microsoft.com/office/drawing/2014/main" id="{EB4054F6-0F33-4801-BB2D-F96B28FBA866}"/>
                  </a:ext>
                </a:extLst>
              </p:cNvPr>
              <p:cNvSpPr txBox="1">
                <a:spLocks noRot="1" noChangeAspect="1" noMove="1" noResize="1" noEditPoints="1" noAdjustHandles="1" noChangeArrowheads="1" noChangeShapeType="1" noTextEdit="1"/>
              </p:cNvSpPr>
              <p:nvPr/>
            </p:nvSpPr>
            <p:spPr>
              <a:xfrm>
                <a:off x="7966186" y="1759246"/>
                <a:ext cx="1047146" cy="461665"/>
              </a:xfrm>
              <a:prstGeom prst="rect">
                <a:avLst/>
              </a:prstGeom>
              <a:blipFill>
                <a:blip r:embed="rId5"/>
                <a:stretch>
                  <a:fillRect/>
                </a:stretch>
              </a:blipFill>
            </p:spPr>
            <p:txBody>
              <a:bodyPr/>
              <a:lstStyle/>
              <a:p>
                <a:r>
                  <a:rPr lang="en-US">
                    <a:noFill/>
                  </a:rPr>
                  <a:t> </a:t>
                </a:r>
              </a:p>
            </p:txBody>
          </p:sp>
        </mc:Fallback>
      </mc:AlternateContent>
      <p:sp>
        <p:nvSpPr>
          <p:cNvPr id="3" name="Oval 2">
            <a:extLst>
              <a:ext uri="{FF2B5EF4-FFF2-40B4-BE49-F238E27FC236}">
                <a16:creationId xmlns:a16="http://schemas.microsoft.com/office/drawing/2014/main" id="{F559F96C-4040-4029-B356-674A29DCD521}"/>
              </a:ext>
            </a:extLst>
          </p:cNvPr>
          <p:cNvSpPr/>
          <p:nvPr/>
        </p:nvSpPr>
        <p:spPr>
          <a:xfrm>
            <a:off x="3273171" y="4582071"/>
            <a:ext cx="435229" cy="457290"/>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79AAB27-3209-4F54-BA92-23F8E19BD5E7}"/>
              </a:ext>
            </a:extLst>
          </p:cNvPr>
          <p:cNvSpPr txBox="1"/>
          <p:nvPr/>
        </p:nvSpPr>
        <p:spPr>
          <a:xfrm>
            <a:off x="7290096" y="2355650"/>
            <a:ext cx="2430136" cy="369332"/>
          </a:xfrm>
          <a:prstGeom prst="rect">
            <a:avLst/>
          </a:prstGeom>
          <a:solidFill>
            <a:srgbClr val="627981"/>
          </a:solidFill>
        </p:spPr>
        <p:txBody>
          <a:bodyPr wrap="square" rtlCol="0">
            <a:spAutoFit/>
          </a:bodyPr>
          <a:lstStyle/>
          <a:p>
            <a:r>
              <a:rPr lang="en-US" dirty="0">
                <a:solidFill>
                  <a:schemeClr val="bg1"/>
                </a:solidFill>
              </a:rPr>
              <a:t>New consumer surplus</a:t>
            </a:r>
          </a:p>
        </p:txBody>
      </p:sp>
      <p:cxnSp>
        <p:nvCxnSpPr>
          <p:cNvPr id="11" name="Straight Arrow Connector 10">
            <a:extLst>
              <a:ext uri="{FF2B5EF4-FFF2-40B4-BE49-F238E27FC236}">
                <a16:creationId xmlns:a16="http://schemas.microsoft.com/office/drawing/2014/main" id="{CA2797B4-7C94-4437-B772-585C6EBA42C7}"/>
              </a:ext>
            </a:extLst>
          </p:cNvPr>
          <p:cNvCxnSpPr>
            <a:cxnSpLocks/>
          </p:cNvCxnSpPr>
          <p:nvPr/>
        </p:nvCxnSpPr>
        <p:spPr>
          <a:xfrm>
            <a:off x="3382474" y="2693648"/>
            <a:ext cx="108311" cy="1860446"/>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02147F5-27E1-438C-9DFE-6684EF1AD545}"/>
              </a:ext>
            </a:extLst>
          </p:cNvPr>
          <p:cNvSpPr txBox="1"/>
          <p:nvPr/>
        </p:nvSpPr>
        <p:spPr>
          <a:xfrm>
            <a:off x="2480469" y="2380704"/>
            <a:ext cx="2430136" cy="369332"/>
          </a:xfrm>
          <a:prstGeom prst="rect">
            <a:avLst/>
          </a:prstGeom>
          <a:solidFill>
            <a:srgbClr val="627981"/>
          </a:solidFill>
        </p:spPr>
        <p:txBody>
          <a:bodyPr wrap="square" rtlCol="0">
            <a:spAutoFit/>
          </a:bodyPr>
          <a:lstStyle/>
          <a:p>
            <a:r>
              <a:rPr lang="en-US" dirty="0">
                <a:solidFill>
                  <a:schemeClr val="bg1"/>
                </a:solidFill>
              </a:rPr>
              <a:t>New producer surplus</a:t>
            </a:r>
          </a:p>
        </p:txBody>
      </p:sp>
      <p:sp>
        <p:nvSpPr>
          <p:cNvPr id="15" name="Oval 14">
            <a:extLst>
              <a:ext uri="{FF2B5EF4-FFF2-40B4-BE49-F238E27FC236}">
                <a16:creationId xmlns:a16="http://schemas.microsoft.com/office/drawing/2014/main" id="{B9864E9C-F48B-4604-A25E-CDA16DD98545}"/>
              </a:ext>
            </a:extLst>
          </p:cNvPr>
          <p:cNvSpPr/>
          <p:nvPr/>
        </p:nvSpPr>
        <p:spPr>
          <a:xfrm>
            <a:off x="6872914" y="3321386"/>
            <a:ext cx="417182" cy="466501"/>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EC2C201F-1D00-46F0-97FF-101B34D2B65F}"/>
              </a:ext>
            </a:extLst>
          </p:cNvPr>
          <p:cNvCxnSpPr>
            <a:cxnSpLocks/>
            <a:endCxn id="15" idx="7"/>
          </p:cNvCxnSpPr>
          <p:nvPr/>
        </p:nvCxnSpPr>
        <p:spPr>
          <a:xfrm flipH="1">
            <a:off x="7229001" y="2724982"/>
            <a:ext cx="1244439" cy="664721"/>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046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wo graphs showing intersecting demand and supply curves. The area to the left of the equilibrium of the curves is identified as deadweight loss.">
            <a:extLst>
              <a:ext uri="{FF2B5EF4-FFF2-40B4-BE49-F238E27FC236}">
                <a16:creationId xmlns:a16="http://schemas.microsoft.com/office/drawing/2014/main" id="{0349A872-703D-FF64-953A-72DF8539B051}"/>
              </a:ext>
            </a:extLst>
          </p:cNvPr>
          <p:cNvPicPr>
            <a:picLocks noChangeAspect="1"/>
          </p:cNvPicPr>
          <p:nvPr/>
        </p:nvPicPr>
        <p:blipFill rotWithShape="1">
          <a:blip r:embed="rId3"/>
          <a:srcRect l="3266" t="6415"/>
          <a:stretch/>
        </p:blipFill>
        <p:spPr>
          <a:xfrm>
            <a:off x="2506911" y="2830850"/>
            <a:ext cx="7178175" cy="3889187"/>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 of 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A7666DEA-1734-41F9-A46D-A96E9D2324B2}"/>
              </a:ext>
            </a:extLst>
          </p:cNvPr>
          <p:cNvSpPr/>
          <p:nvPr/>
        </p:nvSpPr>
        <p:spPr>
          <a:xfrm>
            <a:off x="3775270" y="3958850"/>
            <a:ext cx="722818" cy="887442"/>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5608387-DA88-481A-89D0-6B34BAD1ACAA}"/>
              </a:ext>
            </a:extLst>
          </p:cNvPr>
          <p:cNvSpPr/>
          <p:nvPr/>
        </p:nvSpPr>
        <p:spPr>
          <a:xfrm>
            <a:off x="7332505" y="4125245"/>
            <a:ext cx="836136" cy="887442"/>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11C2CFBB-4B01-4B78-BCFB-F562D9FC338C}"/>
              </a:ext>
            </a:extLst>
          </p:cNvPr>
          <p:cNvSpPr txBox="1"/>
          <p:nvPr/>
        </p:nvSpPr>
        <p:spPr>
          <a:xfrm>
            <a:off x="2774396" y="2494002"/>
            <a:ext cx="2430136" cy="369332"/>
          </a:xfrm>
          <a:prstGeom prst="rect">
            <a:avLst/>
          </a:prstGeom>
          <a:solidFill>
            <a:srgbClr val="627981"/>
          </a:solidFill>
        </p:spPr>
        <p:txBody>
          <a:bodyPr wrap="square" rtlCol="0">
            <a:spAutoFit/>
          </a:bodyPr>
          <a:lstStyle/>
          <a:p>
            <a:pPr algn="ctr"/>
            <a:r>
              <a:rPr lang="en-US" dirty="0">
                <a:solidFill>
                  <a:schemeClr val="bg1"/>
                </a:solidFill>
              </a:rPr>
              <a:t>Deadweight Loss</a:t>
            </a:r>
          </a:p>
        </p:txBody>
      </p:sp>
      <p:sp>
        <p:nvSpPr>
          <p:cNvPr id="19" name="TextBox 18">
            <a:extLst>
              <a:ext uri="{FF2B5EF4-FFF2-40B4-BE49-F238E27FC236}">
                <a16:creationId xmlns:a16="http://schemas.microsoft.com/office/drawing/2014/main" id="{3021E0FA-3F0C-4D20-96AA-38C1AE611F08}"/>
              </a:ext>
            </a:extLst>
          </p:cNvPr>
          <p:cNvSpPr txBox="1"/>
          <p:nvPr/>
        </p:nvSpPr>
        <p:spPr>
          <a:xfrm>
            <a:off x="7444357" y="2494002"/>
            <a:ext cx="2430136" cy="369332"/>
          </a:xfrm>
          <a:prstGeom prst="rect">
            <a:avLst/>
          </a:prstGeom>
          <a:solidFill>
            <a:srgbClr val="627981"/>
          </a:solidFill>
        </p:spPr>
        <p:txBody>
          <a:bodyPr wrap="square" rtlCol="0">
            <a:spAutoFit/>
          </a:bodyPr>
          <a:lstStyle/>
          <a:p>
            <a:pPr algn="ctr"/>
            <a:r>
              <a:rPr lang="en-US" dirty="0">
                <a:solidFill>
                  <a:schemeClr val="bg1"/>
                </a:solidFill>
              </a:rPr>
              <a:t>Deadweight Loss</a:t>
            </a:r>
          </a:p>
        </p:txBody>
      </p:sp>
      <p:cxnSp>
        <p:nvCxnSpPr>
          <p:cNvPr id="16" name="Straight Arrow Connector 15">
            <a:extLst>
              <a:ext uri="{FF2B5EF4-FFF2-40B4-BE49-F238E27FC236}">
                <a16:creationId xmlns:a16="http://schemas.microsoft.com/office/drawing/2014/main" id="{0AAA30E6-7C6E-4900-8A12-57BBB2D409BF}"/>
              </a:ext>
            </a:extLst>
          </p:cNvPr>
          <p:cNvCxnSpPr>
            <a:cxnSpLocks/>
            <a:stCxn id="18" idx="2"/>
          </p:cNvCxnSpPr>
          <p:nvPr/>
        </p:nvCxnSpPr>
        <p:spPr>
          <a:xfrm>
            <a:off x="3989464" y="2863334"/>
            <a:ext cx="147215" cy="1095516"/>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A6135DF-EF21-47C7-AD9C-7257DA8120A3}"/>
              </a:ext>
            </a:extLst>
          </p:cNvPr>
          <p:cNvCxnSpPr>
            <a:cxnSpLocks/>
            <a:stCxn id="19" idx="2"/>
          </p:cNvCxnSpPr>
          <p:nvPr/>
        </p:nvCxnSpPr>
        <p:spPr>
          <a:xfrm flipH="1">
            <a:off x="7936607" y="2863334"/>
            <a:ext cx="722818" cy="1294395"/>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179D4FD4-265C-4E65-98C3-28175FF12A45}"/>
              </a:ext>
            </a:extLst>
          </p:cNvPr>
          <p:cNvGrpSpPr/>
          <p:nvPr/>
        </p:nvGrpSpPr>
        <p:grpSpPr>
          <a:xfrm>
            <a:off x="2066922" y="158091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62BA14FA-2675-4389-B3D9-1847FC3195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1932CAB0-5EF4-4F4D-AA37-00B21DD8A67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loss to social surplus resulting from a price control is referred to as deadweight loss, as it benefits neither producers nor consumers.</a:t>
              </a:r>
            </a:p>
          </p:txBody>
        </p:sp>
      </p:grpSp>
    </p:spTree>
    <p:extLst>
      <p:ext uri="{BB962C8B-B14F-4D97-AF65-F5344CB8AC3E}">
        <p14:creationId xmlns:p14="http://schemas.microsoft.com/office/powerpoint/2010/main" val="45284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Consumer surplus is the gap between the price that consumers are willing to pay, based on their preferences, and the market equilibrium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Producer surplus is the gap between the price for which producers are willing to sell a product, based on their costs, and the market equilibrium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Social surplus is the sum of consumer surplus and producer surplus.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Total surplus is larger at the equilibrium quantity and price than it will be at any other quantity and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Deadweight loss is loss in total surplus that occurs when the economy produces at an inefficient quantity.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431</TotalTime>
  <Words>996</Words>
  <Application>Microsoft Office PowerPoint</Application>
  <PresentationFormat>Widescreen</PresentationFormat>
  <Paragraphs>73</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41</cp:revision>
  <dcterms:created xsi:type="dcterms:W3CDTF">2017-06-16T13:06:21Z</dcterms:created>
  <dcterms:modified xsi:type="dcterms:W3CDTF">2023-08-03T14:59:11Z</dcterms:modified>
</cp:coreProperties>
</file>