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1" r:id="rId4"/>
    <p:sldId id="257" r:id="rId5"/>
    <p:sldId id="291" r:id="rId6"/>
    <p:sldId id="289" r:id="rId7"/>
    <p:sldId id="299" r:id="rId8"/>
    <p:sldId id="298" r:id="rId9"/>
    <p:sldId id="292" r:id="rId10"/>
    <p:sldId id="302" r:id="rId11"/>
    <p:sldId id="303" r:id="rId12"/>
    <p:sldId id="304" r:id="rId13"/>
    <p:sldId id="305" r:id="rId14"/>
    <p:sldId id="306" r:id="rId15"/>
    <p:sldId id="295" r:id="rId16"/>
    <p:sldId id="296" r:id="rId17"/>
    <p:sldId id="307" r:id="rId18"/>
    <p:sldId id="365"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0" d="100"/>
          <a:sy n="70" d="100"/>
        </p:scale>
        <p:origin x="116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29419"/>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and Pricing</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25686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Can Businesses Pass Costs on to Consumers?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also reveals whether firms can pass higher costs that they incur on to consumers.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Addictive substances with highly inelastic demand, like cigarettes, are products for which producers can pass higher costs on to consumers.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research suggests that increasing cigarette prices by 10% leads to about a 3% reduction in the quantity of cigarettes purchased.</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450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example of cigarette taxes demonstrated that because demand is inelastic, taxes are not effective at reducing the quantity of smoking.</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Cigarette taxes mainly affect consumers in the form of higher prices.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analysis, or manner, of how a tax burden is divided between consumers and producers is called </a:t>
              </a:r>
              <a:r>
                <a:rPr lang="en-US" sz="2000" b="1" dirty="0">
                  <a:solidFill>
                    <a:schemeClr val="bg1"/>
                  </a:solidFill>
                </a:rPr>
                <a:t>tax incidence</a:t>
              </a:r>
              <a:r>
                <a:rPr lang="en-US" sz="2000" dirty="0">
                  <a:solidFill>
                    <a:schemeClr val="bg1"/>
                  </a:solidFill>
                </a:rPr>
                <a:t>. </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the tax incidence, or burden, falls both on the consumers and producers of the taxed good. </a:t>
              </a:r>
            </a:p>
          </p:txBody>
        </p:sp>
      </p:grpSp>
      <p:grpSp>
        <p:nvGrpSpPr>
          <p:cNvPr id="16" name="Group 15">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33507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Demand, Inelastic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algn="ctr"/>
            <a:r>
              <a:rPr lang="en-US" sz="2000" dirty="0">
                <a:solidFill>
                  <a:schemeClr val="bg1"/>
                </a:solidFill>
              </a:rPr>
              <a:t>An excise tax introduces a wedge between the price paid by consumers (</a:t>
            </a:r>
            <a:r>
              <a:rPr lang="en-US" i="1" dirty="0">
                <a:solidFill>
                  <a:schemeClr val="bg1"/>
                </a:solidFill>
              </a:rPr>
              <a:t>P</a:t>
            </a:r>
            <a:r>
              <a:rPr lang="en-US" baseline="-25000" dirty="0">
                <a:solidFill>
                  <a:schemeClr val="bg1"/>
                </a:solidFill>
              </a:rPr>
              <a:t>c</a:t>
            </a:r>
            <a:r>
              <a:rPr lang="en-US" dirty="0">
                <a:solidFill>
                  <a:schemeClr val="bg1"/>
                </a:solidFill>
              </a:rPr>
              <a:t>)</a:t>
            </a:r>
            <a:r>
              <a:rPr lang="en-US" sz="2000" dirty="0">
                <a:solidFill>
                  <a:schemeClr val="bg1"/>
                </a:solidFill>
              </a:rPr>
              <a:t> and the price received by producers</a:t>
            </a:r>
            <a:r>
              <a:rPr lang="en-US" sz="2400" dirty="0">
                <a:solidFill>
                  <a:schemeClr val="bg1"/>
                </a:solidFill>
              </a:rPr>
              <a:t> (</a:t>
            </a:r>
            <a:r>
              <a:rPr lang="en-US" sz="2000" i="1" dirty="0">
                <a:solidFill>
                  <a:schemeClr val="bg1"/>
                </a:solidFill>
              </a:rPr>
              <a:t>P</a:t>
            </a:r>
            <a:r>
              <a:rPr lang="en-US" sz="2000" baseline="-25000" dirty="0">
                <a:solidFill>
                  <a:schemeClr val="bg1"/>
                </a:solidFill>
              </a:rPr>
              <a:t>p</a:t>
            </a:r>
            <a:r>
              <a:rPr lang="en-US" sz="2000" dirty="0">
                <a:solidFill>
                  <a:schemeClr val="bg1"/>
                </a:solidFill>
              </a:rPr>
              <a:t>). When the supply curve is inelastic and demand is elastic, the burden is passed on to producers and taxes do not greatly affect the equilibrium quantity. </a:t>
            </a:r>
          </a:p>
        </p:txBody>
      </p: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Tree>
    <p:extLst>
      <p:ext uri="{BB962C8B-B14F-4D97-AF65-F5344CB8AC3E}">
        <p14:creationId xmlns:p14="http://schemas.microsoft.com/office/powerpoint/2010/main" val="11533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Supply, Inelastic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algn="ctr"/>
            <a:r>
              <a:rPr lang="en-US" sz="2000" dirty="0">
                <a:solidFill>
                  <a:schemeClr val="bg1"/>
                </a:solidFill>
              </a:rPr>
              <a:t>When the supply is more elastic than demand, the tax incidence on consumers is larger than the tax incidence on producers. The more elastic the demand and supply curves, the lower the tax revenue.</a:t>
            </a:r>
          </a:p>
        </p:txBody>
      </p: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Tree>
    <p:extLst>
      <p:ext uri="{BB962C8B-B14F-4D97-AF65-F5344CB8AC3E}">
        <p14:creationId xmlns:p14="http://schemas.microsoft.com/office/powerpoint/2010/main" val="38509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Elasticities are often lower (more inelastic) in the short run than in the long run.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demand side of the market, it can sometimes be difficult to change quantity demanded in the short run but easier in the long run.</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is not easy for a person to make substantial changes in energy consumption, like gas usage.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362827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supply side of the market, producers of goods and services typically find it easier to expand production in the long term of several years rather than in the short run of a few months.</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can be costly or difficult to build a new factory, hire many new workers, or open new stores. However, over a few years, these changes are possible.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42412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Tax revenue is larger the more inelastic the demand and supply are.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Studying elasticities is useful for a number of reasons, pricing being most important.</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41512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chemeClr val="bg1"/>
                          </a:solidFill>
                          <a:latin typeface="Cambria Math" panose="02040503050406030204" pitchFamily="18" charset="0"/>
                        </a:rPr>
                        <m:t>p</m:t>
                      </m:r>
                      <m:r>
                        <m:rPr>
                          <m:sty m:val="p"/>
                        </m:rPr>
                        <a:rPr lang="en-US" sz="3600" b="0" i="0" smtClean="0">
                          <a:solidFill>
                            <a:schemeClr val="bg1"/>
                          </a:solidFill>
                          <a:latin typeface="Cambria Math" panose="02040503050406030204" pitchFamily="18" charset="0"/>
                        </a:rPr>
                        <m:t>rice</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quantity</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revenue</m:t>
                      </m:r>
                    </m:oMath>
                  </m:oMathPara>
                </a14:m>
                <a:endParaRPr lang="en-US" sz="3600" dirty="0">
                  <a:solidFill>
                    <a:schemeClr val="bg1"/>
                  </a:solidFill>
                </a:endParaRPr>
              </a:p>
            </p:txBody>
          </p:sp>
        </mc:Choice>
        <mc:Fallback xmlns="">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Elastic</a:t>
              </a:r>
            </a:p>
          </p:txBody>
        </p:sp>
      </p:grpSp>
      <p:grpSp>
        <p:nvGrpSpPr>
          <p:cNvPr id="8" name="Group 7">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Inelastic</a:t>
              </a:r>
            </a:p>
          </p:txBody>
        </p:sp>
      </p:grpSp>
      <p:grpSp>
        <p:nvGrpSpPr>
          <p:cNvPr id="11" name="Group 10">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Unitary</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algn="ctr"/>
            <a:r>
              <a:rPr lang="en-US" sz="2000" dirty="0">
                <a:solidFill>
                  <a:schemeClr val="bg1"/>
                </a:solidFill>
              </a:rPr>
              <a:t>Based on the elasticity of a good, a change in price will impact revenue in three different ways.</a:t>
            </a:r>
          </a:p>
        </p:txBody>
      </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algn="ctr"/>
            <a:r>
              <a:rPr lang="en-US" sz="2000" dirty="0">
                <a:solidFill>
                  <a:schemeClr val="bg1"/>
                </a:solidFill>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latin typeface="+mn-lt"/>
                            </a:rPr>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latin typeface="+mn-lt"/>
                            </a:rPr>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latin typeface="+mn-lt"/>
                            </a:rPr>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latin typeface="+mn-lt"/>
                            </a:rPr>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latin typeface="+mn-lt"/>
                            </a:rPr>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latin typeface="+mn-lt"/>
                            </a:rPr>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14400" y="1995953"/>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algn="ctr"/>
            <a:r>
              <a:rPr lang="en-US" sz="2000" dirty="0">
                <a:solidFill>
                  <a:schemeClr val="bg1"/>
                </a:solidFill>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36379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algn="ctr"/>
            <a:r>
              <a:rPr lang="en-US" sz="2000" dirty="0">
                <a:solidFill>
                  <a:schemeClr val="bg1"/>
                </a:solidFill>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206655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Unitary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28142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algn="ctr"/>
            <a:r>
              <a:rPr lang="en-US" sz="2000" dirty="0">
                <a:solidFill>
                  <a:schemeClr val="bg1"/>
                </a:solidFill>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4124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approaches to maximizing profits: cut costs or increase total revenue.</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a day-to-day struggle to figure out ways to produce at a lower cost as a way to earn higher profits.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the cost of a key input rises, can the firm pass those higher costs along to consumers in the form of higher prices?</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new and less expensive ways of producing are invented, can the firm keep the benefits in the form of higher profits?</a:t>
              </a:r>
            </a:p>
          </p:txBody>
        </p:sp>
      </p:grpSp>
      <p:grpSp>
        <p:nvGrpSpPr>
          <p:cNvPr id="38" name="Group 37">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elasticity of demand plays a key role in answering these questions.</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technological breakthrough, firms are able to produce at a cheaper and more efficient rate, causing the supply curve to shift right.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produced good has a highly inelastic demand curve, the rightward shift in supply will lead to a substantially lower price for the product with relatively little increase in the quantity sold. </a:t>
            </a:r>
          </a:p>
        </p:txBody>
      </p: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Tree>
    <p:extLst>
      <p:ext uri="{BB962C8B-B14F-4D97-AF65-F5344CB8AC3E}">
        <p14:creationId xmlns:p14="http://schemas.microsoft.com/office/powerpoint/2010/main" val="111219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2785</Words>
  <Application>Microsoft Office PowerPoint</Application>
  <PresentationFormat>Widescreen</PresentationFormat>
  <Paragraphs>172</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53</cp:revision>
  <dcterms:created xsi:type="dcterms:W3CDTF">2017-06-16T13:06:21Z</dcterms:created>
  <dcterms:modified xsi:type="dcterms:W3CDTF">2023-08-03T16:10:50Z</dcterms:modified>
</cp:coreProperties>
</file>