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6" r:id="rId1"/>
  </p:sldMasterIdLst>
  <p:notesMasterIdLst>
    <p:notesMasterId r:id="rId8"/>
  </p:notesMasterIdLst>
  <p:sldIdLst>
    <p:sldId id="293" r:id="rId2"/>
    <p:sldId id="380" r:id="rId3"/>
    <p:sldId id="384" r:id="rId4"/>
    <p:sldId id="385" r:id="rId5"/>
    <p:sldId id="386" r:id="rId6"/>
    <p:sldId id="340" r:id="rId7"/>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 id="{C20EFC2B-9051-4829-A227-F214F56605EE}">
          <p14:sldIdLst>
            <p14:sldId id="293"/>
          </p14:sldIdLst>
        </p14:section>
        <p14:section name="Basic Template" id="{7905D23A-0D7F-465E-9A2A-8136E59C1D3A}">
          <p14:sldIdLst>
            <p14:sldId id="380"/>
            <p14:sldId id="384"/>
            <p14:sldId id="385"/>
            <p14:sldId id="386"/>
          </p14:sldIdLst>
        </p14:section>
        <p14:section name="Final Screen" id="{941AB549-D318-4A60-B111-F18247015FD3}">
          <p14:sldIdLst>
            <p14:sldId id="34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57B045A-0818-D692-AD59-0FA04F19CCBD}" name="Liz Fore" initials="LF" userId="S::efore@hawkeslearning.com::95371efa-4e6a-4b62-8da4-c4b42a86c1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4C57"/>
    <a:srgbClr val="637981"/>
    <a:srgbClr val="386546"/>
    <a:srgbClr val="627981"/>
    <a:srgbClr val="C7D4CB"/>
    <a:srgbClr val="F3EDE7"/>
    <a:srgbClr val="CCA49C"/>
    <a:srgbClr val="F2E2D2"/>
    <a:srgbClr val="318295"/>
    <a:srgbClr val="5A7E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86" autoAdjust="0"/>
    <p:restoredTop sz="71953" autoAdjust="0"/>
  </p:normalViewPr>
  <p:slideViewPr>
    <p:cSldViewPr snapToGrid="0">
      <p:cViewPr varScale="1">
        <p:scale>
          <a:sx n="79" d="100"/>
          <a:sy n="79" d="100"/>
        </p:scale>
        <p:origin x="176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7F79DDD2-002C-44D2-91FD-1E634EAA9185}" type="datetimeFigureOut">
              <a:rPr lang="en-US" smtClean="0"/>
              <a:t>8/17/2023</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DF83A6C5-6EEA-4FB1-BD40-7E88591A1989}" type="slidenum">
              <a:rPr lang="en-US" smtClean="0"/>
              <a:t>‹#›</a:t>
            </a:fld>
            <a:endParaRPr lang="en-US"/>
          </a:p>
        </p:txBody>
      </p:sp>
    </p:spTree>
    <p:extLst>
      <p:ext uri="{BB962C8B-B14F-4D97-AF65-F5344CB8AC3E}">
        <p14:creationId xmlns:p14="http://schemas.microsoft.com/office/powerpoint/2010/main" val="706226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lesson we will use indifference curves to analyze how consumers react to changes in income and prices. </a:t>
            </a:r>
          </a:p>
          <a:p>
            <a:endParaRPr lang="en-US" dirty="0"/>
          </a:p>
          <a:p>
            <a:r>
              <a:rPr lang="en-US" dirty="0"/>
              <a:t>For price changes, we will identify and explain the substitution and income effects.</a:t>
            </a:r>
          </a:p>
        </p:txBody>
      </p:sp>
      <p:sp>
        <p:nvSpPr>
          <p:cNvPr id="4" name="Slide Number Placeholder 3"/>
          <p:cNvSpPr>
            <a:spLocks noGrp="1"/>
          </p:cNvSpPr>
          <p:nvPr>
            <p:ph type="sldNum" sz="quarter" idx="5"/>
          </p:nvPr>
        </p:nvSpPr>
        <p:spPr/>
        <p:txBody>
          <a:bodyPr/>
          <a:lstStyle/>
          <a:p>
            <a:fld id="{DF83A6C5-6EEA-4FB1-BD40-7E88591A1989}" type="slidenum">
              <a:rPr lang="en-US" smtClean="0"/>
              <a:t>1</a:t>
            </a:fld>
            <a:endParaRPr lang="en-US"/>
          </a:p>
        </p:txBody>
      </p:sp>
    </p:spTree>
    <p:extLst>
      <p:ext uri="{BB962C8B-B14F-4D97-AF65-F5344CB8AC3E}">
        <p14:creationId xmlns:p14="http://schemas.microsoft.com/office/powerpoint/2010/main" val="2320163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Manuel initially has $80 to spend on yogurt, which costs $2 each, and sandwiches, which cost $8 each. Manuel maximizes his utility at Point W, buying 3 sandwiches and 28 yogurts.</a:t>
            </a:r>
          </a:p>
          <a:p>
            <a:endParaRPr lang="en-US" dirty="0"/>
          </a:p>
          <a:p>
            <a:r>
              <a:rPr lang="en-US" dirty="0"/>
              <a:t>If Manuel’s income increases to $120, his budget line shifts out because he can afford more of both goods, and he will buy more of both goods if they are normal goods.</a:t>
            </a:r>
          </a:p>
          <a:p>
            <a:endParaRPr lang="en-US" dirty="0"/>
          </a:p>
          <a:p>
            <a:r>
              <a:rPr lang="en-US" dirty="0"/>
              <a:t>With the $40 increase in income, Manuel will maximize his utility at Point X, buying 7 sandwiches and 32 yogurts.</a:t>
            </a:r>
          </a:p>
          <a:p>
            <a:endParaRPr lang="en-US" dirty="0">
              <a:solidFill>
                <a:schemeClr val="bg1"/>
              </a:solidFill>
            </a:endParaRPr>
          </a:p>
        </p:txBody>
      </p:sp>
      <p:sp>
        <p:nvSpPr>
          <p:cNvPr id="4" name="Slide Number Placeholder 3"/>
          <p:cNvSpPr>
            <a:spLocks noGrp="1"/>
          </p:cNvSpPr>
          <p:nvPr>
            <p:ph type="sldNum" sz="quarter" idx="5"/>
          </p:nvPr>
        </p:nvSpPr>
        <p:spPr/>
        <p:txBody>
          <a:bodyPr/>
          <a:lstStyle/>
          <a:p>
            <a:fld id="{82F58FB8-D195-429B-80BF-D50BAE9A4053}" type="slidenum">
              <a:rPr lang="en-US" smtClean="0"/>
              <a:t>2</a:t>
            </a:fld>
            <a:endParaRPr lang="en-US"/>
          </a:p>
        </p:txBody>
      </p:sp>
    </p:spTree>
    <p:extLst>
      <p:ext uri="{BB962C8B-B14F-4D97-AF65-F5344CB8AC3E}">
        <p14:creationId xmlns:p14="http://schemas.microsoft.com/office/powerpoint/2010/main" val="767539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Ogden has $120 to spend on haircuts, which cost $20 each, and pizzas, which cost $6 each. </a:t>
            </a:r>
          </a:p>
          <a:p>
            <a:endParaRPr lang="en-US" dirty="0"/>
          </a:p>
          <a:p>
            <a:r>
              <a:rPr lang="en-US" dirty="0"/>
              <a:t>Ogden maximizes his utility at Point A, buying 3 haircuts and 10 pizzas.</a:t>
            </a:r>
          </a:p>
          <a:p>
            <a:endParaRPr lang="en-US" dirty="0"/>
          </a:p>
          <a:p>
            <a:r>
              <a:rPr lang="en-US" dirty="0"/>
              <a:t>If the price of haircuts increases to $30, his budget constraint rotates to the left, indicating a change in the relative prices of haircuts and pizza and showing that he can only afford 4 haircuts if he buys only haircuts. Before the price increase, his $120 would buy 6 haircuts.</a:t>
            </a:r>
          </a:p>
          <a:p>
            <a:endParaRPr lang="en-US" dirty="0"/>
          </a:p>
          <a:p>
            <a:r>
              <a:rPr lang="en-US" dirty="0"/>
              <a:t>After the price increase, Ogden maximizes utility at Point B, buying 2 haircuts and 10 pizzas. He buys fewer of the more expensive haircuts and the same amount of pizza. </a:t>
            </a:r>
          </a:p>
        </p:txBody>
      </p:sp>
      <p:sp>
        <p:nvSpPr>
          <p:cNvPr id="4" name="Slide Number Placeholder 3"/>
          <p:cNvSpPr>
            <a:spLocks noGrp="1"/>
          </p:cNvSpPr>
          <p:nvPr>
            <p:ph type="sldNum" sz="quarter" idx="5"/>
          </p:nvPr>
        </p:nvSpPr>
        <p:spPr/>
        <p:txBody>
          <a:bodyPr/>
          <a:lstStyle/>
          <a:p>
            <a:fld id="{82F58FB8-D195-429B-80BF-D50BAE9A4053}" type="slidenum">
              <a:rPr lang="en-US" smtClean="0"/>
              <a:t>3</a:t>
            </a:fld>
            <a:endParaRPr lang="en-US"/>
          </a:p>
        </p:txBody>
      </p:sp>
    </p:spTree>
    <p:extLst>
      <p:ext uri="{BB962C8B-B14F-4D97-AF65-F5344CB8AC3E}">
        <p14:creationId xmlns:p14="http://schemas.microsoft.com/office/powerpoint/2010/main" val="91885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increase in the price of haircuts from $20 to $30 changes relative prices, making pizza less expensive, which results in an increase in pizza and a decrease in haircuts purchased.</a:t>
            </a:r>
          </a:p>
          <a:p>
            <a:endParaRPr lang="en-US" dirty="0"/>
          </a:p>
          <a:p>
            <a:r>
              <a:rPr lang="en-US" dirty="0"/>
              <a:t>The move along the original indifference curve from Point A to Point C is the substitution effect due to the change in relative prices of the two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 dashed budget constraint shows the change in relative prices but keeps buying power constant. </a:t>
            </a:r>
            <a:endParaRPr lang="en-US" dirty="0"/>
          </a:p>
          <a:p>
            <a:r>
              <a:rPr lang="en-US" dirty="0"/>
              <a:t>The substitution effect is the difference in the new utility-maximizing combination of haircuts and pizzas on the original indifference curve and the initial utility-maximizing combination before the price change.</a:t>
            </a:r>
          </a:p>
        </p:txBody>
      </p:sp>
      <p:sp>
        <p:nvSpPr>
          <p:cNvPr id="4" name="Slide Number Placeholder 3"/>
          <p:cNvSpPr>
            <a:spLocks noGrp="1"/>
          </p:cNvSpPr>
          <p:nvPr>
            <p:ph type="sldNum" sz="quarter" idx="5"/>
          </p:nvPr>
        </p:nvSpPr>
        <p:spPr/>
        <p:txBody>
          <a:bodyPr/>
          <a:lstStyle/>
          <a:p>
            <a:fld id="{82F58FB8-D195-429B-80BF-D50BAE9A4053}" type="slidenum">
              <a:rPr lang="en-US" smtClean="0"/>
              <a:t>4</a:t>
            </a:fld>
            <a:endParaRPr lang="en-US"/>
          </a:p>
        </p:txBody>
      </p:sp>
    </p:spTree>
    <p:extLst>
      <p:ext uri="{BB962C8B-B14F-4D97-AF65-F5344CB8AC3E}">
        <p14:creationId xmlns:p14="http://schemas.microsoft.com/office/powerpoint/2010/main" val="4181169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rPr>
              <a:t>The increase in the price of haircuts decreases the purchasing power of the $120 of income</a:t>
            </a:r>
          </a:p>
          <a:p>
            <a:endParaRPr lang="en-US" dirty="0">
              <a:solidFill>
                <a:schemeClr val="tx1"/>
              </a:solidFill>
            </a:endParaRPr>
          </a:p>
          <a:p>
            <a:r>
              <a:rPr lang="en-US" dirty="0">
                <a:solidFill>
                  <a:schemeClr val="tx1"/>
                </a:solidFill>
              </a:rPr>
              <a:t>The decrease in purchasing power causes the consumption of both goods, as well as utility, to decrease.</a:t>
            </a:r>
          </a:p>
          <a:p>
            <a:endParaRPr lang="en-US" dirty="0">
              <a:solidFill>
                <a:schemeClr val="tx1"/>
              </a:solidFill>
            </a:endParaRPr>
          </a:p>
          <a:p>
            <a:r>
              <a:rPr lang="en-US" dirty="0">
                <a:solidFill>
                  <a:schemeClr val="tx1"/>
                </a:solidFill>
              </a:rPr>
              <a:t>The change in consumption from Point C to Point B represents the income effect.</a:t>
            </a:r>
          </a:p>
          <a:p>
            <a:endParaRPr lang="en-US" dirty="0">
              <a:solidFill>
                <a:schemeClr val="tx1"/>
              </a:solidFill>
            </a:endParaRPr>
          </a:p>
          <a:p>
            <a:r>
              <a:rPr lang="en-US" sz="1200" dirty="0">
                <a:solidFill>
                  <a:schemeClr val="tx1"/>
                </a:solidFill>
              </a:rPr>
              <a:t>The income effect is the difference in the combination of haircuts and pizzas after the price increase compared to the combination that would be purchased at the new relative prices if the purchasing power of income could be held constant.</a:t>
            </a:r>
          </a:p>
        </p:txBody>
      </p:sp>
      <p:sp>
        <p:nvSpPr>
          <p:cNvPr id="4" name="Slide Number Placeholder 3"/>
          <p:cNvSpPr>
            <a:spLocks noGrp="1"/>
          </p:cNvSpPr>
          <p:nvPr>
            <p:ph type="sldNum" sz="quarter" idx="5"/>
          </p:nvPr>
        </p:nvSpPr>
        <p:spPr/>
        <p:txBody>
          <a:bodyPr/>
          <a:lstStyle/>
          <a:p>
            <a:fld id="{82F58FB8-D195-429B-80BF-D50BAE9A4053}" type="slidenum">
              <a:rPr lang="en-US" smtClean="0"/>
              <a:t>5</a:t>
            </a:fld>
            <a:endParaRPr lang="en-US"/>
          </a:p>
        </p:txBody>
      </p:sp>
    </p:spTree>
    <p:extLst>
      <p:ext uri="{BB962C8B-B14F-4D97-AF65-F5344CB8AC3E}">
        <p14:creationId xmlns:p14="http://schemas.microsoft.com/office/powerpoint/2010/main" val="3575278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83A6C5-6EEA-4FB1-BD40-7E88591A1989}" type="slidenum">
              <a:rPr lang="en-US" smtClean="0"/>
              <a:t>6</a:t>
            </a:fld>
            <a:endParaRPr lang="en-US"/>
          </a:p>
        </p:txBody>
      </p:sp>
    </p:spTree>
    <p:extLst>
      <p:ext uri="{BB962C8B-B14F-4D97-AF65-F5344CB8AC3E}">
        <p14:creationId xmlns:p14="http://schemas.microsoft.com/office/powerpoint/2010/main" val="3069218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8/17/2023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Responses to Changes in Income and Prices</a:t>
            </a:r>
          </a:p>
        </p:txBody>
      </p:sp>
      <p:cxnSp>
        <p:nvCxnSpPr>
          <p:cNvPr id="14" name="Straight Connector 13"/>
          <p:cNvCxnSpPr/>
          <p:nvPr/>
        </p:nvCxnSpPr>
        <p:spPr>
          <a:xfrm>
            <a:off x="2989466" y="469245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Changes in Income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F07DD37-D9BA-DE7D-4909-EA70652BE88F}"/>
              </a:ext>
            </a:extLst>
          </p:cNvPr>
          <p:cNvSpPr/>
          <p:nvPr/>
        </p:nvSpPr>
        <p:spPr>
          <a:xfrm>
            <a:off x="1598131" y="5129253"/>
            <a:ext cx="4773168" cy="1231242"/>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With the $40 increase in income, Manuel will maximize his utility at Point </a:t>
            </a:r>
            <a:r>
              <a:rPr lang="en-US" sz="2000" i="1" dirty="0">
                <a:solidFill>
                  <a:schemeClr val="bg1"/>
                </a:solidFill>
              </a:rPr>
              <a:t>X</a:t>
            </a:r>
            <a:r>
              <a:rPr lang="en-US" sz="2000" dirty="0">
                <a:solidFill>
                  <a:schemeClr val="bg1"/>
                </a:solidFill>
              </a:rPr>
              <a:t>, buying 7 sandwiches and 32 yogurts.</a:t>
            </a:r>
          </a:p>
        </p:txBody>
      </p:sp>
      <p:sp>
        <p:nvSpPr>
          <p:cNvPr id="5" name="TextBox 4">
            <a:extLst>
              <a:ext uri="{FF2B5EF4-FFF2-40B4-BE49-F238E27FC236}">
                <a16:creationId xmlns:a16="http://schemas.microsoft.com/office/drawing/2014/main" id="{6586E890-76D2-F6E3-B318-DCA046AF017A}"/>
              </a:ext>
            </a:extLst>
          </p:cNvPr>
          <p:cNvSpPr txBox="1"/>
          <p:nvPr/>
        </p:nvSpPr>
        <p:spPr>
          <a:xfrm>
            <a:off x="1595241" y="1462750"/>
            <a:ext cx="4776059" cy="1755648"/>
          </a:xfrm>
          <a:prstGeom prst="rect">
            <a:avLst/>
          </a:prstGeom>
          <a:solidFill>
            <a:srgbClr val="637981"/>
          </a:solidFill>
        </p:spPr>
        <p:txBody>
          <a:bodyPr wrap="square" rtlCol="0" anchor="ctr">
            <a:spAutoFit/>
          </a:bodyPr>
          <a:lstStyle/>
          <a:p>
            <a:r>
              <a:rPr lang="en-US" sz="2000" dirty="0">
                <a:solidFill>
                  <a:schemeClr val="bg1"/>
                </a:solidFill>
              </a:rPr>
              <a:t>Suppose Manuel initially has $80 to spend on yogurt, which costs $2 each, and sandwiches, which cost $8 each. Manuel maximizes his utility at Point </a:t>
            </a:r>
            <a:r>
              <a:rPr lang="en-US" sz="2000" i="1" dirty="0">
                <a:solidFill>
                  <a:schemeClr val="bg1"/>
                </a:solidFill>
              </a:rPr>
              <a:t>W</a:t>
            </a:r>
            <a:r>
              <a:rPr lang="en-US" sz="2000" dirty="0">
                <a:solidFill>
                  <a:schemeClr val="bg1"/>
                </a:solidFill>
              </a:rPr>
              <a:t>, buying 3 sandwiches and 28 yogurts.</a:t>
            </a:r>
          </a:p>
        </p:txBody>
      </p:sp>
      <p:sp>
        <p:nvSpPr>
          <p:cNvPr id="9" name="Rectangle 8">
            <a:extLst>
              <a:ext uri="{FF2B5EF4-FFF2-40B4-BE49-F238E27FC236}">
                <a16:creationId xmlns:a16="http://schemas.microsoft.com/office/drawing/2014/main" id="{8B6994E2-2D15-2222-22E2-75CB6823664C}"/>
              </a:ext>
            </a:extLst>
          </p:cNvPr>
          <p:cNvSpPr/>
          <p:nvPr/>
        </p:nvSpPr>
        <p:spPr>
          <a:xfrm>
            <a:off x="1595240" y="3383689"/>
            <a:ext cx="4776059" cy="158027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If Manuel’s income increases to $120, his budget line shifts out because he can afford more of both goods, and he will buy more of both goods if they are normal goods.</a:t>
            </a:r>
          </a:p>
        </p:txBody>
      </p:sp>
      <p:pic>
        <p:nvPicPr>
          <p:cNvPr id="10" name="Picture 9" descr="A graph with two indifference curves and two budget constraints">
            <a:extLst>
              <a:ext uri="{FF2B5EF4-FFF2-40B4-BE49-F238E27FC236}">
                <a16:creationId xmlns:a16="http://schemas.microsoft.com/office/drawing/2014/main" id="{D5639CF3-1D54-AFEA-2117-24F861D0E7BC}"/>
              </a:ext>
            </a:extLst>
          </p:cNvPr>
          <p:cNvPicPr>
            <a:picLocks noChangeAspect="1"/>
          </p:cNvPicPr>
          <p:nvPr/>
        </p:nvPicPr>
        <p:blipFill>
          <a:blip r:embed="rId3"/>
          <a:stretch>
            <a:fillRect/>
          </a:stretch>
        </p:blipFill>
        <p:spPr>
          <a:xfrm>
            <a:off x="6739537" y="1418822"/>
            <a:ext cx="4554765" cy="5016725"/>
          </a:xfrm>
          <a:prstGeom prst="rect">
            <a:avLst/>
          </a:prstGeom>
        </p:spPr>
      </p:pic>
    </p:spTree>
    <p:extLst>
      <p:ext uri="{BB962C8B-B14F-4D97-AF65-F5344CB8AC3E}">
        <p14:creationId xmlns:p14="http://schemas.microsoft.com/office/powerpoint/2010/main" val="375910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Responses to Changes in Prices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F07DD37-D9BA-DE7D-4909-EA70652BE88F}"/>
              </a:ext>
            </a:extLst>
          </p:cNvPr>
          <p:cNvSpPr/>
          <p:nvPr/>
        </p:nvSpPr>
        <p:spPr>
          <a:xfrm>
            <a:off x="950976" y="5104470"/>
            <a:ext cx="5900928" cy="132071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After the price increase, Ogden maximizes utility at Point B, buying 2 haircuts and 10 pizzas. He buys fewer of the more expensive haircuts and the same amount of pizza. </a:t>
            </a:r>
          </a:p>
        </p:txBody>
      </p:sp>
      <p:sp>
        <p:nvSpPr>
          <p:cNvPr id="5" name="TextBox 4">
            <a:extLst>
              <a:ext uri="{FF2B5EF4-FFF2-40B4-BE49-F238E27FC236}">
                <a16:creationId xmlns:a16="http://schemas.microsoft.com/office/drawing/2014/main" id="{6586E890-76D2-F6E3-B318-DCA046AF017A}"/>
              </a:ext>
            </a:extLst>
          </p:cNvPr>
          <p:cNvSpPr txBox="1"/>
          <p:nvPr/>
        </p:nvSpPr>
        <p:spPr>
          <a:xfrm>
            <a:off x="950976" y="1533390"/>
            <a:ext cx="5900928" cy="1323439"/>
          </a:xfrm>
          <a:prstGeom prst="rect">
            <a:avLst/>
          </a:prstGeom>
          <a:solidFill>
            <a:srgbClr val="637981"/>
          </a:solidFill>
        </p:spPr>
        <p:txBody>
          <a:bodyPr wrap="square" rtlCol="0" anchor="ctr">
            <a:spAutoFit/>
          </a:bodyPr>
          <a:lstStyle/>
          <a:p>
            <a:r>
              <a:rPr lang="en-US" sz="2000" dirty="0">
                <a:solidFill>
                  <a:schemeClr val="bg1"/>
                </a:solidFill>
              </a:rPr>
              <a:t>Suppose Ogden has $120 to spend on haircuts, which cost $20 each, and pizzas, which cost $6 each. Ogden maximizes his utility at Point </a:t>
            </a:r>
            <a:r>
              <a:rPr lang="en-US" sz="2000" i="1" dirty="0">
                <a:solidFill>
                  <a:schemeClr val="bg1"/>
                </a:solidFill>
              </a:rPr>
              <a:t>A</a:t>
            </a:r>
            <a:r>
              <a:rPr lang="en-US" sz="2000" dirty="0">
                <a:solidFill>
                  <a:schemeClr val="bg1"/>
                </a:solidFill>
              </a:rPr>
              <a:t>, buying 3 haircuts and 10 pizzas.</a:t>
            </a:r>
          </a:p>
        </p:txBody>
      </p:sp>
      <p:sp>
        <p:nvSpPr>
          <p:cNvPr id="9" name="Rectangle 8">
            <a:extLst>
              <a:ext uri="{FF2B5EF4-FFF2-40B4-BE49-F238E27FC236}">
                <a16:creationId xmlns:a16="http://schemas.microsoft.com/office/drawing/2014/main" id="{8B6994E2-2D15-2222-22E2-75CB6823664C}"/>
              </a:ext>
            </a:extLst>
          </p:cNvPr>
          <p:cNvSpPr/>
          <p:nvPr/>
        </p:nvSpPr>
        <p:spPr>
          <a:xfrm>
            <a:off x="950976" y="3040159"/>
            <a:ext cx="5900928" cy="1922025"/>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If the price of haircuts increases to $30, his budget constraint rotates to the left, indicating a change in the relative prices of haircuts and pizza and showing that he can only afford 4 haircuts if he buys only haircuts. Before the price increase, his $120 would buy 6 haircuts.</a:t>
            </a:r>
          </a:p>
        </p:txBody>
      </p:sp>
      <p:pic>
        <p:nvPicPr>
          <p:cNvPr id="3" name="Picture 2" descr="A graph with two indifference curves and two budget constraints">
            <a:extLst>
              <a:ext uri="{FF2B5EF4-FFF2-40B4-BE49-F238E27FC236}">
                <a16:creationId xmlns:a16="http://schemas.microsoft.com/office/drawing/2014/main" id="{395733C4-1E84-ACD7-3235-DDDED6DF4C5B}"/>
              </a:ext>
            </a:extLst>
          </p:cNvPr>
          <p:cNvPicPr>
            <a:picLocks noChangeAspect="1"/>
          </p:cNvPicPr>
          <p:nvPr/>
        </p:nvPicPr>
        <p:blipFill rotWithShape="1">
          <a:blip r:embed="rId3"/>
          <a:srcRect l="5995" t="2651" r="2805"/>
          <a:stretch/>
        </p:blipFill>
        <p:spPr>
          <a:xfrm>
            <a:off x="7041465" y="1383374"/>
            <a:ext cx="4027892" cy="5353846"/>
          </a:xfrm>
          <a:prstGeom prst="rect">
            <a:avLst/>
          </a:prstGeom>
        </p:spPr>
      </p:pic>
    </p:spTree>
    <p:extLst>
      <p:ext uri="{BB962C8B-B14F-4D97-AF65-F5344CB8AC3E}">
        <p14:creationId xmlns:p14="http://schemas.microsoft.com/office/powerpoint/2010/main" val="2352122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Substitution Effect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F07DD37-D9BA-DE7D-4909-EA70652BE88F}"/>
              </a:ext>
            </a:extLst>
          </p:cNvPr>
          <p:cNvSpPr/>
          <p:nvPr/>
        </p:nvSpPr>
        <p:spPr>
          <a:xfrm>
            <a:off x="950976" y="4151186"/>
            <a:ext cx="5900928" cy="2121336"/>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The dashed budget constraint shows the change in relative prices but keeps buying power constant. The substitution effect is the difference in the new utility-maximizing combination of haircuts and pizzas on the original indifference curve and the initial utility-maximizing combination before the price change.</a:t>
            </a:r>
          </a:p>
        </p:txBody>
      </p:sp>
      <p:sp>
        <p:nvSpPr>
          <p:cNvPr id="5" name="TextBox 4">
            <a:extLst>
              <a:ext uri="{FF2B5EF4-FFF2-40B4-BE49-F238E27FC236}">
                <a16:creationId xmlns:a16="http://schemas.microsoft.com/office/drawing/2014/main" id="{6586E890-76D2-F6E3-B318-DCA046AF017A}"/>
              </a:ext>
            </a:extLst>
          </p:cNvPr>
          <p:cNvSpPr txBox="1"/>
          <p:nvPr/>
        </p:nvSpPr>
        <p:spPr>
          <a:xfrm>
            <a:off x="950976" y="1383374"/>
            <a:ext cx="5900928" cy="1323439"/>
          </a:xfrm>
          <a:prstGeom prst="rect">
            <a:avLst/>
          </a:prstGeom>
          <a:solidFill>
            <a:srgbClr val="637981"/>
          </a:solidFill>
        </p:spPr>
        <p:txBody>
          <a:bodyPr wrap="square" rtlCol="0" anchor="ctr">
            <a:spAutoFit/>
          </a:bodyPr>
          <a:lstStyle/>
          <a:p>
            <a:r>
              <a:rPr lang="en-US" sz="2000" dirty="0">
                <a:solidFill>
                  <a:schemeClr val="bg1"/>
                </a:solidFill>
              </a:rPr>
              <a:t>The increase in the price of haircuts from $20 to $30 changes relative prices, making pizza less expensive, which results in an increase in pizza and a decrease in haircuts purchased.</a:t>
            </a:r>
          </a:p>
        </p:txBody>
      </p:sp>
      <p:sp>
        <p:nvSpPr>
          <p:cNvPr id="9" name="Rectangle 8">
            <a:extLst>
              <a:ext uri="{FF2B5EF4-FFF2-40B4-BE49-F238E27FC236}">
                <a16:creationId xmlns:a16="http://schemas.microsoft.com/office/drawing/2014/main" id="{8B6994E2-2D15-2222-22E2-75CB6823664C}"/>
              </a:ext>
            </a:extLst>
          </p:cNvPr>
          <p:cNvSpPr/>
          <p:nvPr/>
        </p:nvSpPr>
        <p:spPr>
          <a:xfrm>
            <a:off x="950976" y="2852055"/>
            <a:ext cx="5900928" cy="1153889"/>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The move along the original indifference curve from Point </a:t>
            </a:r>
            <a:r>
              <a:rPr lang="en-US" sz="2000" i="1" dirty="0">
                <a:solidFill>
                  <a:schemeClr val="bg1"/>
                </a:solidFill>
              </a:rPr>
              <a:t>A</a:t>
            </a:r>
            <a:r>
              <a:rPr lang="en-US" sz="2000" dirty="0">
                <a:solidFill>
                  <a:schemeClr val="bg1"/>
                </a:solidFill>
              </a:rPr>
              <a:t> to Point </a:t>
            </a:r>
            <a:r>
              <a:rPr lang="en-US" sz="2000" i="1" dirty="0">
                <a:solidFill>
                  <a:schemeClr val="bg1"/>
                </a:solidFill>
              </a:rPr>
              <a:t>C</a:t>
            </a:r>
            <a:r>
              <a:rPr lang="en-US" sz="2000" dirty="0">
                <a:solidFill>
                  <a:schemeClr val="bg1"/>
                </a:solidFill>
              </a:rPr>
              <a:t> is the substitution effect due to the change in relative prices of the two goods.</a:t>
            </a:r>
          </a:p>
        </p:txBody>
      </p:sp>
      <p:pic>
        <p:nvPicPr>
          <p:cNvPr id="3" name="Picture 2" descr="A graph with two indifference curves and two budget constraints">
            <a:extLst>
              <a:ext uri="{FF2B5EF4-FFF2-40B4-BE49-F238E27FC236}">
                <a16:creationId xmlns:a16="http://schemas.microsoft.com/office/drawing/2014/main" id="{395733C4-1E84-ACD7-3235-DDDED6DF4C5B}"/>
              </a:ext>
            </a:extLst>
          </p:cNvPr>
          <p:cNvPicPr>
            <a:picLocks noChangeAspect="1"/>
          </p:cNvPicPr>
          <p:nvPr/>
        </p:nvPicPr>
        <p:blipFill rotWithShape="1">
          <a:blip r:embed="rId3"/>
          <a:srcRect l="5995" t="2651" r="2805"/>
          <a:stretch/>
        </p:blipFill>
        <p:spPr>
          <a:xfrm>
            <a:off x="7041465" y="1383374"/>
            <a:ext cx="4027892" cy="5353846"/>
          </a:xfrm>
          <a:prstGeom prst="rect">
            <a:avLst/>
          </a:prstGeom>
        </p:spPr>
      </p:pic>
    </p:spTree>
    <p:extLst>
      <p:ext uri="{BB962C8B-B14F-4D97-AF65-F5344CB8AC3E}">
        <p14:creationId xmlns:p14="http://schemas.microsoft.com/office/powerpoint/2010/main" val="3633689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Income Effect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F07DD37-D9BA-DE7D-4909-EA70652BE88F}"/>
              </a:ext>
            </a:extLst>
          </p:cNvPr>
          <p:cNvSpPr/>
          <p:nvPr/>
        </p:nvSpPr>
        <p:spPr>
          <a:xfrm>
            <a:off x="950976" y="4761199"/>
            <a:ext cx="5900928" cy="1749290"/>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The income effect is the difference in the combination of haircuts and pizzas after the price increase compared to the combination that would be purchased at the new relative prices if the purchasing power of income could be held constant.</a:t>
            </a:r>
          </a:p>
        </p:txBody>
      </p:sp>
      <p:sp>
        <p:nvSpPr>
          <p:cNvPr id="5" name="TextBox 4">
            <a:extLst>
              <a:ext uri="{FF2B5EF4-FFF2-40B4-BE49-F238E27FC236}">
                <a16:creationId xmlns:a16="http://schemas.microsoft.com/office/drawing/2014/main" id="{6586E890-76D2-F6E3-B318-DCA046AF017A}"/>
              </a:ext>
            </a:extLst>
          </p:cNvPr>
          <p:cNvSpPr txBox="1"/>
          <p:nvPr/>
        </p:nvSpPr>
        <p:spPr>
          <a:xfrm>
            <a:off x="950976" y="1537262"/>
            <a:ext cx="5900928" cy="1015663"/>
          </a:xfrm>
          <a:prstGeom prst="rect">
            <a:avLst/>
          </a:prstGeom>
          <a:solidFill>
            <a:srgbClr val="637981"/>
          </a:solidFill>
        </p:spPr>
        <p:txBody>
          <a:bodyPr wrap="square" rtlCol="0" anchor="ctr">
            <a:spAutoFit/>
          </a:bodyPr>
          <a:lstStyle/>
          <a:p>
            <a:r>
              <a:rPr lang="en-US" sz="2000" dirty="0">
                <a:solidFill>
                  <a:schemeClr val="bg1"/>
                </a:solidFill>
              </a:rPr>
              <a:t>The increase in the price of haircuts from $20 to $30 decreases the purchasing power of the $120 of income.</a:t>
            </a:r>
          </a:p>
        </p:txBody>
      </p:sp>
      <p:sp>
        <p:nvSpPr>
          <p:cNvPr id="9" name="Rectangle 8">
            <a:extLst>
              <a:ext uri="{FF2B5EF4-FFF2-40B4-BE49-F238E27FC236}">
                <a16:creationId xmlns:a16="http://schemas.microsoft.com/office/drawing/2014/main" id="{8B6994E2-2D15-2222-22E2-75CB6823664C}"/>
              </a:ext>
            </a:extLst>
          </p:cNvPr>
          <p:cNvSpPr/>
          <p:nvPr/>
        </p:nvSpPr>
        <p:spPr>
          <a:xfrm>
            <a:off x="950976" y="2674337"/>
            <a:ext cx="5900928" cy="1014984"/>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The decrease in purchasing power causes the consumption of both goods, as well as utility, to decrease.</a:t>
            </a:r>
          </a:p>
        </p:txBody>
      </p:sp>
      <p:pic>
        <p:nvPicPr>
          <p:cNvPr id="3" name="Picture 2" descr="A graph with two indifference curves and two budget constraints">
            <a:extLst>
              <a:ext uri="{FF2B5EF4-FFF2-40B4-BE49-F238E27FC236}">
                <a16:creationId xmlns:a16="http://schemas.microsoft.com/office/drawing/2014/main" id="{395733C4-1E84-ACD7-3235-DDDED6DF4C5B}"/>
              </a:ext>
            </a:extLst>
          </p:cNvPr>
          <p:cNvPicPr>
            <a:picLocks noChangeAspect="1"/>
          </p:cNvPicPr>
          <p:nvPr/>
        </p:nvPicPr>
        <p:blipFill rotWithShape="1">
          <a:blip r:embed="rId3"/>
          <a:srcRect l="5995" t="2651" r="2805"/>
          <a:stretch/>
        </p:blipFill>
        <p:spPr>
          <a:xfrm>
            <a:off x="7041465" y="1383374"/>
            <a:ext cx="4027892" cy="5353846"/>
          </a:xfrm>
          <a:prstGeom prst="rect">
            <a:avLst/>
          </a:prstGeom>
        </p:spPr>
      </p:pic>
      <p:sp>
        <p:nvSpPr>
          <p:cNvPr id="2" name="Rectangle 1">
            <a:extLst>
              <a:ext uri="{FF2B5EF4-FFF2-40B4-BE49-F238E27FC236}">
                <a16:creationId xmlns:a16="http://schemas.microsoft.com/office/drawing/2014/main" id="{8D07BA0A-8A3B-0164-459E-95C3EBC3674E}"/>
              </a:ext>
            </a:extLst>
          </p:cNvPr>
          <p:cNvSpPr/>
          <p:nvPr/>
        </p:nvSpPr>
        <p:spPr>
          <a:xfrm>
            <a:off x="956488" y="3810733"/>
            <a:ext cx="5900928" cy="829054"/>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The change in consumption from Point </a:t>
            </a:r>
            <a:r>
              <a:rPr lang="en-US" sz="2000" i="1" dirty="0">
                <a:solidFill>
                  <a:schemeClr val="bg1"/>
                </a:solidFill>
              </a:rPr>
              <a:t>C </a:t>
            </a:r>
            <a:r>
              <a:rPr lang="en-US" sz="2000" dirty="0">
                <a:solidFill>
                  <a:schemeClr val="bg1"/>
                </a:solidFill>
              </a:rPr>
              <a:t>to Point </a:t>
            </a:r>
            <a:r>
              <a:rPr lang="en-US" sz="2000" i="1" dirty="0">
                <a:solidFill>
                  <a:schemeClr val="bg1"/>
                </a:solidFill>
              </a:rPr>
              <a:t>B</a:t>
            </a:r>
            <a:r>
              <a:rPr lang="en-US" sz="2000" dirty="0">
                <a:solidFill>
                  <a:schemeClr val="bg1"/>
                </a:solidFill>
              </a:rPr>
              <a:t> represents the income effect.</a:t>
            </a:r>
          </a:p>
        </p:txBody>
      </p:sp>
    </p:spTree>
    <p:extLst>
      <p:ext uri="{BB962C8B-B14F-4D97-AF65-F5344CB8AC3E}">
        <p14:creationId xmlns:p14="http://schemas.microsoft.com/office/powerpoint/2010/main" val="2973702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2013</TotalTime>
  <Words>945</Words>
  <Application>Microsoft Office PowerPoint</Application>
  <PresentationFormat>Widescreen</PresentationFormat>
  <Paragraphs>54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139</cp:revision>
  <cp:lastPrinted>2023-06-18T18:51:54Z</cp:lastPrinted>
  <dcterms:created xsi:type="dcterms:W3CDTF">2014-11-06T15:36:04Z</dcterms:created>
  <dcterms:modified xsi:type="dcterms:W3CDTF">2023-08-17T20:46:06Z</dcterms:modified>
</cp:coreProperties>
</file>