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0"/>
  </p:notesMasterIdLst>
  <p:sldIdLst>
    <p:sldId id="293" r:id="rId2"/>
    <p:sldId id="380" r:id="rId3"/>
    <p:sldId id="386" r:id="rId4"/>
    <p:sldId id="387" r:id="rId5"/>
    <p:sldId id="388" r:id="rId6"/>
    <p:sldId id="389" r:id="rId7"/>
    <p:sldId id="390" r:id="rId8"/>
    <p:sldId id="340" r:id="rId9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80"/>
            <p14:sldId id="386"/>
            <p14:sldId id="387"/>
            <p14:sldId id="388"/>
            <p14:sldId id="389"/>
            <p14:sldId id="390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7B045A-0818-D692-AD59-0FA04F19CCBD}" name="Liz Fore" initials="LF" userId="S::efore@hawkeslearning.com::95371efa-4e6a-4b62-8da4-c4b42a86c1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37981"/>
    <a:srgbClr val="386546"/>
    <a:srgbClr val="627981"/>
    <a:srgbClr val="C7D4CB"/>
    <a:srgbClr val="F3EDE7"/>
    <a:srgbClr val="CCA49C"/>
    <a:srgbClr val="F2E2D2"/>
    <a:srgbClr val="318295"/>
    <a:srgbClr val="5A7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6" autoAdjust="0"/>
    <p:restoredTop sz="82930" autoAdjust="0"/>
  </p:normalViewPr>
  <p:slideViewPr>
    <p:cSldViewPr snapToGrid="0">
      <p:cViewPr varScale="1">
        <p:scale>
          <a:sx n="89" d="100"/>
          <a:sy n="89" d="100"/>
        </p:scale>
        <p:origin x="6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19A23A19-7EF7-49B6-AF37-66BA395A2E5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A8BF5C74-EEC7-450A-A5E6-37B424F9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52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lesson we will use indifference curves and budget constraints to explain the choice between labor and leisure. </a:t>
            </a:r>
          </a:p>
          <a:p>
            <a:endParaRPr lang="en-US" dirty="0"/>
          </a:p>
          <a:p>
            <a:r>
              <a:rPr lang="en-US" dirty="0"/>
              <a:t>We will also use the indifference curves and budget constraints to explain intertemporal choices, which is the choice between present and future consumption.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F5C74-EEC7-450A-A5E6-37B424F972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6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Petunia has 80 hours a week available for leisure and work, where she initially makes $12 per hour. At $12 per hour, she maximizes her utility at Point A, working 50 hours to earn 50 x $12 = $600, leaving 30 hours for leisure.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Petunia gets a raise at work to $20 an hour, which rotates her budget constraint to the right so that the vertical intercept, which is the maximum amount she could earn for 80 hours of work, is 80 x $20 = $1600, </a:t>
            </a:r>
            <a:r>
              <a:rPr lang="en-US" sz="1200" dirty="0">
                <a:solidFill>
                  <a:schemeClr val="tx1"/>
                </a:solidFill>
              </a:rPr>
              <a:t>compared to a maximum of $960 before her raise.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After her raise, Petunia will maximize her utility at Point B on a higher indifference curve, working 40 hours at $20 per hour to earn $800, and taking 40 hours of leisure.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58FB8-D195-429B-80BF-D50BAE9A40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39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increase in her wage from $12 to $20 per hour increases Petunia’s opportunity cost of leisure.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Since leisure is more expensive, the hours of work increase, and the hours of leisure decrease, so Petunia moves from Point </a:t>
            </a:r>
            <a:r>
              <a:rPr lang="en-US" sz="1200" i="1" dirty="0">
                <a:solidFill>
                  <a:schemeClr val="bg1"/>
                </a:solidFill>
              </a:rPr>
              <a:t>A</a:t>
            </a:r>
            <a:r>
              <a:rPr lang="en-US" sz="1200" dirty="0">
                <a:solidFill>
                  <a:schemeClr val="bg1"/>
                </a:solidFill>
              </a:rPr>
              <a:t> to Point </a:t>
            </a:r>
            <a:r>
              <a:rPr lang="en-US" sz="1200" i="1" dirty="0">
                <a:solidFill>
                  <a:schemeClr val="bg1"/>
                </a:solidFill>
              </a:rPr>
              <a:t>C</a:t>
            </a:r>
            <a:r>
              <a:rPr lang="en-US" sz="1200" dirty="0">
                <a:solidFill>
                  <a:schemeClr val="bg1"/>
                </a:solidFill>
              </a:rPr>
              <a:t> due to the substitution effect.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To find the substitution effect, construct the dotted budget line, which shows the change in the wage rate, but keeps purchasing power and utility constant.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After the substitution effect, Petunia is working more and enjoying less leisure at Point </a:t>
            </a:r>
            <a:r>
              <a:rPr lang="en-US" sz="1200" i="1" dirty="0">
                <a:solidFill>
                  <a:schemeClr val="bg1"/>
                </a:solidFill>
              </a:rPr>
              <a:t>C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58FB8-D195-429B-80BF-D50BAE9A40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8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increase in her wage from $12 to $20 per hour increases Petunia’s buying power of an hour at work.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increase in purchasing power causes the consumption of both work and leisure to increase.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income effect of the wage increase will increase utility so that Petunia will be on a higher indifference curve </a:t>
            </a:r>
            <a:r>
              <a:rPr lang="en-US" sz="1200" i="1" dirty="0">
                <a:solidFill>
                  <a:schemeClr val="bg1"/>
                </a:solidFill>
              </a:rPr>
              <a:t>U</a:t>
            </a:r>
            <a:r>
              <a:rPr lang="en-US" sz="1200" baseline="-25000" dirty="0">
                <a:solidFill>
                  <a:schemeClr val="bg1"/>
                </a:solidFill>
              </a:rPr>
              <a:t>h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After both the substitution and income effects, Petunia is maximizing utility at Point </a:t>
            </a:r>
            <a:r>
              <a:rPr lang="en-US" sz="1200" i="1" dirty="0">
                <a:solidFill>
                  <a:schemeClr val="bg1"/>
                </a:solidFill>
              </a:rPr>
              <a:t>B</a:t>
            </a:r>
            <a:r>
              <a:rPr lang="en-US" sz="1200" dirty="0">
                <a:solidFill>
                  <a:schemeClr val="bg1"/>
                </a:solidFill>
              </a:rPr>
              <a:t>, working 40 hours. She earns 40 x $20 = $800 and enjoys 40 hours of leisure.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58FB8-D195-429B-80BF-D50BAE9A40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16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Quentin has saved $10,000, and he is trying to decide how much he wants to spend on a vacation now and how much he wants to save for the next 5 years. He expects to earn 80% on his savings.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Initially Quentin is maximizing utility at Point A, spending $6000 now and saving $4000, which will generate $4000 x 1.8 = $7200 for future consumption in 5 years.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Quentin revises his estimate of his return on saving from 80% to 30% for the 5-year period. 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This rotates his budget line downward, giving him less future ($3900) and more current consumption ($7000) when he maximizes his utility.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58FB8-D195-429B-80BF-D50BAE9A40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102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The decrease in the rate of return from 80% to 30% makes present consumption less expensive and future consumption relatively more expensive.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Since the cost of present consumption is less, present consumption increases and future consumption decreases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The substitution effect is the combination of present and future consumption that Quentin chooses after the change in the rate of return from 80% to 30%, but with purchasing power and utility held constant.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The substitution effect is the movement from Point A to Point 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58FB8-D195-429B-80BF-D50BAE9A40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525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The income effect of the decrease in the rate of return will decrease both present and future consumption.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The income effect of the decrease in the rate of return will also decrease the level of utility </a:t>
            </a:r>
            <a:r>
              <a:rPr lang="en-US" sz="1200" dirty="0">
                <a:solidFill>
                  <a:schemeClr val="bg1"/>
                </a:solidFill>
              </a:rPr>
              <a:t>from </a:t>
            </a:r>
            <a:r>
              <a:rPr lang="en-US" sz="1200" i="1" dirty="0" err="1">
                <a:solidFill>
                  <a:schemeClr val="bg1"/>
                </a:solidFill>
              </a:rPr>
              <a:t>U</a:t>
            </a:r>
            <a:r>
              <a:rPr lang="en-US" sz="1200" baseline="-25000" dirty="0" err="1">
                <a:solidFill>
                  <a:schemeClr val="bg1"/>
                </a:solidFill>
              </a:rPr>
              <a:t>l</a:t>
            </a:r>
            <a:r>
              <a:rPr lang="en-US" sz="1200" baseline="-25000" dirty="0">
                <a:solidFill>
                  <a:schemeClr val="bg1"/>
                </a:solidFill>
              </a:rPr>
              <a:t> </a:t>
            </a:r>
            <a:r>
              <a:rPr lang="en-US" sz="1200" dirty="0">
                <a:solidFill>
                  <a:schemeClr val="bg1"/>
                </a:solidFill>
              </a:rPr>
              <a:t>to </a:t>
            </a:r>
            <a:r>
              <a:rPr lang="en-US" sz="1200" i="1" dirty="0">
                <a:solidFill>
                  <a:schemeClr val="bg1"/>
                </a:solidFill>
              </a:rPr>
              <a:t>U</a:t>
            </a:r>
            <a:r>
              <a:rPr lang="en-US" sz="1200" baseline="-25000" dirty="0">
                <a:solidFill>
                  <a:schemeClr val="bg1"/>
                </a:solidFill>
              </a:rPr>
              <a:t>h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income effect is the movement from Point </a:t>
            </a:r>
            <a:r>
              <a:rPr lang="en-US" sz="1200" i="1" dirty="0">
                <a:solidFill>
                  <a:schemeClr val="bg1"/>
                </a:solidFill>
              </a:rPr>
              <a:t>C</a:t>
            </a:r>
            <a:r>
              <a:rPr lang="en-US" sz="1200" dirty="0">
                <a:solidFill>
                  <a:schemeClr val="bg1"/>
                </a:solidFill>
              </a:rPr>
              <a:t> to Point </a:t>
            </a:r>
            <a:r>
              <a:rPr lang="en-US" sz="1200" i="1" dirty="0">
                <a:solidFill>
                  <a:schemeClr val="bg1"/>
                </a:solidFill>
              </a:rPr>
              <a:t>B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</a:rPr>
              <a:t>After both the substitution and income effects, Quentin is maximizing utility by spending $7000 now and saving $3000, which grows to $3000 x 1.3 = $3900 for future consumption.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58FB8-D195-429B-80BF-D50BAE9A40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13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F5C74-EEC7-450A-A5E6-37B424F972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Indifference Curves with Labor-Leisure and Intertemporal Choices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913792" y="5537483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Labor-Leisure Choice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496435"/>
            <a:ext cx="5788218" cy="1323439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Petunia has 80 hours a week available for leisure and work, where she initially makes $12 per hour. At $12 per hour, she maximizes her utility at Point </a:t>
            </a:r>
            <a:r>
              <a:rPr lang="en-US" sz="2000" i="1" dirty="0">
                <a:solidFill>
                  <a:schemeClr val="bg1"/>
                </a:solidFill>
              </a:rPr>
              <a:t>A</a:t>
            </a:r>
            <a:r>
              <a:rPr lang="en-US" sz="2000" dirty="0">
                <a:solidFill>
                  <a:schemeClr val="bg1"/>
                </a:solidFill>
              </a:rPr>
              <a:t>, working 50 hours to earn $600, leaving 30 hours for leisure.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985552"/>
            <a:ext cx="5788216" cy="172467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Petunia gets a raise at work to $20 an hour, which rotates her budget constraint to the right so that the vertical intercept, which is the maximum amount she could earn for 80 hours of work, is 80 x $20 = $1,600, compared to a maximum of $960 before her raise.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872977"/>
            <a:ext cx="5788216" cy="137160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After her raise, Petunia will maximize her utility at Point </a:t>
            </a:r>
            <a:r>
              <a:rPr lang="en-US" sz="2000" i="1" dirty="0">
                <a:solidFill>
                  <a:schemeClr val="bg1"/>
                </a:solidFill>
              </a:rPr>
              <a:t>B</a:t>
            </a:r>
            <a:r>
              <a:rPr lang="en-US" sz="2000" dirty="0">
                <a:solidFill>
                  <a:schemeClr val="bg1"/>
                </a:solidFill>
              </a:rPr>
              <a:t> on a higher indifference curve, working 40 hours at $20 per hour to earn $800, and taking 40 hours of leisure.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8714A44-8C68-A067-241F-BFC17792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86" y="166872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102BAEC8-4D80-F179-4E56-3F9E50448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495" y="1668721"/>
            <a:ext cx="5062267" cy="458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Labor-Leisure Choice: Substitution Effect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3" y="1512722"/>
            <a:ext cx="5788218" cy="886968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The increase in her wage from $12 to $20 per hour increases Petunia’s opportunity cost of leisure.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3" y="2555689"/>
            <a:ext cx="5788216" cy="137160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Since leisure is more expensive, the hours of work increase, and the hours of leisure decrease, so Petunia moves from Point </a:t>
            </a:r>
            <a:r>
              <a:rPr lang="en-US" sz="2000" i="1" dirty="0">
                <a:solidFill>
                  <a:schemeClr val="bg1"/>
                </a:solidFill>
              </a:rPr>
              <a:t>A</a:t>
            </a:r>
            <a:r>
              <a:rPr lang="en-US" sz="2000" dirty="0">
                <a:solidFill>
                  <a:schemeClr val="bg1"/>
                </a:solidFill>
              </a:rPr>
              <a:t> to Point </a:t>
            </a:r>
            <a:r>
              <a:rPr lang="en-US" sz="2000" i="1" dirty="0">
                <a:solidFill>
                  <a:schemeClr val="bg1"/>
                </a:solidFill>
              </a:rPr>
              <a:t>C</a:t>
            </a:r>
            <a:r>
              <a:rPr lang="en-US" sz="2000" dirty="0">
                <a:solidFill>
                  <a:schemeClr val="bg1"/>
                </a:solidFill>
              </a:rPr>
              <a:t> due to the substitution effect.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3" y="5332383"/>
            <a:ext cx="5788216" cy="888104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After the substitution effect, Petunia is working more and enjoying less leisure at Point </a:t>
            </a:r>
            <a:r>
              <a:rPr lang="en-US" sz="2000" i="1" dirty="0">
                <a:solidFill>
                  <a:schemeClr val="bg1"/>
                </a:solidFill>
              </a:rPr>
              <a:t>C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8714A44-8C68-A067-241F-BFC17792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86" y="166872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102BAEC8-4D80-F179-4E56-3F9E50448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495" y="1668721"/>
            <a:ext cx="5062267" cy="458246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B740E8E-D696-1CA7-2616-C2300353B6E4}"/>
              </a:ext>
            </a:extLst>
          </p:cNvPr>
          <p:cNvSpPr/>
          <p:nvPr/>
        </p:nvSpPr>
        <p:spPr>
          <a:xfrm>
            <a:off x="923583" y="4045636"/>
            <a:ext cx="5788216" cy="116840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To find the substitution effect, construct the dotted budget line, which shows the change in the wage rate, but keeps purchasing power and utility constant.</a:t>
            </a:r>
          </a:p>
        </p:txBody>
      </p:sp>
    </p:spTree>
    <p:extLst>
      <p:ext uri="{BB962C8B-B14F-4D97-AF65-F5344CB8AC3E}">
        <p14:creationId xmlns:p14="http://schemas.microsoft.com/office/powerpoint/2010/main" val="3355804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Labor-Leisure Choice: Income Effect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>
            <a:extLst>
              <a:ext uri="{FF2B5EF4-FFF2-40B4-BE49-F238E27FC236}">
                <a16:creationId xmlns:a16="http://schemas.microsoft.com/office/drawing/2014/main" id="{98714A44-8C68-A067-241F-BFC17792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86" y="166872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102BAEC8-4D80-F179-4E56-3F9E50448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495" y="1668721"/>
            <a:ext cx="5062267" cy="458246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861283-B4CD-24D3-E1B1-B90D4BE7F2AE}"/>
              </a:ext>
            </a:extLst>
          </p:cNvPr>
          <p:cNvSpPr txBox="1"/>
          <p:nvPr/>
        </p:nvSpPr>
        <p:spPr>
          <a:xfrm>
            <a:off x="1056295" y="1668721"/>
            <a:ext cx="5751200" cy="707886"/>
          </a:xfrm>
          <a:prstGeom prst="rect">
            <a:avLst/>
          </a:prstGeom>
          <a:solidFill>
            <a:srgbClr val="63798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The increase in her wage from $12 to $20 per hour increases Petunia’s buying power of an hour at work.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40C32D-5CE1-98EB-8D45-8A47F6F8D8F1}"/>
              </a:ext>
            </a:extLst>
          </p:cNvPr>
          <p:cNvSpPr/>
          <p:nvPr/>
        </p:nvSpPr>
        <p:spPr>
          <a:xfrm>
            <a:off x="1055919" y="2519096"/>
            <a:ext cx="5751576" cy="707887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The increase in purchasing power causes the consumption of both work and leisure to increase.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CB5DDE-023D-DCCB-40E7-55E808C39D03}"/>
              </a:ext>
            </a:extLst>
          </p:cNvPr>
          <p:cNvSpPr/>
          <p:nvPr/>
        </p:nvSpPr>
        <p:spPr>
          <a:xfrm>
            <a:off x="1055919" y="3377699"/>
            <a:ext cx="5751576" cy="109728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The income effect of the wage increase will increase utility so that Petunia will be on a higher indifference curve </a:t>
            </a:r>
            <a:r>
              <a:rPr lang="en-US" sz="2000" i="1" dirty="0">
                <a:solidFill>
                  <a:schemeClr val="bg1"/>
                </a:solidFill>
              </a:rPr>
              <a:t>U</a:t>
            </a:r>
            <a:r>
              <a:rPr lang="en-US" sz="2000" baseline="-25000" dirty="0">
                <a:solidFill>
                  <a:schemeClr val="bg1"/>
                </a:solidFill>
              </a:rPr>
              <a:t>h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156DE8-D31B-B52C-1663-FAB607984ECA}"/>
              </a:ext>
            </a:extLst>
          </p:cNvPr>
          <p:cNvSpPr txBox="1"/>
          <p:nvPr/>
        </p:nvSpPr>
        <p:spPr>
          <a:xfrm>
            <a:off x="1055919" y="4625695"/>
            <a:ext cx="5751576" cy="1323439"/>
          </a:xfrm>
          <a:prstGeom prst="rect">
            <a:avLst/>
          </a:prstGeom>
          <a:solidFill>
            <a:srgbClr val="63798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After both the substitution and income effects, Petunia is maximizing utility at Point </a:t>
            </a:r>
            <a:r>
              <a:rPr lang="en-US" sz="2000" i="1" dirty="0">
                <a:solidFill>
                  <a:schemeClr val="bg1"/>
                </a:solidFill>
              </a:rPr>
              <a:t>B</a:t>
            </a:r>
            <a:r>
              <a:rPr lang="en-US" sz="2000" dirty="0">
                <a:solidFill>
                  <a:schemeClr val="bg1"/>
                </a:solidFill>
              </a:rPr>
              <a:t>, working 40 hours. She earns 40 x $20 = $800 and enjoys 40 hours of leisure.</a:t>
            </a:r>
          </a:p>
        </p:txBody>
      </p:sp>
    </p:spTree>
    <p:extLst>
      <p:ext uri="{BB962C8B-B14F-4D97-AF65-F5344CB8AC3E}">
        <p14:creationId xmlns:p14="http://schemas.microsoft.com/office/powerpoint/2010/main" val="2051896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Intertemporal Choice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496435"/>
            <a:ext cx="5788218" cy="1323439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Quentin has saved $10,000, and he is trying to decide how much he wants to spend on a vacation now and how much he wants to save for the next 5 years. He expects to earn 80% on his savings.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985552"/>
            <a:ext cx="5788216" cy="132588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Initially Quentin is maximizing utility at Point </a:t>
            </a:r>
            <a:r>
              <a:rPr lang="en-US" sz="2000" i="1" dirty="0">
                <a:solidFill>
                  <a:schemeClr val="bg1"/>
                </a:solidFill>
              </a:rPr>
              <a:t>A</a:t>
            </a:r>
            <a:r>
              <a:rPr lang="en-US" sz="2000" dirty="0">
                <a:solidFill>
                  <a:schemeClr val="bg1"/>
                </a:solidFill>
              </a:rPr>
              <a:t>, spending $6,000 now and saving $4,000, which will generate $4,000 x 1.8 = $7,200 for future consumption in 5 years.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477110"/>
            <a:ext cx="5788216" cy="1767467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Quentin revises his estimate of his return on saving from 80% to 30% for the 5-year period. This rotates his budget line downward, giving him less future consumption ($3,900) and more current consumption ($7,000) when he maximizes his utility.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8714A44-8C68-A067-241F-BFC17792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86" y="166872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3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80E4D918-31EE-D81A-6F17-BFC954EC4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2"/>
          <a:stretch/>
        </p:blipFill>
        <p:spPr>
          <a:xfrm>
            <a:off x="6895652" y="1546431"/>
            <a:ext cx="4683989" cy="469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05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Intertemporal Choice: Substitution Effect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650323"/>
            <a:ext cx="5788218" cy="1015663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The decrease in the rate of return from 80% to 30% makes present consumption less expensive and future consumption relatively more expensive.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828000"/>
            <a:ext cx="5788216" cy="1014984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Since the cost of present consumption is less, present consumption increases and future consumption decreases to Point </a:t>
            </a:r>
            <a:r>
              <a:rPr lang="en-US" sz="2000" i="1" dirty="0">
                <a:solidFill>
                  <a:schemeClr val="bg1"/>
                </a:solidFill>
              </a:rPr>
              <a:t>C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004998"/>
            <a:ext cx="5788216" cy="152197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The substitution effect is the combination of present and future consumption that Quentin chooses after the change in the rate of return from 80% to 30%, but with purchasing power and utility held constant.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8714A44-8C68-A067-241F-BFC17792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86" y="166872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3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80E4D918-31EE-D81A-6F17-BFC954EC4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2"/>
          <a:stretch/>
        </p:blipFill>
        <p:spPr>
          <a:xfrm>
            <a:off x="6895652" y="1546431"/>
            <a:ext cx="4683989" cy="469814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B4FB1D9-6BA6-A2D0-876F-B0D9F760192F}"/>
              </a:ext>
            </a:extLst>
          </p:cNvPr>
          <p:cNvSpPr/>
          <p:nvPr/>
        </p:nvSpPr>
        <p:spPr>
          <a:xfrm>
            <a:off x="923585" y="5688982"/>
            <a:ext cx="5788216" cy="73376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The substitution effect is the movement from Point </a:t>
            </a:r>
            <a:r>
              <a:rPr lang="en-US" sz="2000" i="1" dirty="0">
                <a:solidFill>
                  <a:schemeClr val="bg1"/>
                </a:solidFill>
              </a:rPr>
              <a:t>A</a:t>
            </a:r>
            <a:r>
              <a:rPr lang="en-US" sz="2000" dirty="0">
                <a:solidFill>
                  <a:schemeClr val="bg1"/>
                </a:solidFill>
              </a:rPr>
              <a:t> to Point </a:t>
            </a:r>
            <a:r>
              <a:rPr lang="en-US" sz="2000" i="1" dirty="0">
                <a:solidFill>
                  <a:schemeClr val="bg1"/>
                </a:solidFill>
              </a:rPr>
              <a:t>C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2258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Intertemporal Choice: Income Effect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650323"/>
            <a:ext cx="5788218" cy="1015663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The income effect of the decrease in the rate of return will decrease both present and future consumption.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828000"/>
            <a:ext cx="5788216" cy="740664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The income effect of the decrease in the rate of return will decrease the level of utility from </a:t>
            </a:r>
            <a:r>
              <a:rPr lang="en-US" sz="2000" i="1" dirty="0" err="1">
                <a:solidFill>
                  <a:schemeClr val="bg1"/>
                </a:solidFill>
              </a:rPr>
              <a:t>U</a:t>
            </a:r>
            <a:r>
              <a:rPr lang="en-US" sz="2000" baseline="-25000" dirty="0" err="1">
                <a:solidFill>
                  <a:schemeClr val="bg1"/>
                </a:solidFill>
              </a:rPr>
              <a:t>l</a:t>
            </a:r>
            <a:r>
              <a:rPr lang="en-US" sz="2000" baseline="-25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to </a:t>
            </a:r>
            <a:r>
              <a:rPr lang="en-US" sz="2000" i="1" dirty="0">
                <a:solidFill>
                  <a:schemeClr val="bg1"/>
                </a:solidFill>
              </a:rPr>
              <a:t>U</a:t>
            </a:r>
            <a:r>
              <a:rPr lang="en-US" sz="2000" baseline="-25000" dirty="0">
                <a:solidFill>
                  <a:schemeClr val="bg1"/>
                </a:solidFill>
              </a:rPr>
              <a:t>h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618184"/>
            <a:ext cx="5788216" cy="152197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After both the substitution and income effects, Quentin is maximizing utility by spending $7,000 now and saving $3,000, which grows to $3,000 x 1.3 = $3,900 for future consumption.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8714A44-8C68-A067-241F-BFC17792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86" y="166872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3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80E4D918-31EE-D81A-6F17-BFC954EC4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2"/>
          <a:stretch/>
        </p:blipFill>
        <p:spPr>
          <a:xfrm>
            <a:off x="6895652" y="1546431"/>
            <a:ext cx="4683989" cy="469814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B4FB1D9-6BA6-A2D0-876F-B0D9F760192F}"/>
              </a:ext>
            </a:extLst>
          </p:cNvPr>
          <p:cNvSpPr/>
          <p:nvPr/>
        </p:nvSpPr>
        <p:spPr>
          <a:xfrm>
            <a:off x="923585" y="3726543"/>
            <a:ext cx="5788216" cy="73376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The income effect is the movement from Point </a:t>
            </a:r>
            <a:r>
              <a:rPr lang="en-US" sz="2000" i="1" dirty="0">
                <a:solidFill>
                  <a:schemeClr val="bg1"/>
                </a:solidFill>
              </a:rPr>
              <a:t>C</a:t>
            </a:r>
            <a:r>
              <a:rPr lang="en-US" sz="2000" dirty="0">
                <a:solidFill>
                  <a:schemeClr val="bg1"/>
                </a:solidFill>
              </a:rPr>
              <a:t> to Point </a:t>
            </a:r>
            <a:r>
              <a:rPr lang="en-US" sz="2000" i="1" dirty="0">
                <a:solidFill>
                  <a:schemeClr val="bg1"/>
                </a:solidFill>
              </a:rPr>
              <a:t>B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3068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1705</TotalTime>
  <Words>1403</Words>
  <Application>Microsoft Office PowerPoint</Application>
  <PresentationFormat>Widescreen</PresentationFormat>
  <Paragraphs>82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Kelsey Gamel</cp:lastModifiedBy>
  <cp:revision>139</cp:revision>
  <cp:lastPrinted>2023-06-18T19:54:56Z</cp:lastPrinted>
  <dcterms:created xsi:type="dcterms:W3CDTF">2014-11-06T15:36:04Z</dcterms:created>
  <dcterms:modified xsi:type="dcterms:W3CDTF">2023-08-17T21:19:56Z</dcterms:modified>
</cp:coreProperties>
</file>