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298" r:id="rId5"/>
    <p:sldId id="257" r:id="rId6"/>
    <p:sldId id="297" r:id="rId7"/>
    <p:sldId id="299" r:id="rId8"/>
    <p:sldId id="290" r:id="rId9"/>
    <p:sldId id="291" r:id="rId10"/>
    <p:sldId id="293" r:id="rId11"/>
    <p:sldId id="368" r:id="rId12"/>
    <p:sldId id="300" r:id="rId13"/>
    <p:sldId id="365" r:id="rId14"/>
    <p:sldId id="366" r:id="rId15"/>
    <p:sldId id="36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53202" y="2216768"/>
            <a:ext cx="1148559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Explicit and Implicit Costs, and Accounting and Economic Profit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Suppose you own your own vinyl decal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definitions of cost are important for distinguishing between two conceptions of profit: accounting profit and economic profit.</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Accounting profit </a:t>
              </a:r>
              <a:r>
                <a:rPr lang="en-US" sz="2000" dirty="0">
                  <a:solidFill>
                    <a:schemeClr val="bg1"/>
                  </a:solidFill>
                </a:rPr>
                <a:t>is a cash concept: total revenue minus explicit costs—the difference between dollars brought in and dollars paid out.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or not a business is economically successful depends on its economic profit.</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profit </a:t>
              </a:r>
              <a:r>
                <a:rPr lang="en-US" sz="2000" dirty="0">
                  <a:solidFill>
                    <a:schemeClr val="bg1"/>
                  </a:solidFill>
                </a:rPr>
                <a:t>is total revenue minus total cost, including both explicit and implicit costs.</a:t>
              </a:r>
            </a:p>
          </p:txBody>
        </p:sp>
      </p:grpSp>
    </p:spTree>
    <p:extLst>
      <p:ext uri="{BB962C8B-B14F-4D97-AF65-F5344CB8AC3E}">
        <p14:creationId xmlns:p14="http://schemas.microsoft.com/office/powerpoint/2010/main" val="13599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A firm had a sales revenue of </a:t>
            </a:r>
            <a:r>
              <a:rPr lang="en-US" sz="2400" b="1" dirty="0">
                <a:solidFill>
                  <a:schemeClr val="bg1"/>
                </a:solidFill>
              </a:rPr>
              <a:t>$1,300,000</a:t>
            </a:r>
            <a:r>
              <a:rPr lang="en-US" sz="2400" dirty="0">
                <a:solidFill>
                  <a:schemeClr val="bg1"/>
                </a:solidFill>
              </a:rPr>
              <a:t> last year. It spent </a:t>
            </a:r>
            <a:r>
              <a:rPr lang="en-US" sz="2400" b="1" dirty="0">
                <a:solidFill>
                  <a:schemeClr val="bg1"/>
                </a:solidFill>
              </a:rPr>
              <a:t>$450,000 </a:t>
            </a:r>
            <a:r>
              <a:rPr lang="en-US" sz="2400" dirty="0">
                <a:solidFill>
                  <a:schemeClr val="bg1"/>
                </a:solidFill>
              </a:rPr>
              <a:t>on labor</a:t>
            </a:r>
            <a:r>
              <a:rPr lang="en-US" sz="2400" b="1" dirty="0">
                <a:solidFill>
                  <a:schemeClr val="bg1"/>
                </a:solidFill>
              </a:rPr>
              <a:t>, $50,000 </a:t>
            </a:r>
            <a:r>
              <a:rPr lang="en-US" sz="2400" dirty="0">
                <a:solidFill>
                  <a:schemeClr val="bg1"/>
                </a:solidFill>
              </a:rPr>
              <a:t>on capital, and </a:t>
            </a:r>
            <a:r>
              <a:rPr lang="en-US" sz="2400" b="1" dirty="0">
                <a:solidFill>
                  <a:schemeClr val="bg1"/>
                </a:solidFill>
              </a:rPr>
              <a:t>$250,000 </a:t>
            </a:r>
            <a:r>
              <a:rPr lang="en-US" sz="2400" dirty="0">
                <a:solidFill>
                  <a:schemeClr val="bg1"/>
                </a:solidFill>
              </a:rPr>
              <a:t>on materials. The firm's factory sits on land owned by the firm that it could rent for </a:t>
            </a:r>
            <a:r>
              <a:rPr lang="en-US" sz="2400" b="1" dirty="0">
                <a:solidFill>
                  <a:schemeClr val="bg1"/>
                </a:solidFill>
              </a:rPr>
              <a:t>$80,000 </a:t>
            </a:r>
            <a:r>
              <a:rPr lang="en-US" sz="2400" dirty="0">
                <a:solidFill>
                  <a:schemeClr val="bg1"/>
                </a:solidFill>
              </a:rPr>
              <a:t>per year.</a:t>
            </a:r>
          </a:p>
          <a:p>
            <a:pPr algn="ctr"/>
            <a:endParaRPr lang="en-US" sz="2400" dirty="0">
              <a:solidFill>
                <a:schemeClr val="bg1"/>
              </a:solidFill>
            </a:endParaRPr>
          </a:p>
          <a:p>
            <a:pPr algn="ctr"/>
            <a:r>
              <a:rPr lang="en-US" sz="2400" dirty="0">
                <a:solidFill>
                  <a:schemeClr val="bg1"/>
                </a:solidFill>
              </a:rPr>
              <a:t>What was the firm's economic profit?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1754326"/>
          </a:xfrm>
          <a:prstGeom prst="rect">
            <a:avLst/>
          </a:prstGeom>
          <a:noFill/>
        </p:spPr>
        <p:txBody>
          <a:bodyPr wrap="square" rtlCol="0">
            <a:spAutoFit/>
          </a:bodyPr>
          <a:lstStyle/>
          <a:p>
            <a:pPr algn="ctr"/>
            <a:r>
              <a:rPr lang="en-US"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endParaRPr lang="en-US" dirty="0">
              <a:solidFill>
                <a:schemeClr val="bg1"/>
              </a:solidFill>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824929"/>
            <a:ext cx="8429625" cy="2031325"/>
          </a:xfrm>
          <a:prstGeom prst="rect">
            <a:avLst/>
          </a:prstGeom>
          <a:noFill/>
        </p:spPr>
        <p:txBody>
          <a:bodyPr wrap="square" rtlCol="0">
            <a:spAutoFit/>
          </a:bodyPr>
          <a:lstStyle/>
          <a:p>
            <a:pPr algn="ctr"/>
            <a:r>
              <a:rPr lang="en-US" dirty="0">
                <a:solidFill>
                  <a:schemeClr val="bg1"/>
                </a:solidFill>
              </a:rPr>
              <a:t>Since all four costs are included in total cost, subtract each one from the firm's total revenue.</a:t>
            </a:r>
          </a:p>
          <a:p>
            <a:pPr algn="ctr"/>
            <a:endParaRPr lang="en-US" dirty="0">
              <a:solidFill>
                <a:schemeClr val="bg1"/>
              </a:solidFill>
            </a:endParaRPr>
          </a:p>
          <a:p>
            <a:pPr algn="ctr"/>
            <a:r>
              <a:rPr lang="en-US" dirty="0">
                <a:solidFill>
                  <a:schemeClr val="bg1"/>
                </a:solidFill>
              </a:rPr>
              <a:t>economic profit= sales revenue−labor−capital−materials−opportunity cost of land</a:t>
            </a:r>
          </a:p>
          <a:p>
            <a:pPr algn="ctr"/>
            <a:r>
              <a:rPr lang="en-US" dirty="0">
                <a:solidFill>
                  <a:schemeClr val="bg1"/>
                </a:solidFill>
              </a:rPr>
              <a:t>economic profit= $1,300,000 − $450,000 − $50,000 − $250,000 − $80,000</a:t>
            </a:r>
          </a:p>
          <a:p>
            <a:pPr algn="ctr"/>
            <a:r>
              <a:rPr lang="en-US" dirty="0">
                <a:solidFill>
                  <a:schemeClr val="bg1"/>
                </a:solidFill>
              </a:rPr>
              <a:t>economic profit= $470,000</a:t>
            </a:r>
          </a:p>
          <a:p>
            <a:pPr algn="ctr"/>
            <a:endParaRPr lang="en-US" dirty="0">
              <a:solidFill>
                <a:schemeClr val="bg1"/>
              </a:solidFill>
            </a:endParaRPr>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Privately owned firms are motivated to earn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 is the difference between revenue and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While accounting profit considers only explicit costs, economic profit considers both explicit and implicit costs.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Cost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Theory of the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theory of the firm explains how firms behave.</a:t>
            </a: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a:t>
            </a:r>
            <a:r>
              <a:rPr lang="en-US" sz="2400" b="1" dirty="0"/>
              <a:t>firm</a:t>
            </a:r>
            <a:r>
              <a:rPr lang="en-US" sz="2400" dirty="0"/>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Production</a:t>
            </a:r>
            <a:r>
              <a:rPr lang="en-US" sz="2400" dirty="0"/>
              <a:t> is any process or service that creates value, including manufacturing, transportation, distribution, and sales.</a:t>
            </a:r>
          </a:p>
        </p:txBody>
      </p:sp>
      <p:sp>
        <p:nvSpPr>
          <p:cNvPr id="6" name="Arrow: Up 5">
            <a:extLst>
              <a:ext uri="{FF2B5EF4-FFF2-40B4-BE49-F238E27FC236}">
                <a16:creationId xmlns:a16="http://schemas.microsoft.com/office/drawing/2014/main" id="{4E24798C-73D9-4CCC-BB7D-4B2CAF3D7459}"/>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4B64C5C3-D8F6-45A0-B115-5242F766B930}"/>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14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14E928-7388-42C0-801D-C6A7B548F169}"/>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r>
              <a:rPr lang="en-US" sz="2000" dirty="0">
                <a:solidFill>
                  <a:schemeClr val="bg1"/>
                </a:solidFill>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r>
              <a:rPr lang="en-US" sz="2000" dirty="0">
                <a:solidFill>
                  <a:schemeClr val="bg1"/>
                </a:solidFill>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r>
              <a:rPr lang="en-US" sz="2000" dirty="0">
                <a:solidFill>
                  <a:schemeClr val="bg1"/>
                </a:solidFill>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r>
              <a:rPr lang="en-US" sz="2000" dirty="0">
                <a:solidFill>
                  <a:schemeClr val="bg1"/>
                </a:solidFill>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r>
              <a:rPr lang="en-US" sz="2000" dirty="0">
                <a:solidFill>
                  <a:schemeClr val="bg1"/>
                </a:solidFill>
              </a:rPr>
              <a:t>How much labor should the firm employ?</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Production involves a number of decisions that define a firm's behavior:</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answers to production questions depend on the conditions facing each firm and the market structure for the product(s) in question.</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01AEA-88F6-4F1D-9E80-3FFA2E3F1646}"/>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Structure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r>
              <a:rPr lang="en-US" sz="2000" dirty="0">
                <a:solidFill>
                  <a:schemeClr val="bg1"/>
                </a:solidFill>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r>
              <a:rPr lang="en-US" sz="2000" dirty="0">
                <a:solidFill>
                  <a:schemeClr val="bg1"/>
                </a:solidFill>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r>
              <a:rPr lang="en-US" sz="2000" dirty="0">
                <a:solidFill>
                  <a:schemeClr val="bg1"/>
                </a:solidFill>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r>
              <a:rPr lang="en-US" sz="2000" dirty="0">
                <a:solidFill>
                  <a:schemeClr val="bg1"/>
                </a:solidFill>
              </a:rPr>
              <a:t>Do firms compete on the basis of price, advertising, or other product differences?</a:t>
            </a: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algn="ctr"/>
            <a:r>
              <a:rPr lang="en-US" sz="2000" dirty="0">
                <a:solidFill>
                  <a:schemeClr val="bg1"/>
                </a:solidFill>
              </a:rPr>
              <a:t>Market structure is defined by questions such as these:</a:t>
            </a:r>
          </a:p>
        </p:txBody>
      </p:sp>
    </p:spTree>
    <p:extLst>
      <p:ext uri="{BB962C8B-B14F-4D97-AF65-F5344CB8AC3E}">
        <p14:creationId xmlns:p14="http://schemas.microsoft.com/office/powerpoint/2010/main" val="407757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Different Market Structures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7F2703E-313F-4817-A225-315C5EFBC405}"/>
              </a:ext>
            </a:extLst>
          </p:cNvPr>
          <p:cNvSpPr/>
          <p:nvPr/>
        </p:nvSpPr>
        <p:spPr>
          <a:xfrm>
            <a:off x="775138" y="3090067"/>
            <a:ext cx="10357945" cy="338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C6C3AF-5223-467C-8396-8435B99E8285}"/>
              </a:ext>
            </a:extLst>
          </p:cNvPr>
          <p:cNvSpPr/>
          <p:nvPr/>
        </p:nvSpPr>
        <p:spPr>
          <a:xfrm>
            <a:off x="775138"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2AB454-BF04-4E18-8D42-841F4AFAEC91}"/>
              </a:ext>
            </a:extLst>
          </p:cNvPr>
          <p:cNvSpPr/>
          <p:nvPr/>
        </p:nvSpPr>
        <p:spPr>
          <a:xfrm>
            <a:off x="10736317"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A93806-000A-43C5-B032-CFAB55C24C41}"/>
              </a:ext>
            </a:extLst>
          </p:cNvPr>
          <p:cNvSpPr/>
          <p:nvPr/>
        </p:nvSpPr>
        <p:spPr>
          <a:xfrm>
            <a:off x="3922986"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C183B1-2972-4F9C-B121-03C145F88E2C}"/>
              </a:ext>
            </a:extLst>
          </p:cNvPr>
          <p:cNvSpPr/>
          <p:nvPr/>
        </p:nvSpPr>
        <p:spPr>
          <a:xfrm>
            <a:off x="7588469" y="2589498"/>
            <a:ext cx="407276" cy="13400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3D1B01-0A27-48A8-A98A-114255081CA0}"/>
              </a:ext>
            </a:extLst>
          </p:cNvPr>
          <p:cNvSpPr txBox="1"/>
          <p:nvPr/>
        </p:nvSpPr>
        <p:spPr>
          <a:xfrm>
            <a:off x="332390"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8" name="TextBox 37">
            <a:extLst>
              <a:ext uri="{FF2B5EF4-FFF2-40B4-BE49-F238E27FC236}">
                <a16:creationId xmlns:a16="http://schemas.microsoft.com/office/drawing/2014/main" id="{048742DC-23C8-4E70-BBD3-20E9B4F2514B}"/>
              </a:ext>
            </a:extLst>
          </p:cNvPr>
          <p:cNvSpPr txBox="1"/>
          <p:nvPr/>
        </p:nvSpPr>
        <p:spPr>
          <a:xfrm>
            <a:off x="3480238" y="1904265"/>
            <a:ext cx="1292772" cy="369332"/>
          </a:xfrm>
          <a:prstGeom prst="rect">
            <a:avLst/>
          </a:prstGeom>
          <a:solidFill>
            <a:srgbClr val="627981"/>
          </a:solidFill>
          <a:ln>
            <a:noFill/>
          </a:ln>
        </p:spPr>
        <p:txBody>
          <a:bodyPr wrap="square" rtlCol="0">
            <a:spAutoFit/>
          </a:bodyPr>
          <a:lstStyle/>
          <a:p>
            <a:pPr algn="ctr"/>
            <a:r>
              <a:rPr lang="en-US" dirty="0">
                <a:solidFill>
                  <a:schemeClr val="bg1"/>
                </a:solidFill>
              </a:rPr>
              <a:t>Many firms</a:t>
            </a:r>
          </a:p>
        </p:txBody>
      </p:sp>
      <p:sp>
        <p:nvSpPr>
          <p:cNvPr id="39" name="TextBox 38">
            <a:extLst>
              <a:ext uri="{FF2B5EF4-FFF2-40B4-BE49-F238E27FC236}">
                <a16:creationId xmlns:a16="http://schemas.microsoft.com/office/drawing/2014/main" id="{C9FDA530-3111-49CE-A9B6-4A671DD4AAD3}"/>
              </a:ext>
            </a:extLst>
          </p:cNvPr>
          <p:cNvSpPr txBox="1"/>
          <p:nvPr/>
        </p:nvSpPr>
        <p:spPr>
          <a:xfrm>
            <a:off x="10368459" y="1904265"/>
            <a:ext cx="1141683" cy="369329"/>
          </a:xfrm>
          <a:prstGeom prst="rect">
            <a:avLst/>
          </a:prstGeom>
          <a:solidFill>
            <a:srgbClr val="627981"/>
          </a:solidFill>
          <a:ln>
            <a:noFill/>
          </a:ln>
        </p:spPr>
        <p:txBody>
          <a:bodyPr wrap="square" rtlCol="0">
            <a:spAutoFit/>
          </a:bodyPr>
          <a:lstStyle/>
          <a:p>
            <a:pPr algn="ctr"/>
            <a:r>
              <a:rPr lang="en-US" dirty="0">
                <a:solidFill>
                  <a:schemeClr val="bg1"/>
                </a:solidFill>
              </a:rPr>
              <a:t>One firm</a:t>
            </a:r>
          </a:p>
        </p:txBody>
      </p:sp>
      <p:sp>
        <p:nvSpPr>
          <p:cNvPr id="40" name="TextBox 39">
            <a:extLst>
              <a:ext uri="{FF2B5EF4-FFF2-40B4-BE49-F238E27FC236}">
                <a16:creationId xmlns:a16="http://schemas.microsoft.com/office/drawing/2014/main" id="{1342B4F2-1A0E-4806-955A-E04A2F28F6A6}"/>
              </a:ext>
            </a:extLst>
          </p:cNvPr>
          <p:cNvSpPr txBox="1"/>
          <p:nvPr/>
        </p:nvSpPr>
        <p:spPr>
          <a:xfrm>
            <a:off x="7185138" y="1904264"/>
            <a:ext cx="1141683" cy="369330"/>
          </a:xfrm>
          <a:prstGeom prst="rect">
            <a:avLst/>
          </a:prstGeom>
          <a:solidFill>
            <a:srgbClr val="627981"/>
          </a:solidFill>
          <a:ln>
            <a:noFill/>
          </a:ln>
        </p:spPr>
        <p:txBody>
          <a:bodyPr wrap="square" rtlCol="0">
            <a:spAutoFit/>
          </a:bodyPr>
          <a:lstStyle/>
          <a:p>
            <a:pPr algn="ctr"/>
            <a:r>
              <a:rPr lang="en-US" dirty="0">
                <a:solidFill>
                  <a:schemeClr val="bg1"/>
                </a:solidFill>
              </a:rPr>
              <a:t>Few firms</a:t>
            </a:r>
          </a:p>
        </p:txBody>
      </p:sp>
      <p:sp>
        <p:nvSpPr>
          <p:cNvPr id="41" name="TextBox 40">
            <a:extLst>
              <a:ext uri="{FF2B5EF4-FFF2-40B4-BE49-F238E27FC236}">
                <a16:creationId xmlns:a16="http://schemas.microsoft.com/office/drawing/2014/main" id="{B36D22BF-00B0-4C8E-B6F5-BA123D40518A}"/>
              </a:ext>
            </a:extLst>
          </p:cNvPr>
          <p:cNvSpPr txBox="1"/>
          <p:nvPr/>
        </p:nvSpPr>
        <p:spPr>
          <a:xfrm>
            <a:off x="332390" y="4245468"/>
            <a:ext cx="1292772" cy="646331"/>
          </a:xfrm>
          <a:prstGeom prst="rect">
            <a:avLst/>
          </a:prstGeom>
          <a:solidFill>
            <a:srgbClr val="627981"/>
          </a:solidFill>
          <a:ln>
            <a:noFill/>
          </a:ln>
        </p:spPr>
        <p:txBody>
          <a:bodyPr wrap="square" rtlCol="0">
            <a:spAutoFit/>
          </a:bodyPr>
          <a:lstStyle/>
          <a:p>
            <a:pPr algn="ctr"/>
            <a:r>
              <a:rPr lang="en-US" dirty="0">
                <a:solidFill>
                  <a:schemeClr val="bg1"/>
                </a:solidFill>
              </a:rPr>
              <a:t>Identical product</a:t>
            </a:r>
          </a:p>
        </p:txBody>
      </p:sp>
      <p:sp>
        <p:nvSpPr>
          <p:cNvPr id="42" name="TextBox 41">
            <a:extLst>
              <a:ext uri="{FF2B5EF4-FFF2-40B4-BE49-F238E27FC236}">
                <a16:creationId xmlns:a16="http://schemas.microsoft.com/office/drawing/2014/main" id="{33EF117A-4C58-47FE-A80D-4F9ABD32748A}"/>
              </a:ext>
            </a:extLst>
          </p:cNvPr>
          <p:cNvSpPr txBox="1"/>
          <p:nvPr/>
        </p:nvSpPr>
        <p:spPr>
          <a:xfrm>
            <a:off x="275321" y="5207700"/>
            <a:ext cx="1406909" cy="646331"/>
          </a:xfrm>
          <a:prstGeom prst="rect">
            <a:avLst/>
          </a:prstGeom>
          <a:solidFill>
            <a:srgbClr val="627981"/>
          </a:solidFill>
          <a:ln>
            <a:noFill/>
          </a:ln>
        </p:spPr>
        <p:txBody>
          <a:bodyPr wrap="square" rtlCol="0">
            <a:spAutoFit/>
          </a:bodyPr>
          <a:lstStyle/>
          <a:p>
            <a:pPr algn="ctr"/>
            <a:r>
              <a:rPr lang="en-US" b="1" dirty="0">
                <a:solidFill>
                  <a:schemeClr val="bg1"/>
                </a:solidFill>
              </a:rPr>
              <a:t>Perfect competition</a:t>
            </a:r>
          </a:p>
        </p:txBody>
      </p:sp>
      <p:sp>
        <p:nvSpPr>
          <p:cNvPr id="43" name="TextBox 42">
            <a:extLst>
              <a:ext uri="{FF2B5EF4-FFF2-40B4-BE49-F238E27FC236}">
                <a16:creationId xmlns:a16="http://schemas.microsoft.com/office/drawing/2014/main" id="{7FC48D5E-EC07-434A-A279-9693EE479D64}"/>
              </a:ext>
            </a:extLst>
          </p:cNvPr>
          <p:cNvSpPr txBox="1"/>
          <p:nvPr/>
        </p:nvSpPr>
        <p:spPr>
          <a:xfrm>
            <a:off x="3097554"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Similar but not identical products</a:t>
            </a:r>
          </a:p>
        </p:txBody>
      </p:sp>
      <p:sp>
        <p:nvSpPr>
          <p:cNvPr id="44" name="TextBox 43">
            <a:extLst>
              <a:ext uri="{FF2B5EF4-FFF2-40B4-BE49-F238E27FC236}">
                <a16:creationId xmlns:a16="http://schemas.microsoft.com/office/drawing/2014/main" id="{9F08BB49-86B4-432B-A8BE-830255A6431A}"/>
              </a:ext>
            </a:extLst>
          </p:cNvPr>
          <p:cNvSpPr txBox="1"/>
          <p:nvPr/>
        </p:nvSpPr>
        <p:spPr>
          <a:xfrm>
            <a:off x="3339373" y="5207700"/>
            <a:ext cx="1574501" cy="646331"/>
          </a:xfrm>
          <a:prstGeom prst="rect">
            <a:avLst/>
          </a:prstGeom>
          <a:solidFill>
            <a:srgbClr val="627981"/>
          </a:solidFill>
          <a:ln>
            <a:noFill/>
          </a:ln>
        </p:spPr>
        <p:txBody>
          <a:bodyPr wrap="square" rtlCol="0">
            <a:spAutoFit/>
          </a:bodyPr>
          <a:lstStyle/>
          <a:p>
            <a:pPr algn="ctr"/>
            <a:r>
              <a:rPr lang="en-US" b="1" dirty="0">
                <a:solidFill>
                  <a:schemeClr val="bg1"/>
                </a:solidFill>
              </a:rPr>
              <a:t>Monopolistic Competition</a:t>
            </a:r>
          </a:p>
        </p:txBody>
      </p:sp>
      <p:sp>
        <p:nvSpPr>
          <p:cNvPr id="45" name="TextBox 44">
            <a:extLst>
              <a:ext uri="{FF2B5EF4-FFF2-40B4-BE49-F238E27FC236}">
                <a16:creationId xmlns:a16="http://schemas.microsoft.com/office/drawing/2014/main" id="{84F6700E-12DF-4250-B55C-1FC423114E79}"/>
              </a:ext>
            </a:extLst>
          </p:cNvPr>
          <p:cNvSpPr txBox="1"/>
          <p:nvPr/>
        </p:nvSpPr>
        <p:spPr>
          <a:xfrm>
            <a:off x="6752531"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Identical or similar products</a:t>
            </a:r>
          </a:p>
        </p:txBody>
      </p:sp>
      <p:sp>
        <p:nvSpPr>
          <p:cNvPr id="46" name="TextBox 45">
            <a:extLst>
              <a:ext uri="{FF2B5EF4-FFF2-40B4-BE49-F238E27FC236}">
                <a16:creationId xmlns:a16="http://schemas.microsoft.com/office/drawing/2014/main" id="{DDB0FC34-D463-4759-9436-BC90F16ADBE7}"/>
              </a:ext>
            </a:extLst>
          </p:cNvPr>
          <p:cNvSpPr txBox="1"/>
          <p:nvPr/>
        </p:nvSpPr>
        <p:spPr>
          <a:xfrm>
            <a:off x="6994350"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Oligopoly</a:t>
            </a:r>
          </a:p>
        </p:txBody>
      </p:sp>
      <p:sp>
        <p:nvSpPr>
          <p:cNvPr id="47" name="TextBox 46">
            <a:extLst>
              <a:ext uri="{FF2B5EF4-FFF2-40B4-BE49-F238E27FC236}">
                <a16:creationId xmlns:a16="http://schemas.microsoft.com/office/drawing/2014/main" id="{C657DB3C-6804-4A84-9E7A-A10CA2FEB21D}"/>
              </a:ext>
            </a:extLst>
          </p:cNvPr>
          <p:cNvSpPr txBox="1"/>
          <p:nvPr/>
        </p:nvSpPr>
        <p:spPr>
          <a:xfrm>
            <a:off x="9862077" y="4245468"/>
            <a:ext cx="2058140" cy="646331"/>
          </a:xfrm>
          <a:prstGeom prst="rect">
            <a:avLst/>
          </a:prstGeom>
          <a:solidFill>
            <a:srgbClr val="627981"/>
          </a:solidFill>
          <a:ln>
            <a:noFill/>
          </a:ln>
        </p:spPr>
        <p:txBody>
          <a:bodyPr wrap="square" rtlCol="0">
            <a:spAutoFit/>
          </a:bodyPr>
          <a:lstStyle/>
          <a:p>
            <a:pPr algn="ctr"/>
            <a:r>
              <a:rPr lang="en-US" dirty="0">
                <a:solidFill>
                  <a:schemeClr val="bg1"/>
                </a:solidFill>
              </a:rPr>
              <a:t>No similar products exist</a:t>
            </a:r>
          </a:p>
        </p:txBody>
      </p:sp>
      <p:sp>
        <p:nvSpPr>
          <p:cNvPr id="48" name="TextBox 47">
            <a:extLst>
              <a:ext uri="{FF2B5EF4-FFF2-40B4-BE49-F238E27FC236}">
                <a16:creationId xmlns:a16="http://schemas.microsoft.com/office/drawing/2014/main" id="{11D3502D-72DB-4296-82F9-7789C6A16A68}"/>
              </a:ext>
            </a:extLst>
          </p:cNvPr>
          <p:cNvSpPr txBox="1"/>
          <p:nvPr/>
        </p:nvSpPr>
        <p:spPr>
          <a:xfrm>
            <a:off x="10103896" y="5343931"/>
            <a:ext cx="1574501" cy="369332"/>
          </a:xfrm>
          <a:prstGeom prst="rect">
            <a:avLst/>
          </a:prstGeom>
          <a:solidFill>
            <a:srgbClr val="627981"/>
          </a:solidFill>
          <a:ln>
            <a:noFill/>
          </a:ln>
        </p:spPr>
        <p:txBody>
          <a:bodyPr wrap="square" rtlCol="0">
            <a:spAutoFit/>
          </a:bodyPr>
          <a:lstStyle/>
          <a:p>
            <a:pPr algn="ctr"/>
            <a:r>
              <a:rPr lang="en-US" b="1" dirty="0">
                <a:solidFill>
                  <a:schemeClr val="bg1"/>
                </a:solidFill>
              </a:rPr>
              <a:t>Monopoly</a:t>
            </a:r>
          </a:p>
        </p:txBody>
      </p:sp>
    </p:spTree>
    <p:extLst>
      <p:ext uri="{BB962C8B-B14F-4D97-AF65-F5344CB8AC3E}">
        <p14:creationId xmlns:p14="http://schemas.microsoft.com/office/powerpoint/2010/main" val="180645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CD1BDA-40DD-450C-9DE5-8BF984BDA0F5}"/>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and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14D538-1266-4343-B085-E5D200D0A644}"/>
                  </a:ext>
                </a:extLst>
              </p:cNvPr>
              <p:cNvSpPr txBox="1"/>
              <p:nvPr/>
            </p:nvSpPr>
            <p:spPr>
              <a:xfrm>
                <a:off x="4206858" y="2499325"/>
                <a:ext cx="3778277"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profit</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cost</m:t>
                      </m:r>
                    </m:oMath>
                  </m:oMathPara>
                </a14:m>
                <a:endParaRPr lang="en-US" sz="2000" dirty="0">
                  <a:solidFill>
                    <a:schemeClr val="bg1"/>
                  </a:solidFill>
                </a:endParaRPr>
              </a:p>
            </p:txBody>
          </p:sp>
        </mc:Choice>
        <mc:Fallback xmlns="">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206858" y="2499325"/>
                <a:ext cx="3778277" cy="307777"/>
              </a:xfrm>
              <a:prstGeom prst="rect">
                <a:avLst/>
              </a:prstGeom>
              <a:blipFill>
                <a:blip r:embed="rId3"/>
                <a:stretch>
                  <a:fillRect l="-1774" r="-968" b="-34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algn="ctr"/>
            <a:r>
              <a:rPr lang="en-US" sz="2000" dirty="0">
                <a:solidFill>
                  <a:schemeClr val="bg1"/>
                </a:solidFill>
              </a:rPr>
              <a:t>Each business, regardless of size or complexity, tries to earn a profit.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442DDB1-7D96-4536-9121-2B3C8C470F3B}"/>
                  </a:ext>
                </a:extLst>
              </p:cNvPr>
              <p:cNvSpPr txBox="1"/>
              <p:nvPr/>
            </p:nvSpPr>
            <p:spPr>
              <a:xfrm>
                <a:off x="4283801" y="4679970"/>
                <a:ext cx="3624390" cy="307777"/>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total</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revenue</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ea typeface="Cambria Math" panose="02040503050406030204" pitchFamily="18" charset="0"/>
                        </a:rPr>
                        <m:t>×</m:t>
                      </m:r>
                      <m:r>
                        <m:rPr>
                          <m:sty m:val="p"/>
                        </m:rPr>
                        <a:rPr lang="en-US" sz="2000" b="0" i="0" smtClean="0">
                          <a:solidFill>
                            <a:schemeClr val="bg1"/>
                          </a:solidFill>
                          <a:latin typeface="Cambria Math" panose="02040503050406030204" pitchFamily="18" charset="0"/>
                          <a:ea typeface="Cambria Math" panose="02040503050406030204" pitchFamily="18" charset="0"/>
                        </a:rPr>
                        <m:t>quantity</m:t>
                      </m:r>
                    </m:oMath>
                  </m:oMathPara>
                </a14:m>
                <a:endParaRPr lang="en-US" sz="2000" dirty="0">
                  <a:solidFill>
                    <a:schemeClr val="bg1"/>
                  </a:solidFill>
                </a:endParaRPr>
              </a:p>
            </p:txBody>
          </p:sp>
        </mc:Choice>
        <mc:Fallback xmlns="">
          <p:sp>
            <p:nvSpPr>
              <p:cNvPr id="11" name="TextBox 10">
                <a:extLst>
                  <a:ext uri="{FF2B5EF4-FFF2-40B4-BE49-F238E27FC236}">
                    <a16:creationId xmlns:a16="http://schemas.microsoft.com/office/drawing/2014/main" id="{C442DDB1-7D96-4536-9121-2B3C8C470F3B}"/>
                  </a:ext>
                </a:extLst>
              </p:cNvPr>
              <p:cNvSpPr txBox="1">
                <a:spLocks noRot="1" noChangeAspect="1" noMove="1" noResize="1" noEditPoints="1" noAdjustHandles="1" noChangeArrowheads="1" noChangeShapeType="1" noTextEdit="1"/>
              </p:cNvSpPr>
              <p:nvPr/>
            </p:nvSpPr>
            <p:spPr>
              <a:xfrm>
                <a:off x="4283801" y="4679970"/>
                <a:ext cx="3624390" cy="307777"/>
              </a:xfrm>
              <a:prstGeom prst="rect">
                <a:avLst/>
              </a:prstGeom>
              <a:blipFill>
                <a:blip r:embed="rId4"/>
                <a:stretch>
                  <a:fillRect l="-1178" r="-2189" b="-34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algn="ctr"/>
            <a:r>
              <a:rPr lang="en-US" sz="2000" dirty="0">
                <a:solidFill>
                  <a:schemeClr val="bg1"/>
                </a:solidFill>
              </a:rPr>
              <a:t>Total revenue is the income the firm generates from selling its products. We calculate it by multiplying the price of the product times the quantity of output sold:</a:t>
            </a:r>
          </a:p>
        </p:txBody>
      </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is what the firm pays for producing and selling its products.</a:t>
              </a:r>
            </a:p>
          </p:txBody>
        </p:sp>
      </p:grpSp>
      <p:grpSp>
        <p:nvGrpSpPr>
          <p:cNvPr id="22" name="Group 21">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can distinguish between two types of cost: explicit and implicit.</a:t>
              </a:r>
            </a:p>
          </p:txBody>
        </p:sp>
      </p:grpSp>
      <p:grpSp>
        <p:nvGrpSpPr>
          <p:cNvPr id="29" name="Group 28">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Implicit costs </a:t>
              </a:r>
              <a:r>
                <a:rPr lang="en-US" sz="2000" dirty="0">
                  <a:solidFill>
                    <a:schemeClr val="bg1"/>
                  </a:solidFill>
                </a:rPr>
                <a:t>are the opportunity costs of using resources the firm already owns, such as depreciation.</a:t>
              </a:r>
            </a:p>
          </p:txBody>
        </p:sp>
      </p:grpSp>
      <p:grpSp>
        <p:nvGrpSpPr>
          <p:cNvPr id="32" name="Group 31">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Explicit costs </a:t>
              </a:r>
              <a:r>
                <a:rPr lang="en-US" sz="2000" dirty="0">
                  <a:solidFill>
                    <a:schemeClr val="bg1"/>
                  </a:solidFill>
                </a:rPr>
                <a:t>are out-of-pocket costs and actual payments, such as wages paid to employees and rent for an office.</a:t>
              </a:r>
            </a:p>
          </p:txBody>
        </p:sp>
      </p:grpSp>
    </p:spTree>
    <p:extLst>
      <p:ext uri="{BB962C8B-B14F-4D97-AF65-F5344CB8AC3E}">
        <p14:creationId xmlns:p14="http://schemas.microsoft.com/office/powerpoint/2010/main" val="87904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1632</Words>
  <Application>Microsoft Office PowerPoint</Application>
  <PresentationFormat>Widescreen</PresentationFormat>
  <Paragraphs>125</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48</cp:revision>
  <dcterms:created xsi:type="dcterms:W3CDTF">2017-06-16T13:06:21Z</dcterms:created>
  <dcterms:modified xsi:type="dcterms:W3CDTF">2023-08-03T16:28:02Z</dcterms:modified>
</cp:coreProperties>
</file>