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56" r:id="rId3"/>
    <p:sldId id="299" r:id="rId4"/>
    <p:sldId id="300" r:id="rId5"/>
    <p:sldId id="301" r:id="rId6"/>
    <p:sldId id="302" r:id="rId7"/>
    <p:sldId id="298" r:id="rId8"/>
    <p:sldId id="290" r:id="rId9"/>
    <p:sldId id="291" r:id="rId10"/>
    <p:sldId id="293" r:id="rId11"/>
    <p:sldId id="294" r:id="rId12"/>
    <p:sldId id="295" r:id="rId13"/>
    <p:sldId id="365" r:id="rId14"/>
    <p:sldId id="364"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8959A7"/>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841" autoAdjust="0"/>
  </p:normalViewPr>
  <p:slideViewPr>
    <p:cSldViewPr snapToGrid="0">
      <p:cViewPr varScale="1">
        <p:scale>
          <a:sx n="94" d="100"/>
          <a:sy n="94" d="100"/>
        </p:scale>
        <p:origin x="12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lesson, we'll explore the role of perfect competition in today's market systems.</a:t>
            </a:r>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434645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Consider the agricultural market. Crops are generally interchangeable, so a corn farmer selling corn for a dollar more than his or her competitors won't have many buyers. Conversely, participants in this firm will also avoid lowering the price to not lower their profit.</a:t>
            </a: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496697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Perfectly competitive markets have many firms, a homogenous product, and free entry and exit from the market. Pure monopolies have only one firm, one product with no current substitutes, and restricted entry.</a:t>
            </a: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2878420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In the short run, the perfectly competitive firm will seek the quantity of output where profits are highest or, if profits are not possible, where losses are lowest.</a:t>
            </a:r>
            <a:r>
              <a:rPr lang="en-US" sz="1200" kern="1200" dirty="0">
                <a:solidFill>
                  <a:schemeClr val="tx1"/>
                </a:solidFill>
                <a:effectLst/>
                <a:latin typeface="+mn-lt"/>
                <a:ea typeface="+mn-ea"/>
                <a:cs typeface="+mn-cs"/>
              </a:rPr>
              <a:t> </a:t>
            </a:r>
            <a:r>
              <a:rPr lang="en-US" sz="1200" dirty="0">
                <a:solidFill>
                  <a:schemeClr val="bg1"/>
                </a:solidFill>
              </a:rPr>
              <a:t>In the long run, positive economic profits will attract competition as other firms enter the market. Economic losses will cause firms to exit the market. Ultimately, perfectly competitive markets will attain long-run equilibrium when no new firms want to enter the market and existing firms do not want to leave the market, as economic profits have been driven down to zero.</a:t>
            </a: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1005963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Most businesses face the reality that no one is required to buy their products. In addition, even customers who might want those products may buy from other businesses instead. Firms that operate in perfectly competitive markets face these realities. Firms need to decide how much to produce, how much profit they make, and whether to stay in business or not.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1802867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Industries differ from one another in terms of how many sellers there are in a specific market, how easy or difficult it is for a new firm to enter, and the type of products that they sell. Economists refer to this as an industry's market structure.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974745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Think of people entering and exiting markets as barriers to entry and exit. The more barriers, the less of a "free market" you have because people cannot move in and out of markets as freely, making it less competitive. Examples of barriers to entry include licenses or certifications, high startup costs, legal fees, and government regulations. Examples of barriers to exit include contracts, closure costs, local or state restrictions, and sunk costs.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299597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two extreme positions in the market; however, most firms fall somewhere in the middle.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3154580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Firms are in perfect competition when the following conditions occur. One, many firms produce identical products. Two, many buyers are available to buy the product, and many sellers are available to sell the product. Three, sellers and buyers have all relevant information to make rational decisions about the product that they are buying and selling. And four, </a:t>
            </a:r>
            <a:r>
              <a:rPr lang="en-US" sz="1200" kern="1200">
                <a:solidFill>
                  <a:schemeClr val="tx1"/>
                </a:solidFill>
                <a:effectLst/>
                <a:latin typeface="+mn-lt"/>
                <a:ea typeface="+mn-ea"/>
                <a:cs typeface="+mn-cs"/>
              </a:rPr>
              <a:t>firms can </a:t>
            </a:r>
            <a:r>
              <a:rPr lang="en-US" sz="1200" kern="1200" dirty="0">
                <a:solidFill>
                  <a:schemeClr val="tx1"/>
                </a:solidFill>
                <a:effectLst/>
                <a:latin typeface="+mn-lt"/>
                <a:ea typeface="+mn-ea"/>
                <a:cs typeface="+mn-cs"/>
              </a:rPr>
              <a:t>enter and leave the market without any restrictions; in other words, there is free entry and exit into and out of the market.</a:t>
            </a: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243559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Have you ever heard of the term "price taker"? These perfectly competitive firms are known as price takers because all competing firms are forced to accept the average price in the market. If a competing firm raises their costs to consumers, even minimally, they will lose out on business.</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a wheat grower wants to know the going price of wheat, he or she has to check on the computer or listen to the radio. Supply and demand in the entire market determine the market price, not the individual farmer. A perfectly competitive firm must be a very small player in the overall market so that it can increase or decrease output without noticeably affecting the overall quantity supplied and price in the market.</a:t>
            </a: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Keep in mind that a perfectly competitive market is a hypothetical extreme. However, the reality is that producers in a number of industries face many competitor firms selling highly similar goods.</a:t>
            </a: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590374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848083" y="2214037"/>
            <a:ext cx="8378602"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Perfect Competition and Why It Matters</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Agricultural Market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419B12D6-4848-4E27-B888-9F83E0986C33}"/>
              </a:ext>
            </a:extLst>
          </p:cNvPr>
          <p:cNvGrpSpPr/>
          <p:nvPr/>
        </p:nvGrpSpPr>
        <p:grpSpPr>
          <a:xfrm>
            <a:off x="2066923" y="1561153"/>
            <a:ext cx="8058154" cy="1434295"/>
            <a:chOff x="542923" y="1736760"/>
            <a:chExt cx="8058154" cy="2026863"/>
          </a:xfrm>
          <a:solidFill>
            <a:srgbClr val="627981"/>
          </a:solidFill>
        </p:grpSpPr>
        <p:sp>
          <p:nvSpPr>
            <p:cNvPr id="13" name="Rectangle 12">
              <a:extLst>
                <a:ext uri="{FF2B5EF4-FFF2-40B4-BE49-F238E27FC236}">
                  <a16:creationId xmlns:a16="http://schemas.microsoft.com/office/drawing/2014/main" id="{F7F2F587-2FD9-499E-BD6A-65A7DC4E6E9B}"/>
                </a:ext>
              </a:extLst>
            </p:cNvPr>
            <p:cNvSpPr/>
            <p:nvPr/>
          </p:nvSpPr>
          <p:spPr>
            <a:xfrm>
              <a:off x="542923" y="1736760"/>
              <a:ext cx="8058154" cy="20268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95AB9F47-F33C-4C60-96E6-F5167D27CCF4}"/>
                </a:ext>
              </a:extLst>
            </p:cNvPr>
            <p:cNvSpPr txBox="1"/>
            <p:nvPr/>
          </p:nvSpPr>
          <p:spPr>
            <a:xfrm>
              <a:off x="668214" y="1824636"/>
              <a:ext cx="7807571" cy="1870208"/>
            </a:xfrm>
            <a:prstGeom prst="rect">
              <a:avLst/>
            </a:prstGeom>
            <a:grpFill/>
          </p:spPr>
          <p:txBody>
            <a:bodyPr wrap="square" rtlCol="0">
              <a:spAutoFit/>
            </a:bodyPr>
            <a:lstStyle/>
            <a:p>
              <a:pPr algn="ctr"/>
              <a:r>
                <a:rPr lang="en-US" sz="2000" dirty="0">
                  <a:solidFill>
                    <a:schemeClr val="bg1"/>
                  </a:solidFill>
                </a:rPr>
                <a:t>According to the United States Department of Agriculture monthly reports, in 2021, U.S. corn farmers received an average price of around $5.40 per bushel. A corn farmer who attempted to sell at $6.00 per bushel would not have found any buyers.</a:t>
              </a:r>
            </a:p>
          </p:txBody>
        </p:sp>
      </p:grpSp>
      <p:pic>
        <p:nvPicPr>
          <p:cNvPr id="4" name="Picture 3" descr="A picture of a field growing crops">
            <a:extLst>
              <a:ext uri="{FF2B5EF4-FFF2-40B4-BE49-F238E27FC236}">
                <a16:creationId xmlns:a16="http://schemas.microsoft.com/office/drawing/2014/main" id="{CB36E5B6-B036-4EE7-9B5D-B6CED261DF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654" y="3429000"/>
            <a:ext cx="6542690" cy="2858485"/>
          </a:xfrm>
          <a:prstGeom prst="rect">
            <a:avLst/>
          </a:prstGeom>
        </p:spPr>
      </p:pic>
    </p:spTree>
    <p:extLst>
      <p:ext uri="{BB962C8B-B14F-4D97-AF65-F5344CB8AC3E}">
        <p14:creationId xmlns:p14="http://schemas.microsoft.com/office/powerpoint/2010/main" val="4090805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Perfectly Competitive Firms vs. Monopolies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837C8F5B-7E7E-4493-9446-D5A023B4E482}"/>
              </a:ext>
            </a:extLst>
          </p:cNvPr>
          <p:cNvGrpSpPr/>
          <p:nvPr/>
        </p:nvGrpSpPr>
        <p:grpSpPr>
          <a:xfrm>
            <a:off x="2066923" y="1561152"/>
            <a:ext cx="8058154" cy="819441"/>
            <a:chOff x="542923" y="1736760"/>
            <a:chExt cx="8058154" cy="2026863"/>
          </a:xfrm>
          <a:solidFill>
            <a:srgbClr val="627981"/>
          </a:solidFill>
        </p:grpSpPr>
        <p:sp>
          <p:nvSpPr>
            <p:cNvPr id="17" name="Rectangle 16">
              <a:extLst>
                <a:ext uri="{FF2B5EF4-FFF2-40B4-BE49-F238E27FC236}">
                  <a16:creationId xmlns:a16="http://schemas.microsoft.com/office/drawing/2014/main" id="{E7CC48EC-9DAE-441A-9D27-E841F1E20492}"/>
                </a:ext>
              </a:extLst>
            </p:cNvPr>
            <p:cNvSpPr/>
            <p:nvPr/>
          </p:nvSpPr>
          <p:spPr>
            <a:xfrm>
              <a:off x="542923" y="1736760"/>
              <a:ext cx="8058154" cy="20268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412F0CE3-6811-4196-8F46-D8A8B78A2E83}"/>
                </a:ext>
              </a:extLst>
            </p:cNvPr>
            <p:cNvSpPr txBox="1"/>
            <p:nvPr/>
          </p:nvSpPr>
          <p:spPr>
            <a:xfrm>
              <a:off x="668214" y="1824635"/>
              <a:ext cx="7932863" cy="1497732"/>
            </a:xfrm>
            <a:prstGeom prst="rect">
              <a:avLst/>
            </a:prstGeom>
            <a:grpFill/>
          </p:spPr>
          <p:txBody>
            <a:bodyPr wrap="square" rtlCol="0">
              <a:spAutoFit/>
            </a:bodyPr>
            <a:lstStyle/>
            <a:p>
              <a:pPr algn="ctr"/>
              <a:r>
                <a:rPr lang="en-US" sz="2000" dirty="0">
                  <a:solidFill>
                    <a:schemeClr val="bg1"/>
                  </a:solidFill>
                </a:rPr>
                <a:t>To show the differences in the two extreme positions, consider the chart below:</a:t>
              </a:r>
            </a:p>
          </p:txBody>
        </p:sp>
      </p:grpSp>
      <p:graphicFrame>
        <p:nvGraphicFramePr>
          <p:cNvPr id="2" name="Table 2">
            <a:extLst>
              <a:ext uri="{FF2B5EF4-FFF2-40B4-BE49-F238E27FC236}">
                <a16:creationId xmlns:a16="http://schemas.microsoft.com/office/drawing/2014/main" id="{B91DE3E3-6E90-4826-9D8D-67B5170EA7F6}"/>
              </a:ext>
            </a:extLst>
          </p:cNvPr>
          <p:cNvGraphicFramePr>
            <a:graphicFrameLocks noGrp="1"/>
          </p:cNvGraphicFramePr>
          <p:nvPr>
            <p:extLst>
              <p:ext uri="{D42A27DB-BD31-4B8C-83A1-F6EECF244321}">
                <p14:modId xmlns:p14="http://schemas.microsoft.com/office/powerpoint/2010/main" val="339310744"/>
              </p:ext>
            </p:extLst>
          </p:nvPr>
        </p:nvGraphicFramePr>
        <p:xfrm>
          <a:off x="2032000" y="3186970"/>
          <a:ext cx="8128000" cy="17526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375256693"/>
                    </a:ext>
                  </a:extLst>
                </a:gridCol>
                <a:gridCol w="4064000">
                  <a:extLst>
                    <a:ext uri="{9D8B030D-6E8A-4147-A177-3AD203B41FA5}">
                      <a16:colId xmlns:a16="http://schemas.microsoft.com/office/drawing/2014/main" val="1660634552"/>
                    </a:ext>
                  </a:extLst>
                </a:gridCol>
              </a:tblGrid>
              <a:tr h="370840">
                <a:tc>
                  <a:txBody>
                    <a:bodyPr/>
                    <a:lstStyle/>
                    <a:p>
                      <a:pPr algn="ctr"/>
                      <a:r>
                        <a:rPr lang="en-US" dirty="0">
                          <a:solidFill>
                            <a:schemeClr val="tx1"/>
                          </a:solidFill>
                        </a:rPr>
                        <a:t>Perfectly Competitive Firms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Pure Monopolies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2720621"/>
                  </a:ext>
                </a:extLst>
              </a:tr>
              <a:tr h="370840">
                <a:tc>
                  <a:txBody>
                    <a:bodyPr/>
                    <a:lstStyle/>
                    <a:p>
                      <a:pPr algn="ctr"/>
                      <a:r>
                        <a:rPr lang="en-US" dirty="0">
                          <a:solidFill>
                            <a:schemeClr val="tx1"/>
                          </a:solidFill>
                        </a:rPr>
                        <a:t>Many Firms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Only one firm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7498083"/>
                  </a:ext>
                </a:extLst>
              </a:tr>
              <a:tr h="370840">
                <a:tc>
                  <a:txBody>
                    <a:bodyPr/>
                    <a:lstStyle/>
                    <a:p>
                      <a:pPr algn="ctr"/>
                      <a:r>
                        <a:rPr lang="en-US" dirty="0">
                          <a:solidFill>
                            <a:schemeClr val="tx1"/>
                          </a:solidFill>
                        </a:rPr>
                        <a:t>Homogenous Product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One product—no current substitute or fear of substitute in the near future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3137488"/>
                  </a:ext>
                </a:extLst>
              </a:tr>
              <a:tr h="370840">
                <a:tc>
                  <a:txBody>
                    <a:bodyPr/>
                    <a:lstStyle/>
                    <a:p>
                      <a:pPr algn="ctr"/>
                      <a:r>
                        <a:rPr lang="en-US" dirty="0">
                          <a:solidFill>
                            <a:schemeClr val="tx1"/>
                          </a:solidFill>
                        </a:rPr>
                        <a:t>Free entry and exit from the market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Restricted entry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3521430"/>
                  </a:ext>
                </a:extLst>
              </a:tr>
            </a:tbl>
          </a:graphicData>
        </a:graphic>
      </p:graphicFrame>
    </p:spTree>
    <p:extLst>
      <p:ext uri="{BB962C8B-B14F-4D97-AF65-F5344CB8AC3E}">
        <p14:creationId xmlns:p14="http://schemas.microsoft.com/office/powerpoint/2010/main" val="2898195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Short Run vs. Long Run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15CBF3B0-1C44-4695-BA91-1903A00AAE42}"/>
              </a:ext>
            </a:extLst>
          </p:cNvPr>
          <p:cNvGrpSpPr/>
          <p:nvPr/>
        </p:nvGrpSpPr>
        <p:grpSpPr>
          <a:xfrm>
            <a:off x="2066923" y="1455644"/>
            <a:ext cx="8058154" cy="1041764"/>
            <a:chOff x="542923" y="1736761"/>
            <a:chExt cx="8058154" cy="1041764"/>
          </a:xfrm>
          <a:solidFill>
            <a:srgbClr val="627981"/>
          </a:solidFill>
        </p:grpSpPr>
        <p:sp>
          <p:nvSpPr>
            <p:cNvPr id="9" name="Rectangle 8">
              <a:extLst>
                <a:ext uri="{FF2B5EF4-FFF2-40B4-BE49-F238E27FC236}">
                  <a16:creationId xmlns:a16="http://schemas.microsoft.com/office/drawing/2014/main" id="{DEC650FB-E8D1-4F35-B001-39EC774E0532}"/>
                </a:ext>
              </a:extLst>
            </p:cNvPr>
            <p:cNvSpPr/>
            <p:nvPr/>
          </p:nvSpPr>
          <p:spPr>
            <a:xfrm>
              <a:off x="542923" y="1736761"/>
              <a:ext cx="8058154" cy="10417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a:extLst>
                <a:ext uri="{FF2B5EF4-FFF2-40B4-BE49-F238E27FC236}">
                  <a16:creationId xmlns:a16="http://schemas.microsoft.com/office/drawing/2014/main" id="{43AA55B6-8BF0-447E-B6C4-98E1C9A9CA32}"/>
                </a:ext>
              </a:extLst>
            </p:cNvPr>
            <p:cNvSpPr txBox="1"/>
            <p:nvPr/>
          </p:nvSpPr>
          <p:spPr>
            <a:xfrm>
              <a:off x="542923" y="1762862"/>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short run, the perfectly competitive firm will seek the quantity of output where profits are highest or, if profits are not possible, where losses are lowest.</a:t>
              </a:r>
            </a:p>
          </p:txBody>
        </p:sp>
      </p:grpSp>
      <p:grpSp>
        <p:nvGrpSpPr>
          <p:cNvPr id="11" name="Group 10">
            <a:extLst>
              <a:ext uri="{FF2B5EF4-FFF2-40B4-BE49-F238E27FC236}">
                <a16:creationId xmlns:a16="http://schemas.microsoft.com/office/drawing/2014/main" id="{C51D6B66-E87F-4FB4-84DF-F8B5A7984BF6}"/>
              </a:ext>
            </a:extLst>
          </p:cNvPr>
          <p:cNvGrpSpPr/>
          <p:nvPr/>
        </p:nvGrpSpPr>
        <p:grpSpPr>
          <a:xfrm>
            <a:off x="2066923" y="2622065"/>
            <a:ext cx="8058154" cy="1065187"/>
            <a:chOff x="542923" y="1736761"/>
            <a:chExt cx="8058154" cy="1065187"/>
          </a:xfrm>
          <a:solidFill>
            <a:srgbClr val="627981"/>
          </a:solidFill>
        </p:grpSpPr>
        <p:sp>
          <p:nvSpPr>
            <p:cNvPr id="12" name="Rectangle 11">
              <a:extLst>
                <a:ext uri="{FF2B5EF4-FFF2-40B4-BE49-F238E27FC236}">
                  <a16:creationId xmlns:a16="http://schemas.microsoft.com/office/drawing/2014/main" id="{BC96E04A-34DC-485F-A1A0-A7564997AB0A}"/>
                </a:ext>
              </a:extLst>
            </p:cNvPr>
            <p:cNvSpPr/>
            <p:nvPr/>
          </p:nvSpPr>
          <p:spPr>
            <a:xfrm>
              <a:off x="542923" y="1736761"/>
              <a:ext cx="8058154" cy="10651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FE83B2B7-68DA-4509-8DD3-551516E59AAE}"/>
                </a:ext>
              </a:extLst>
            </p:cNvPr>
            <p:cNvSpPr txBox="1"/>
            <p:nvPr/>
          </p:nvSpPr>
          <p:spPr>
            <a:xfrm>
              <a:off x="542923" y="1786285"/>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long run, positive economic profits will attract competition as other firms enter the market. Economic losses will cause firms to exit the market.</a:t>
              </a:r>
            </a:p>
          </p:txBody>
        </p:sp>
      </p:grpSp>
      <p:grpSp>
        <p:nvGrpSpPr>
          <p:cNvPr id="14" name="Group 13">
            <a:extLst>
              <a:ext uri="{FF2B5EF4-FFF2-40B4-BE49-F238E27FC236}">
                <a16:creationId xmlns:a16="http://schemas.microsoft.com/office/drawing/2014/main" id="{5DF6CCCD-2E49-4417-AA78-6D4B1766DBAA}"/>
              </a:ext>
            </a:extLst>
          </p:cNvPr>
          <p:cNvGrpSpPr/>
          <p:nvPr/>
        </p:nvGrpSpPr>
        <p:grpSpPr>
          <a:xfrm>
            <a:off x="2066923" y="3811909"/>
            <a:ext cx="8058154" cy="1372963"/>
            <a:chOff x="542923" y="1736761"/>
            <a:chExt cx="8058154" cy="1372963"/>
          </a:xfrm>
          <a:solidFill>
            <a:srgbClr val="627981"/>
          </a:solidFill>
        </p:grpSpPr>
        <p:sp>
          <p:nvSpPr>
            <p:cNvPr id="15" name="Rectangle 14">
              <a:extLst>
                <a:ext uri="{FF2B5EF4-FFF2-40B4-BE49-F238E27FC236}">
                  <a16:creationId xmlns:a16="http://schemas.microsoft.com/office/drawing/2014/main" id="{6C528365-11AA-4839-B581-A43728502679}"/>
                </a:ext>
              </a:extLst>
            </p:cNvPr>
            <p:cNvSpPr/>
            <p:nvPr/>
          </p:nvSpPr>
          <p:spPr>
            <a:xfrm>
              <a:off x="542923" y="1736761"/>
              <a:ext cx="8058154" cy="13729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B190FBC9-61EE-4157-8111-92B2E2C8275A}"/>
                </a:ext>
              </a:extLst>
            </p:cNvPr>
            <p:cNvSpPr txBox="1"/>
            <p:nvPr/>
          </p:nvSpPr>
          <p:spPr>
            <a:xfrm>
              <a:off x="542923" y="1786285"/>
              <a:ext cx="7807571" cy="1323439"/>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Ultimately, perfectly competitive markets will attain long-run equilibrium when no new firms want to enter the market and existing firms do not want to leave the market, as economic profits have been driven down to zero.</a:t>
              </a:r>
            </a:p>
          </p:txBody>
        </p:sp>
      </p:grpSp>
    </p:spTree>
    <p:extLst>
      <p:ext uri="{BB962C8B-B14F-4D97-AF65-F5344CB8AC3E}">
        <p14:creationId xmlns:p14="http://schemas.microsoft.com/office/powerpoint/2010/main" val="67790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523998" y="1552674"/>
            <a:ext cx="9273061" cy="4708981"/>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A perfectly competitive firm is a price taker, which means that it must accept the equilibrium price at which it sells goods.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If a perfectly competitive firm attempts to charge even a tiny amount more than the market price, it will be unable to make any sales.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In a perfectly competitive market, there are thousands of sellers, easy entry, and identical products.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 short-run production period is when firms are producing with some fixed inputs.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Long-run equilibrium in a perfectly competitive industry occurs after all firms have entered and exited the industry and seller profits are driven to zero.</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Perfect Competition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3E2B70B8-9039-4DE5-ADB6-9FBE1052D6A4}"/>
              </a:ext>
            </a:extLst>
          </p:cNvPr>
          <p:cNvGrpSpPr/>
          <p:nvPr/>
        </p:nvGrpSpPr>
        <p:grpSpPr>
          <a:xfrm>
            <a:off x="2066922" y="1580912"/>
            <a:ext cx="8058154" cy="1041764"/>
            <a:chOff x="542923" y="1736761"/>
            <a:chExt cx="8058154" cy="1041764"/>
          </a:xfrm>
          <a:solidFill>
            <a:srgbClr val="627981"/>
          </a:solidFill>
        </p:grpSpPr>
        <p:sp>
          <p:nvSpPr>
            <p:cNvPr id="28" name="Rectangle 27">
              <a:extLst>
                <a:ext uri="{FF2B5EF4-FFF2-40B4-BE49-F238E27FC236}">
                  <a16:creationId xmlns:a16="http://schemas.microsoft.com/office/drawing/2014/main" id="{87FF871A-EAB7-484D-99DB-60655976C4D7}"/>
                </a:ext>
              </a:extLst>
            </p:cNvPr>
            <p:cNvSpPr/>
            <p:nvPr/>
          </p:nvSpPr>
          <p:spPr>
            <a:xfrm>
              <a:off x="542923" y="1736761"/>
              <a:ext cx="8058154" cy="10417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4B659146-88A2-4D90-A2F5-18C9F45C5E2A}"/>
                </a:ext>
              </a:extLst>
            </p:cNvPr>
            <p:cNvSpPr txBox="1"/>
            <p:nvPr/>
          </p:nvSpPr>
          <p:spPr>
            <a:xfrm>
              <a:off x="542923" y="1762862"/>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Most businesses face two realities: no one is required to buy their products, and even customers who might want those products may buy from other businesses instead.</a:t>
              </a:r>
            </a:p>
          </p:txBody>
        </p:sp>
      </p:grpSp>
      <p:grpSp>
        <p:nvGrpSpPr>
          <p:cNvPr id="14" name="Group 13">
            <a:extLst>
              <a:ext uri="{FF2B5EF4-FFF2-40B4-BE49-F238E27FC236}">
                <a16:creationId xmlns:a16="http://schemas.microsoft.com/office/drawing/2014/main" id="{539C9D99-81C8-4A62-AE97-2A0C1BA39F98}"/>
              </a:ext>
            </a:extLst>
          </p:cNvPr>
          <p:cNvGrpSpPr/>
          <p:nvPr/>
        </p:nvGrpSpPr>
        <p:grpSpPr>
          <a:xfrm>
            <a:off x="2066922" y="2747333"/>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6FDF216-C410-4A6F-9BBB-21CC2683D3C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6D69006D-0788-4BC9-90A5-47B61C660B85}"/>
                </a:ext>
              </a:extLst>
            </p:cNvPr>
            <p:cNvSpPr txBox="1"/>
            <p:nvPr/>
          </p:nvSpPr>
          <p:spPr>
            <a:xfrm>
              <a:off x="542923"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Firms that operate in </a:t>
              </a:r>
              <a:r>
                <a:rPr lang="en-US" sz="2000" b="1" dirty="0">
                  <a:solidFill>
                    <a:schemeClr val="bg1"/>
                  </a:solidFill>
                </a:rPr>
                <a:t>perfectly competitive </a:t>
              </a:r>
              <a:r>
                <a:rPr lang="en-US" sz="2000" dirty="0">
                  <a:solidFill>
                    <a:schemeClr val="bg1"/>
                  </a:solidFill>
                </a:rPr>
                <a:t>markets face these realities.</a:t>
              </a:r>
            </a:p>
          </p:txBody>
        </p:sp>
      </p:grpSp>
      <p:grpSp>
        <p:nvGrpSpPr>
          <p:cNvPr id="13" name="Group 12">
            <a:extLst>
              <a:ext uri="{FF2B5EF4-FFF2-40B4-BE49-F238E27FC236}">
                <a16:creationId xmlns:a16="http://schemas.microsoft.com/office/drawing/2014/main" id="{6BF8E75B-8A1B-4723-A535-6D631C04ADFC}"/>
              </a:ext>
            </a:extLst>
          </p:cNvPr>
          <p:cNvGrpSpPr/>
          <p:nvPr/>
        </p:nvGrpSpPr>
        <p:grpSpPr>
          <a:xfrm>
            <a:off x="2066922" y="3678925"/>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4B1E3B6D-5856-48C4-8D3F-65E5B032B13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8" name="TextBox 17">
              <a:extLst>
                <a:ext uri="{FF2B5EF4-FFF2-40B4-BE49-F238E27FC236}">
                  <a16:creationId xmlns:a16="http://schemas.microsoft.com/office/drawing/2014/main" id="{719EE063-5286-4AAE-9FD8-453AFFD81A16}"/>
                </a:ext>
              </a:extLst>
            </p:cNvPr>
            <p:cNvSpPr txBox="1"/>
            <p:nvPr/>
          </p:nvSpPr>
          <p:spPr>
            <a:xfrm>
              <a:off x="542923"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Firms make decisions about how much to produce, how much profit they make, and whether to stay in business or not.</a:t>
              </a:r>
            </a:p>
          </p:txBody>
        </p:sp>
      </p:grpSp>
    </p:spTree>
    <p:extLst>
      <p:ext uri="{BB962C8B-B14F-4D97-AF65-F5344CB8AC3E}">
        <p14:creationId xmlns:p14="http://schemas.microsoft.com/office/powerpoint/2010/main" val="4119747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Market Structure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3E2B70B8-9039-4DE5-ADB6-9FBE1052D6A4}"/>
              </a:ext>
            </a:extLst>
          </p:cNvPr>
          <p:cNvGrpSpPr/>
          <p:nvPr/>
        </p:nvGrpSpPr>
        <p:grpSpPr>
          <a:xfrm>
            <a:off x="2066922" y="1580912"/>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87FF871A-EAB7-484D-99DB-60655976C4D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4B659146-88A2-4D90-A2F5-18C9F45C5E2A}"/>
                </a:ext>
              </a:extLst>
            </p:cNvPr>
            <p:cNvSpPr txBox="1"/>
            <p:nvPr/>
          </p:nvSpPr>
          <p:spPr>
            <a:xfrm>
              <a:off x="542923" y="1912515"/>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Industries differ from one another in several ways:</a:t>
              </a:r>
            </a:p>
          </p:txBody>
        </p:sp>
      </p:grpSp>
      <p:grpSp>
        <p:nvGrpSpPr>
          <p:cNvPr id="33" name="Group 32">
            <a:extLst>
              <a:ext uri="{FF2B5EF4-FFF2-40B4-BE49-F238E27FC236}">
                <a16:creationId xmlns:a16="http://schemas.microsoft.com/office/drawing/2014/main" id="{A25546F3-EAD8-47BA-9D70-FC3235D1B28E}"/>
              </a:ext>
            </a:extLst>
          </p:cNvPr>
          <p:cNvGrpSpPr/>
          <p:nvPr/>
        </p:nvGrpSpPr>
        <p:grpSpPr>
          <a:xfrm>
            <a:off x="2066922" y="4066686"/>
            <a:ext cx="8058154" cy="806935"/>
            <a:chOff x="542923" y="1736761"/>
            <a:chExt cx="8058154" cy="806935"/>
          </a:xfrm>
          <a:solidFill>
            <a:srgbClr val="627981"/>
          </a:solidFill>
        </p:grpSpPr>
        <p:sp>
          <p:nvSpPr>
            <p:cNvPr id="34" name="Rectangle 33">
              <a:extLst>
                <a:ext uri="{FF2B5EF4-FFF2-40B4-BE49-F238E27FC236}">
                  <a16:creationId xmlns:a16="http://schemas.microsoft.com/office/drawing/2014/main" id="{1F6C8D1F-7391-4A32-BCCF-D3E677B382F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262BE90A-D55C-4391-9A0B-24B66107801C}"/>
                </a:ext>
              </a:extLst>
            </p:cNvPr>
            <p:cNvSpPr txBox="1"/>
            <p:nvPr/>
          </p:nvSpPr>
          <p:spPr>
            <a:xfrm>
              <a:off x="542923"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refer to this as an industry's </a:t>
              </a:r>
              <a:r>
                <a:rPr lang="en-US" sz="2000" b="1" dirty="0">
                  <a:solidFill>
                    <a:schemeClr val="bg1"/>
                  </a:solidFill>
                </a:rPr>
                <a:t>market structure</a:t>
              </a:r>
              <a:r>
                <a:rPr lang="en-US" sz="2000" dirty="0">
                  <a:solidFill>
                    <a:schemeClr val="bg1"/>
                  </a:solidFill>
                </a:rPr>
                <a:t>.</a:t>
              </a:r>
            </a:p>
          </p:txBody>
        </p:sp>
      </p:grpSp>
      <p:sp>
        <p:nvSpPr>
          <p:cNvPr id="2" name="Rectangle 1">
            <a:extLst>
              <a:ext uri="{FF2B5EF4-FFF2-40B4-BE49-F238E27FC236}">
                <a16:creationId xmlns:a16="http://schemas.microsoft.com/office/drawing/2014/main" id="{98A0C453-5DC4-4262-B4E6-D55E7353EAD5}"/>
              </a:ext>
            </a:extLst>
          </p:cNvPr>
          <p:cNvSpPr/>
          <p:nvPr/>
        </p:nvSpPr>
        <p:spPr>
          <a:xfrm>
            <a:off x="2066922" y="2591259"/>
            <a:ext cx="2079409" cy="119817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 many sellers there are in a specific market</a:t>
            </a:r>
          </a:p>
        </p:txBody>
      </p:sp>
      <p:sp>
        <p:nvSpPr>
          <p:cNvPr id="19" name="Rectangle 18">
            <a:extLst>
              <a:ext uri="{FF2B5EF4-FFF2-40B4-BE49-F238E27FC236}">
                <a16:creationId xmlns:a16="http://schemas.microsoft.com/office/drawing/2014/main" id="{EA1B19BC-14DC-4E50-8D98-9FC11EAC9B4F}"/>
              </a:ext>
            </a:extLst>
          </p:cNvPr>
          <p:cNvSpPr/>
          <p:nvPr/>
        </p:nvSpPr>
        <p:spPr>
          <a:xfrm>
            <a:off x="5056294" y="2591259"/>
            <a:ext cx="2079409" cy="119817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How easy or difficult it is for a new firm to enter</a:t>
            </a:r>
          </a:p>
        </p:txBody>
      </p:sp>
      <p:sp>
        <p:nvSpPr>
          <p:cNvPr id="20" name="Rectangle 19">
            <a:extLst>
              <a:ext uri="{FF2B5EF4-FFF2-40B4-BE49-F238E27FC236}">
                <a16:creationId xmlns:a16="http://schemas.microsoft.com/office/drawing/2014/main" id="{3A758EC6-E8CA-45DD-920A-6591C04EFBF6}"/>
              </a:ext>
            </a:extLst>
          </p:cNvPr>
          <p:cNvSpPr/>
          <p:nvPr/>
        </p:nvSpPr>
        <p:spPr>
          <a:xfrm>
            <a:off x="8045667" y="2588321"/>
            <a:ext cx="2079409" cy="119817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type of products sold</a:t>
            </a:r>
          </a:p>
        </p:txBody>
      </p:sp>
    </p:spTree>
    <p:extLst>
      <p:ext uri="{BB962C8B-B14F-4D97-AF65-F5344CB8AC3E}">
        <p14:creationId xmlns:p14="http://schemas.microsoft.com/office/powerpoint/2010/main" val="3740661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Barriers to Entry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3E2B70B8-9039-4DE5-ADB6-9FBE1052D6A4}"/>
              </a:ext>
            </a:extLst>
          </p:cNvPr>
          <p:cNvGrpSpPr/>
          <p:nvPr/>
        </p:nvGrpSpPr>
        <p:grpSpPr>
          <a:xfrm>
            <a:off x="2066922" y="1580912"/>
            <a:ext cx="8058154" cy="1191414"/>
            <a:chOff x="542923" y="1736761"/>
            <a:chExt cx="8058154" cy="1191414"/>
          </a:xfrm>
          <a:solidFill>
            <a:srgbClr val="627981"/>
          </a:solidFill>
        </p:grpSpPr>
        <p:sp>
          <p:nvSpPr>
            <p:cNvPr id="28" name="Rectangle 27">
              <a:extLst>
                <a:ext uri="{FF2B5EF4-FFF2-40B4-BE49-F238E27FC236}">
                  <a16:creationId xmlns:a16="http://schemas.microsoft.com/office/drawing/2014/main" id="{87FF871A-EAB7-484D-99DB-60655976C4D7}"/>
                </a:ext>
              </a:extLst>
            </p:cNvPr>
            <p:cNvSpPr/>
            <p:nvPr/>
          </p:nvSpPr>
          <p:spPr>
            <a:xfrm>
              <a:off x="542923" y="1736761"/>
              <a:ext cx="8058154" cy="11914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4B659146-88A2-4D90-A2F5-18C9F45C5E2A}"/>
                </a:ext>
              </a:extLst>
            </p:cNvPr>
            <p:cNvSpPr txBox="1"/>
            <p:nvPr/>
          </p:nvSpPr>
          <p:spPr>
            <a:xfrm>
              <a:off x="668214" y="1824636"/>
              <a:ext cx="7807571" cy="1015663"/>
            </a:xfrm>
            <a:prstGeom prst="rect">
              <a:avLst/>
            </a:prstGeom>
            <a:grpFill/>
          </p:spPr>
          <p:txBody>
            <a:bodyPr wrap="square" rtlCol="0">
              <a:spAutoFit/>
            </a:bodyPr>
            <a:lstStyle/>
            <a:p>
              <a:pPr algn="ctr"/>
              <a:r>
                <a:rPr lang="en-US" sz="2000" dirty="0">
                  <a:solidFill>
                    <a:schemeClr val="bg1"/>
                  </a:solidFill>
                </a:rPr>
                <a:t>Think of people entering and exiting markets as barriers to entry and exit. The more barriers, the less of a "free market" you have because people cannot move in and out of markets as freely, making it less competitive.</a:t>
              </a:r>
            </a:p>
          </p:txBody>
        </p:sp>
      </p:grpSp>
      <p:graphicFrame>
        <p:nvGraphicFramePr>
          <p:cNvPr id="3" name="Table 3">
            <a:extLst>
              <a:ext uri="{FF2B5EF4-FFF2-40B4-BE49-F238E27FC236}">
                <a16:creationId xmlns:a16="http://schemas.microsoft.com/office/drawing/2014/main" id="{14BDF89C-B332-48D3-945D-2FCEE4660FF5}"/>
              </a:ext>
            </a:extLst>
          </p:cNvPr>
          <p:cNvGraphicFramePr>
            <a:graphicFrameLocks noGrp="1"/>
          </p:cNvGraphicFramePr>
          <p:nvPr>
            <p:extLst>
              <p:ext uri="{D42A27DB-BD31-4B8C-83A1-F6EECF244321}">
                <p14:modId xmlns:p14="http://schemas.microsoft.com/office/powerpoint/2010/main" val="1931602784"/>
              </p:ext>
            </p:extLst>
          </p:nvPr>
        </p:nvGraphicFramePr>
        <p:xfrm>
          <a:off x="2031998" y="3363893"/>
          <a:ext cx="8128000" cy="1854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161740340"/>
                    </a:ext>
                  </a:extLst>
                </a:gridCol>
                <a:gridCol w="4064000">
                  <a:extLst>
                    <a:ext uri="{9D8B030D-6E8A-4147-A177-3AD203B41FA5}">
                      <a16:colId xmlns:a16="http://schemas.microsoft.com/office/drawing/2014/main" val="2974610023"/>
                    </a:ext>
                  </a:extLst>
                </a:gridCol>
              </a:tblGrid>
              <a:tr h="370840">
                <a:tc>
                  <a:txBody>
                    <a:bodyPr/>
                    <a:lstStyle/>
                    <a:p>
                      <a:pPr algn="ctr"/>
                      <a:r>
                        <a:rPr lang="en-US" dirty="0">
                          <a:solidFill>
                            <a:schemeClr val="tx1"/>
                          </a:solidFill>
                        </a:rPr>
                        <a:t>Examples of Barriers to Entry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Examples of Barriers to Exit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154009"/>
                  </a:ext>
                </a:extLst>
              </a:tr>
              <a:tr h="370840">
                <a:tc>
                  <a:txBody>
                    <a:bodyPr/>
                    <a:lstStyle/>
                    <a:p>
                      <a:pPr algn="ctr"/>
                      <a:r>
                        <a:rPr lang="en-US" dirty="0">
                          <a:solidFill>
                            <a:schemeClr val="tx1"/>
                          </a:solidFill>
                        </a:rPr>
                        <a:t>Licenses or certifications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Contracts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6534263"/>
                  </a:ext>
                </a:extLst>
              </a:tr>
              <a:tr h="370840">
                <a:tc>
                  <a:txBody>
                    <a:bodyPr/>
                    <a:lstStyle/>
                    <a:p>
                      <a:pPr algn="ctr"/>
                      <a:r>
                        <a:rPr lang="en-US" dirty="0">
                          <a:solidFill>
                            <a:schemeClr val="tx1"/>
                          </a:solidFill>
                        </a:rPr>
                        <a:t>High startup costs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Closure costs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5726263"/>
                  </a:ext>
                </a:extLst>
              </a:tr>
              <a:tr h="370840">
                <a:tc>
                  <a:txBody>
                    <a:bodyPr/>
                    <a:lstStyle/>
                    <a:p>
                      <a:pPr algn="ctr"/>
                      <a:r>
                        <a:rPr lang="en-US" dirty="0">
                          <a:solidFill>
                            <a:schemeClr val="tx1"/>
                          </a:solidFill>
                        </a:rPr>
                        <a:t>Legal fees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Local or state restrictions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3674627"/>
                  </a:ext>
                </a:extLst>
              </a:tr>
              <a:tr h="370840">
                <a:tc>
                  <a:txBody>
                    <a:bodyPr/>
                    <a:lstStyle/>
                    <a:p>
                      <a:pPr algn="ctr"/>
                      <a:r>
                        <a:rPr lang="en-US" dirty="0">
                          <a:solidFill>
                            <a:schemeClr val="tx1"/>
                          </a:solidFill>
                        </a:rPr>
                        <a:t>Government regulations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Sunk costs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5567168"/>
                  </a:ext>
                </a:extLst>
              </a:tr>
            </a:tbl>
          </a:graphicData>
        </a:graphic>
      </p:graphicFrame>
    </p:spTree>
    <p:extLst>
      <p:ext uri="{BB962C8B-B14F-4D97-AF65-F5344CB8AC3E}">
        <p14:creationId xmlns:p14="http://schemas.microsoft.com/office/powerpoint/2010/main" val="1198131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Market Structure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3E2B70B8-9039-4DE5-ADB6-9FBE1052D6A4}"/>
              </a:ext>
            </a:extLst>
          </p:cNvPr>
          <p:cNvGrpSpPr/>
          <p:nvPr/>
        </p:nvGrpSpPr>
        <p:grpSpPr>
          <a:xfrm>
            <a:off x="2066922" y="1580912"/>
            <a:ext cx="8058154" cy="973102"/>
            <a:chOff x="542923" y="1736761"/>
            <a:chExt cx="8058154" cy="1499188"/>
          </a:xfrm>
          <a:solidFill>
            <a:srgbClr val="627981"/>
          </a:solidFill>
        </p:grpSpPr>
        <p:sp>
          <p:nvSpPr>
            <p:cNvPr id="28" name="Rectangle 27">
              <a:extLst>
                <a:ext uri="{FF2B5EF4-FFF2-40B4-BE49-F238E27FC236}">
                  <a16:creationId xmlns:a16="http://schemas.microsoft.com/office/drawing/2014/main" id="{87FF871A-EAB7-484D-99DB-60655976C4D7}"/>
                </a:ext>
              </a:extLst>
            </p:cNvPr>
            <p:cNvSpPr/>
            <p:nvPr/>
          </p:nvSpPr>
          <p:spPr>
            <a:xfrm>
              <a:off x="542923" y="1736761"/>
              <a:ext cx="8058154" cy="14991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4B659146-88A2-4D90-A2F5-18C9F45C5E2A}"/>
                </a:ext>
              </a:extLst>
            </p:cNvPr>
            <p:cNvSpPr txBox="1"/>
            <p:nvPr/>
          </p:nvSpPr>
          <p:spPr>
            <a:xfrm>
              <a:off x="542923" y="1912510"/>
              <a:ext cx="7807571" cy="707886"/>
            </a:xfrm>
            <a:prstGeom prst="rect">
              <a:avLst/>
            </a:prstGeom>
            <a:grpFill/>
          </p:spPr>
          <p:txBody>
            <a:bodyPr wrap="square" rtlCol="0">
              <a:spAutoFit/>
            </a:bodyPr>
            <a:lstStyle/>
            <a:p>
              <a:pPr algn="ctr"/>
              <a:r>
                <a:rPr lang="en-US" sz="2000" dirty="0">
                  <a:solidFill>
                    <a:schemeClr val="bg1"/>
                  </a:solidFill>
                </a:rPr>
                <a:t>There are two extreme positions in the market; however, most firms fall somewhere in the middle. </a:t>
              </a:r>
            </a:p>
          </p:txBody>
        </p:sp>
      </p:grpSp>
      <p:sp>
        <p:nvSpPr>
          <p:cNvPr id="3" name="Rectangle 2">
            <a:extLst>
              <a:ext uri="{FF2B5EF4-FFF2-40B4-BE49-F238E27FC236}">
                <a16:creationId xmlns:a16="http://schemas.microsoft.com/office/drawing/2014/main" id="{A0A97786-513A-4DE6-AB61-3B9B69A0002A}"/>
              </a:ext>
            </a:extLst>
          </p:cNvPr>
          <p:cNvSpPr/>
          <p:nvPr/>
        </p:nvSpPr>
        <p:spPr>
          <a:xfrm>
            <a:off x="2066922" y="3862552"/>
            <a:ext cx="2013465" cy="141453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Perfectly competitive firms (price takers)</a:t>
            </a:r>
          </a:p>
        </p:txBody>
      </p:sp>
      <p:sp>
        <p:nvSpPr>
          <p:cNvPr id="14" name="Rectangle 13">
            <a:extLst>
              <a:ext uri="{FF2B5EF4-FFF2-40B4-BE49-F238E27FC236}">
                <a16:creationId xmlns:a16="http://schemas.microsoft.com/office/drawing/2014/main" id="{A8410D4A-2661-4961-A83A-C1D3609E95C7}"/>
              </a:ext>
            </a:extLst>
          </p:cNvPr>
          <p:cNvSpPr/>
          <p:nvPr/>
        </p:nvSpPr>
        <p:spPr>
          <a:xfrm>
            <a:off x="8111610" y="3862552"/>
            <a:ext cx="2013466" cy="141453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Pure monopoly (price makers)</a:t>
            </a:r>
          </a:p>
        </p:txBody>
      </p:sp>
      <p:sp>
        <p:nvSpPr>
          <p:cNvPr id="4" name="Arrow: Up-Down 3">
            <a:extLst>
              <a:ext uri="{FF2B5EF4-FFF2-40B4-BE49-F238E27FC236}">
                <a16:creationId xmlns:a16="http://schemas.microsoft.com/office/drawing/2014/main" id="{7582C851-9DF8-482D-BC05-3E97800D2ACD}"/>
              </a:ext>
            </a:extLst>
          </p:cNvPr>
          <p:cNvSpPr/>
          <p:nvPr/>
        </p:nvSpPr>
        <p:spPr>
          <a:xfrm rot="16200000">
            <a:off x="5674911" y="2918002"/>
            <a:ext cx="861848" cy="3303636"/>
          </a:xfrm>
          <a:prstGeom prst="upDown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29E552F-D6E4-47ED-9FE9-67688E7E311C}"/>
              </a:ext>
            </a:extLst>
          </p:cNvPr>
          <p:cNvSpPr txBox="1"/>
          <p:nvPr/>
        </p:nvSpPr>
        <p:spPr>
          <a:xfrm>
            <a:off x="5496796" y="3769563"/>
            <a:ext cx="1198405" cy="369332"/>
          </a:xfrm>
          <a:prstGeom prst="rect">
            <a:avLst/>
          </a:prstGeom>
          <a:noFill/>
        </p:spPr>
        <p:txBody>
          <a:bodyPr wrap="none" rtlCol="0">
            <a:spAutoFit/>
          </a:bodyPr>
          <a:lstStyle/>
          <a:p>
            <a:r>
              <a:rPr lang="en-US" dirty="0"/>
              <a:t>Most firms</a:t>
            </a:r>
          </a:p>
        </p:txBody>
      </p:sp>
    </p:spTree>
    <p:extLst>
      <p:ext uri="{BB962C8B-B14F-4D97-AF65-F5344CB8AC3E}">
        <p14:creationId xmlns:p14="http://schemas.microsoft.com/office/powerpoint/2010/main" val="3607720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DF70CE4-1C6C-4B47-BF0D-FF9C20234A57}"/>
              </a:ext>
            </a:extLst>
          </p:cNvPr>
          <p:cNvSpPr/>
          <p:nvPr/>
        </p:nvSpPr>
        <p:spPr>
          <a:xfrm>
            <a:off x="1881186" y="1630393"/>
            <a:ext cx="8429623" cy="391967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Conditions for Perfect Competition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D6FC2C7-7E6F-42A0-8F8B-DC9FC0E6C478}"/>
              </a:ext>
            </a:extLst>
          </p:cNvPr>
          <p:cNvSpPr/>
          <p:nvPr/>
        </p:nvSpPr>
        <p:spPr>
          <a:xfrm>
            <a:off x="2166322" y="2645164"/>
            <a:ext cx="4620367" cy="400110"/>
          </a:xfrm>
          <a:prstGeom prst="rect">
            <a:avLst/>
          </a:prstGeom>
          <a:solidFill>
            <a:srgbClr val="627981"/>
          </a:solidFill>
        </p:spPr>
        <p:txBody>
          <a:bodyPr wrap="none">
            <a:spAutoFit/>
          </a:bodyPr>
          <a:lstStyle/>
          <a:p>
            <a:pPr marL="342900" indent="-342900">
              <a:buFont typeface="Arial" panose="020B0604020202020204" pitchFamily="34" charset="0"/>
              <a:buChar char="•"/>
            </a:pPr>
            <a:r>
              <a:rPr lang="en-US" sz="2000" dirty="0">
                <a:solidFill>
                  <a:schemeClr val="bg1"/>
                </a:solidFill>
              </a:rPr>
              <a:t>Many firms produce identical products.</a:t>
            </a:r>
          </a:p>
        </p:txBody>
      </p:sp>
      <p:sp>
        <p:nvSpPr>
          <p:cNvPr id="3" name="Rectangle 2">
            <a:extLst>
              <a:ext uri="{FF2B5EF4-FFF2-40B4-BE49-F238E27FC236}">
                <a16:creationId xmlns:a16="http://schemas.microsoft.com/office/drawing/2014/main" id="{5BF5A8B6-1A54-4B58-9ABA-97C13BE0202C}"/>
              </a:ext>
            </a:extLst>
          </p:cNvPr>
          <p:cNvSpPr/>
          <p:nvPr/>
        </p:nvSpPr>
        <p:spPr>
          <a:xfrm>
            <a:off x="2166322" y="3282824"/>
            <a:ext cx="8039562" cy="400110"/>
          </a:xfrm>
          <a:prstGeom prst="rect">
            <a:avLst/>
          </a:prstGeom>
          <a:solidFill>
            <a:srgbClr val="627981"/>
          </a:solidFill>
        </p:spPr>
        <p:txBody>
          <a:bodyPr wrap="square">
            <a:spAutoFit/>
          </a:bodyPr>
          <a:lstStyle/>
          <a:p>
            <a:pPr marL="342900" indent="-342900">
              <a:buFont typeface="Arial" panose="020B0604020202020204" pitchFamily="34" charset="0"/>
              <a:buChar char="•"/>
            </a:pPr>
            <a:r>
              <a:rPr lang="en-US" sz="2000" dirty="0">
                <a:solidFill>
                  <a:schemeClr val="bg1"/>
                </a:solidFill>
              </a:rPr>
              <a:t>Many buyers are available to buy, and many sellers are available to sell.</a:t>
            </a:r>
          </a:p>
        </p:txBody>
      </p:sp>
      <p:sp>
        <p:nvSpPr>
          <p:cNvPr id="4" name="Rectangle 3">
            <a:extLst>
              <a:ext uri="{FF2B5EF4-FFF2-40B4-BE49-F238E27FC236}">
                <a16:creationId xmlns:a16="http://schemas.microsoft.com/office/drawing/2014/main" id="{F4519D1C-C4BD-4FBB-BBF6-2CB1B6FD55C3}"/>
              </a:ext>
            </a:extLst>
          </p:cNvPr>
          <p:cNvSpPr/>
          <p:nvPr/>
        </p:nvSpPr>
        <p:spPr>
          <a:xfrm>
            <a:off x="2166322" y="3863531"/>
            <a:ext cx="8144487" cy="707886"/>
          </a:xfrm>
          <a:prstGeom prst="rect">
            <a:avLst/>
          </a:prstGeom>
          <a:solidFill>
            <a:srgbClr val="627981"/>
          </a:solidFill>
        </p:spPr>
        <p:txBody>
          <a:bodyPr wrap="square">
            <a:spAutoFit/>
          </a:bodyPr>
          <a:lstStyle/>
          <a:p>
            <a:pPr marL="342900" indent="-342900">
              <a:buFont typeface="Arial" panose="020B0604020202020204" pitchFamily="34" charset="0"/>
              <a:buChar char="•"/>
            </a:pPr>
            <a:r>
              <a:rPr lang="en-US" sz="2000" dirty="0">
                <a:solidFill>
                  <a:schemeClr val="bg1"/>
                </a:solidFill>
              </a:rPr>
              <a:t>Sellers and buyers have all relevant information to make rational decisions about the product.</a:t>
            </a:r>
          </a:p>
        </p:txBody>
      </p:sp>
      <p:sp>
        <p:nvSpPr>
          <p:cNvPr id="5" name="Rectangle 4">
            <a:extLst>
              <a:ext uri="{FF2B5EF4-FFF2-40B4-BE49-F238E27FC236}">
                <a16:creationId xmlns:a16="http://schemas.microsoft.com/office/drawing/2014/main" id="{EE771E96-0B52-489A-A6B2-E23707665B79}"/>
              </a:ext>
            </a:extLst>
          </p:cNvPr>
          <p:cNvSpPr/>
          <p:nvPr/>
        </p:nvSpPr>
        <p:spPr>
          <a:xfrm>
            <a:off x="2166322" y="4801034"/>
            <a:ext cx="8144487" cy="400110"/>
          </a:xfrm>
          <a:prstGeom prst="rect">
            <a:avLst/>
          </a:prstGeom>
          <a:solidFill>
            <a:srgbClr val="627981"/>
          </a:solidFill>
        </p:spPr>
        <p:txBody>
          <a:bodyPr wrap="square">
            <a:spAutoFit/>
          </a:bodyPr>
          <a:lstStyle/>
          <a:p>
            <a:pPr marL="342900" indent="-342900">
              <a:buFont typeface="Arial" panose="020B0604020202020204" pitchFamily="34" charset="0"/>
              <a:buChar char="•"/>
            </a:pPr>
            <a:r>
              <a:rPr lang="en-US" sz="2000" dirty="0">
                <a:solidFill>
                  <a:schemeClr val="bg1"/>
                </a:solidFill>
              </a:rPr>
              <a:t>Firms can enter and leave the market without any restrictions.</a:t>
            </a:r>
          </a:p>
        </p:txBody>
      </p:sp>
      <p:sp>
        <p:nvSpPr>
          <p:cNvPr id="12" name="TextBox 11">
            <a:extLst>
              <a:ext uri="{FF2B5EF4-FFF2-40B4-BE49-F238E27FC236}">
                <a16:creationId xmlns:a16="http://schemas.microsoft.com/office/drawing/2014/main" id="{7E624F88-8577-4528-BF23-DC9773AE484D}"/>
              </a:ext>
            </a:extLst>
          </p:cNvPr>
          <p:cNvSpPr txBox="1"/>
          <p:nvPr/>
        </p:nvSpPr>
        <p:spPr>
          <a:xfrm>
            <a:off x="1881182" y="1994750"/>
            <a:ext cx="7486331" cy="400110"/>
          </a:xfrm>
          <a:prstGeom prst="rect">
            <a:avLst/>
          </a:prstGeom>
          <a:solidFill>
            <a:srgbClr val="627981"/>
          </a:solidFill>
        </p:spPr>
        <p:txBody>
          <a:bodyPr wrap="square" rtlCol="0">
            <a:spAutoFit/>
          </a:bodyPr>
          <a:lstStyle/>
          <a:p>
            <a:pPr algn="ctr"/>
            <a:r>
              <a:rPr lang="en-US" sz="2000" dirty="0">
                <a:solidFill>
                  <a:schemeClr val="bg1"/>
                </a:solidFill>
              </a:rPr>
              <a:t>Firms are in perfect competition when the following conditions occur:</a:t>
            </a:r>
          </a:p>
        </p:txBody>
      </p:sp>
    </p:spTree>
    <p:extLst>
      <p:ext uri="{BB962C8B-B14F-4D97-AF65-F5344CB8AC3E}">
        <p14:creationId xmlns:p14="http://schemas.microsoft.com/office/powerpoint/2010/main" val="3651648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What Is a Price Taker?</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DC1866AC-60D4-4B31-94DA-D59C65C3CBD8}"/>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7C033722-269F-464B-873D-C01F876999E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95597ADA-50B9-49C8-A23D-A5518A2BEE81}"/>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perfectly competitive firm is a </a:t>
              </a:r>
              <a:r>
                <a:rPr lang="en-US" sz="2000" b="1" dirty="0">
                  <a:solidFill>
                    <a:schemeClr val="bg1"/>
                  </a:solidFill>
                </a:rPr>
                <a:t>price taker </a:t>
              </a:r>
              <a:r>
                <a:rPr lang="en-US" sz="2000" dirty="0">
                  <a:solidFill>
                    <a:schemeClr val="bg1"/>
                  </a:solidFill>
                </a:rPr>
                <a:t>because the pressure of competing firms forces it to accept the prevailing equilibrium price.</a:t>
              </a:r>
            </a:p>
          </p:txBody>
        </p:sp>
      </p:grpSp>
      <p:grpSp>
        <p:nvGrpSpPr>
          <p:cNvPr id="12" name="Group 11">
            <a:extLst>
              <a:ext uri="{FF2B5EF4-FFF2-40B4-BE49-F238E27FC236}">
                <a16:creationId xmlns:a16="http://schemas.microsoft.com/office/drawing/2014/main" id="{6E41B8E2-2147-4747-A4A8-714D079D01A9}"/>
              </a:ext>
            </a:extLst>
          </p:cNvPr>
          <p:cNvGrpSpPr/>
          <p:nvPr/>
        </p:nvGrpSpPr>
        <p:grpSpPr>
          <a:xfrm>
            <a:off x="2066922" y="2484019"/>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B0C1B27-672E-4EBB-A792-CDE3A3990F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7053A047-B718-43F8-8367-FCE3215790A7}"/>
                </a:ext>
              </a:extLst>
            </p:cNvPr>
            <p:cNvSpPr txBox="1"/>
            <p:nvPr/>
          </p:nvSpPr>
          <p:spPr>
            <a:xfrm>
              <a:off x="542923" y="1762862"/>
              <a:ext cx="797181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 firm in a perfectly competitive market raises the price of its product at all, it will lose all of its sales to competitors.</a:t>
              </a:r>
            </a:p>
          </p:txBody>
        </p:sp>
      </p:grpSp>
      <p:grpSp>
        <p:nvGrpSpPr>
          <p:cNvPr id="15" name="Group 14">
            <a:extLst>
              <a:ext uri="{FF2B5EF4-FFF2-40B4-BE49-F238E27FC236}">
                <a16:creationId xmlns:a16="http://schemas.microsoft.com/office/drawing/2014/main" id="{DA66AA64-0749-40AA-ACED-38A60F438156}"/>
              </a:ext>
            </a:extLst>
          </p:cNvPr>
          <p:cNvGrpSpPr/>
          <p:nvPr/>
        </p:nvGrpSpPr>
        <p:grpSpPr>
          <a:xfrm>
            <a:off x="2066922" y="3410515"/>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E9C1005A-9E60-40B2-A0C3-33A8DB7733E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5D903B05-14A4-4709-994E-D3A508868F15}"/>
                </a:ext>
              </a:extLst>
            </p:cNvPr>
            <p:cNvSpPr txBox="1"/>
            <p:nvPr/>
          </p:nvSpPr>
          <p:spPr>
            <a:xfrm>
              <a:off x="542923"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Supply and demand in the entire market determine the market price, not individual entities.</a:t>
              </a:r>
            </a:p>
          </p:txBody>
        </p:sp>
      </p:grpSp>
    </p:spTree>
    <p:extLst>
      <p:ext uri="{BB962C8B-B14F-4D97-AF65-F5344CB8AC3E}">
        <p14:creationId xmlns:p14="http://schemas.microsoft.com/office/powerpoint/2010/main" val="1806453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Example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026" name="Picture 2" descr="A photo of a farmer standing in a wheat field, inspecting the crop.">
            <a:extLst>
              <a:ext uri="{FF2B5EF4-FFF2-40B4-BE49-F238E27FC236}">
                <a16:creationId xmlns:a16="http://schemas.microsoft.com/office/drawing/2014/main" id="{7401C507-B072-48A8-9E4C-5378F23F19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3662055"/>
            <a:ext cx="5715000" cy="28575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85427920-34D8-4ADC-8264-E6113BA8914D}"/>
              </a:ext>
            </a:extLst>
          </p:cNvPr>
          <p:cNvGrpSpPr/>
          <p:nvPr/>
        </p:nvGrpSpPr>
        <p:grpSpPr>
          <a:xfrm>
            <a:off x="2066923" y="1356201"/>
            <a:ext cx="8058154" cy="2072795"/>
            <a:chOff x="542923" y="1736760"/>
            <a:chExt cx="8058154" cy="2026868"/>
          </a:xfrm>
          <a:solidFill>
            <a:srgbClr val="627981"/>
          </a:solidFill>
        </p:grpSpPr>
        <p:sp>
          <p:nvSpPr>
            <p:cNvPr id="8" name="Rectangle 7">
              <a:extLst>
                <a:ext uri="{FF2B5EF4-FFF2-40B4-BE49-F238E27FC236}">
                  <a16:creationId xmlns:a16="http://schemas.microsoft.com/office/drawing/2014/main" id="{8786523D-1D59-42CB-962F-58615C5AC2DE}"/>
                </a:ext>
              </a:extLst>
            </p:cNvPr>
            <p:cNvSpPr/>
            <p:nvPr/>
          </p:nvSpPr>
          <p:spPr>
            <a:xfrm>
              <a:off x="542923" y="1736760"/>
              <a:ext cx="8058154" cy="20268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E73A6061-0CF4-4314-A5B6-ABE4E47876F6}"/>
                </a:ext>
              </a:extLst>
            </p:cNvPr>
            <p:cNvSpPr txBox="1"/>
            <p:nvPr/>
          </p:nvSpPr>
          <p:spPr>
            <a:xfrm>
              <a:off x="668214" y="1824636"/>
              <a:ext cx="7807571" cy="1938992"/>
            </a:xfrm>
            <a:prstGeom prst="rect">
              <a:avLst/>
            </a:prstGeom>
            <a:grpFill/>
          </p:spPr>
          <p:txBody>
            <a:bodyPr wrap="square" rtlCol="0">
              <a:spAutoFit/>
            </a:bodyPr>
            <a:lstStyle/>
            <a:p>
              <a:pPr algn="ctr"/>
              <a:r>
                <a:rPr lang="en-US" sz="2000" dirty="0">
                  <a:solidFill>
                    <a:schemeClr val="bg1"/>
                  </a:solidFill>
                </a:rPr>
                <a:t>When a wheat grower wants to know the going price of wheat, he or she has to check on the computer or listen to the radio. Supply and demand in the entire market determine the market price, not the individual farmer. A perfectly competitive firm must be a very small player in the overall market so that it can increase or decrease output without noticeably affecting the overall quantity supplied and price in the market.</a:t>
              </a:r>
            </a:p>
          </p:txBody>
        </p:sp>
      </p:grpSp>
    </p:spTree>
    <p:extLst>
      <p:ext uri="{BB962C8B-B14F-4D97-AF65-F5344CB8AC3E}">
        <p14:creationId xmlns:p14="http://schemas.microsoft.com/office/powerpoint/2010/main" val="1336995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How Realistic is a Perfect Market?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B83806A5-144F-409D-9F4D-E6E6896343E4}"/>
              </a:ext>
            </a:extLst>
          </p:cNvPr>
          <p:cNvGrpSpPr/>
          <p:nvPr/>
        </p:nvGrpSpPr>
        <p:grpSpPr>
          <a:xfrm>
            <a:off x="2066921" y="1580912"/>
            <a:ext cx="8058155" cy="806935"/>
            <a:chOff x="542922" y="1736761"/>
            <a:chExt cx="8058155" cy="806935"/>
          </a:xfrm>
          <a:solidFill>
            <a:srgbClr val="627981"/>
          </a:solidFill>
        </p:grpSpPr>
        <p:sp>
          <p:nvSpPr>
            <p:cNvPr id="10" name="Rectangle 9">
              <a:extLst>
                <a:ext uri="{FF2B5EF4-FFF2-40B4-BE49-F238E27FC236}">
                  <a16:creationId xmlns:a16="http://schemas.microsoft.com/office/drawing/2014/main" id="{32937F95-F918-4E4A-AA41-FAA5256A331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D194560-37A8-4EDC-88FD-DB850EE6B11B}"/>
                </a:ext>
              </a:extLst>
            </p:cNvPr>
            <p:cNvSpPr txBox="1"/>
            <p:nvPr/>
          </p:nvSpPr>
          <p:spPr>
            <a:xfrm>
              <a:off x="542922"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perfectly competitive market is a hypothetical extreme.</a:t>
              </a:r>
            </a:p>
          </p:txBody>
        </p:sp>
      </p:grpSp>
      <p:grpSp>
        <p:nvGrpSpPr>
          <p:cNvPr id="12" name="Group 11">
            <a:extLst>
              <a:ext uri="{FF2B5EF4-FFF2-40B4-BE49-F238E27FC236}">
                <a16:creationId xmlns:a16="http://schemas.microsoft.com/office/drawing/2014/main" id="{BBA7B072-1699-42C5-8F4B-09058200A63F}"/>
              </a:ext>
            </a:extLst>
          </p:cNvPr>
          <p:cNvGrpSpPr/>
          <p:nvPr/>
        </p:nvGrpSpPr>
        <p:grpSpPr>
          <a:xfrm>
            <a:off x="2066922" y="2484019"/>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53D6FB4C-4E38-49CB-BA4B-11A0BFD086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F38FB4B5-BD69-4072-84E5-EE102FBD2B18}"/>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Some producers do, however, face many competitor firms selling highly similar goods, in which case they must often act as price takers.</a:t>
              </a:r>
            </a:p>
          </p:txBody>
        </p:sp>
      </p:grpSp>
      <p:grpSp>
        <p:nvGrpSpPr>
          <p:cNvPr id="15" name="Group 14">
            <a:extLst>
              <a:ext uri="{FF2B5EF4-FFF2-40B4-BE49-F238E27FC236}">
                <a16:creationId xmlns:a16="http://schemas.microsoft.com/office/drawing/2014/main" id="{CF807E00-47A8-424C-81F4-3B2C7224A2FA}"/>
              </a:ext>
            </a:extLst>
          </p:cNvPr>
          <p:cNvGrpSpPr/>
          <p:nvPr/>
        </p:nvGrpSpPr>
        <p:grpSpPr>
          <a:xfrm>
            <a:off x="2066922" y="3410515"/>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1D1A4AC4-3248-45CA-9F49-46D0EFB751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E1D4BF14-C475-437C-A1E3-847B0C2E104E}"/>
                </a:ext>
              </a:extLst>
            </p:cNvPr>
            <p:cNvSpPr txBox="1"/>
            <p:nvPr/>
          </p:nvSpPr>
          <p:spPr>
            <a:xfrm>
              <a:off x="542923"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often use agricultural markets as an example, as the same crops grown by different farmers are largely interchangeable.</a:t>
              </a:r>
            </a:p>
          </p:txBody>
        </p:sp>
      </p:grpSp>
    </p:spTree>
    <p:extLst>
      <p:ext uri="{BB962C8B-B14F-4D97-AF65-F5344CB8AC3E}">
        <p14:creationId xmlns:p14="http://schemas.microsoft.com/office/powerpoint/2010/main" val="1629143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542</TotalTime>
  <Words>1540</Words>
  <Application>Microsoft Office PowerPoint</Application>
  <PresentationFormat>Widescreen</PresentationFormat>
  <Paragraphs>107</Paragraphs>
  <Slides>14</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41</cp:revision>
  <dcterms:created xsi:type="dcterms:W3CDTF">2017-06-16T13:06:21Z</dcterms:created>
  <dcterms:modified xsi:type="dcterms:W3CDTF">2023-08-03T16:47:53Z</dcterms:modified>
</cp:coreProperties>
</file>