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367" r:id="rId4"/>
    <p:sldId id="299" r:id="rId5"/>
    <p:sldId id="300" r:id="rId6"/>
    <p:sldId id="368" r:id="rId7"/>
    <p:sldId id="303" r:id="rId8"/>
    <p:sldId id="369" r:id="rId9"/>
    <p:sldId id="291" r:id="rId10"/>
    <p:sldId id="370" r:id="rId11"/>
    <p:sldId id="371" r:id="rId12"/>
    <p:sldId id="372" r:id="rId13"/>
    <p:sldId id="373" r:id="rId14"/>
    <p:sldId id="294" r:id="rId15"/>
    <p:sldId id="374" r:id="rId16"/>
    <p:sldId id="295" r:id="rId17"/>
    <p:sldId id="375" r:id="rId18"/>
    <p:sldId id="376" r:id="rId19"/>
    <p:sldId id="296" r:id="rId20"/>
    <p:sldId id="378" r:id="rId21"/>
    <p:sldId id="377" r:id="rId22"/>
    <p:sldId id="379" r:id="rId23"/>
    <p:sldId id="380" r:id="rId24"/>
    <p:sldId id="298" r:id="rId25"/>
    <p:sldId id="364"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calculate profits by comparing total revenue and total cost; identify profits and losses with the average cost curve; explain the shutdown point; determine the price at which a firm should continue producing in the short run.</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63400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perfectly competitive firm, the marginal revenue (MR) curve is horizontal because it is equal to the price of the good. The marginal cost (MC) curve can be downward-sloping if there is a region of increasing marginal returns at low levels of output, but it is eventually upward-sloping at higher levels of output as diminishing marginal returns kick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69070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marginal revenue curve shows the additional revenue gained from selling one more unit. A firm in perfect competition faces a perfectly elastic demand curve for its product—a horizontal line drawn at the market price level. This also means that the firm's marginal revenue curve is the same as the firm's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37280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cost, the cost per additional unit sold, is calculated by dividing the change in total cost by the change in quantity. As production increases, marginal cost at first declines, representing the area of increasing marginal returns at low levels of production. At some point, though, marginal costs start to increase, displaying the typical pattern of diminishing marginal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612188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perfectly competitive firm’s profit-maximizing choice of output will occur where marginal revenue equals marginal cost. Because the MR received by a perfectly competitive firm is equal to the price, a firm can also maximize profit where price equals MC. If a firm is producing at a quantity where MR&gt;MC, it can increase profit by increasing output. If a firm is producing at a quantity where MC&gt;MR, it can increase profit by reducing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06534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Does maximizing profit (producing where MR=MC) imply an actual economic profit? The answer depends on the relationship between price and average total cost, which is the average profit or profit margin. If P&gt;ATC, the profit margin is positive, and the firm earns economic profits. If P&lt;ATC, the profit margin is negative, and the firm incurs economic losses. If P=ATC, the profit margin is zero, and the firm breaks 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983434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above the average cost curve, price is greater than average cost, meaning the firm is making a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542315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at the minimum point of average cost, price is equal to average cost, meaning the firm is breaking even, or at the break even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121432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below the average cost curve, price is less than average cost, meaning the firm is incurring a loss.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2128291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possible that a firm is unable to avoid losses by shutting down and not producing at all. Shutting down can reduce variable costs to zero, but in the short run, the firm has already paid for fixed costs. As a result, if the firm produces a quantity of zero, it would still make losses because it would still need to pay for its fixed costs. Therefore, when a firm is experiencing losses, it faces the question of whether it should continue producing or shut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2814374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intersection of the average variable cost curve and the marginal cost curve, which shows the price below which the firm would lack enough revenue to cover its variable costs, is called the shutdown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188225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Though perfectly competitive firms are unable to set their own price, they still have decisions to make in order to maximize productivity and profit.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short run, the decision to shut down varies depending on the level of losses and whether the firm can cover its variable costs. If a firm is shutting down eventually, but can still temporarily cover variable costs, it should continue production in the short run. If a firm cannot cover variable costs with revenue from continued operation, it should shut down immediately. Even when facing an inevitable losses, a firm should try to minimize total losses as much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869264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Define the shutdown point for a firm that appears on a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shutdown decision for a firm can be summarized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&lt; minimum average variable cost, then the firm 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&gt; minimum average variable cost, then the firm 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21</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Define the shutdown point for a firm that appears on a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Graphically, the shutdown point occurs where the firm’s average variable cost curve and marginal cost curve intersect.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shutdown decision for a firm can be summarized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&lt; minimum average variable cost, then the firm shuts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&gt; minimum average variable cost, then the firm stays in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22</a:t>
            </a:fld>
            <a:endParaRPr lang="en-US"/>
          </a:p>
        </p:txBody>
      </p:sp>
    </p:spTree>
    <p:extLst>
      <p:ext uri="{BB962C8B-B14F-4D97-AF65-F5344CB8AC3E}">
        <p14:creationId xmlns:p14="http://schemas.microsoft.com/office/powerpoint/2010/main" val="1977855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average cost and average variable cost curves divide the marginal cost curve into three segments. At the market price, which the perfectly competitive firm must accept, the profit-maximizing firm chooses the output level where price or MR equals MC. The three segments of the marginal cost curve show the three possible short-run outcomes for a firm in perfect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23</a:t>
            </a:fld>
            <a:endParaRPr lang="en-US"/>
          </a:p>
        </p:txBody>
      </p:sp>
    </p:spTree>
    <p:extLst>
      <p:ext uri="{BB962C8B-B14F-4D97-AF65-F5344CB8AC3E}">
        <p14:creationId xmlns:p14="http://schemas.microsoft.com/office/powerpoint/2010/main" val="243289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has only one major decision to make—what quantity to produce. The price of the product is determined by market, or total, demand and supply of the product. This means that the firm's demand curve is perfectly elastic because buyers are willing to buy any quantity of output at the market price.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understand the fact that quantity is the only decision that a competitive firm faces, consider a different way of writing out the basic definition of profit: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profit=total revenue-total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=(price)(quantity produced)-(average cost)(quantity produced)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perfectly competitive firm chooses what quantity to produce, this quantity—along with the prices prevailing in the market for output and inputs—will determine the firm's total revenue, total costs, and ultimately, level of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412953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can sell as large a quantity as it wishes as long as it accepts the prevailing market price. Total revenue depends on the quantity sold and the price charged. If the firm sells a higher quantity of output, total revenue will increase. If the market price of the product increases, total revenue also increases.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259252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revenue, total cost, and profit can be compared graphically. Total revenue for a perfectly competitive firm is a straight line sloping up, with the slope equal to the price of the good. </a:t>
            </a:r>
            <a:r>
              <a:rPr lang="en-US" sz="1200" dirty="0">
                <a:solidFill>
                  <a:schemeClr val="bg1"/>
                </a:solidFill>
              </a:rPr>
              <a:t>Total cost also slopes up, but with some curvature. </a:t>
            </a:r>
            <a:r>
              <a:rPr lang="en-US" sz="1200" kern="1200" dirty="0">
                <a:solidFill>
                  <a:schemeClr val="tx1"/>
                </a:solidFill>
                <a:effectLst/>
                <a:latin typeface="+mn-lt"/>
                <a:ea typeface="+mn-ea"/>
                <a:cs typeface="+mn-cs"/>
              </a:rPr>
              <a:t>At higher levels of output, total cost begins to slope upward more steeply because of diminishing marginal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404569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its total revenue and total cost curves, a perfectly competitive firm can calculate the output that will provide the highest level of profit. At any given quantity, total revenue minus total cost will equal profit. One way to determine the most profitable quantity to produce is to see at what quantity total revenue exceeds total cost by the largest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84083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total revenue exceeds total cost, the firm earns profit. If total cost exceeds total revenue, the firm will suffer losses. A profit-maximizing firm will prefer the quantity of output where total revenue exceeds total cost by the greatest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often do not have the necessary data they need to draw a complete total cost curve for all levels of production. Instead, firms experiment, like producing a slightly greater or lower quantity and observing how it affects profits. This practical approach to maximizing profits means examining how changes in production affect marginal revenue and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07465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394188" y="2214037"/>
            <a:ext cx="9686293"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Perfectly Competitive Firms Make Output Decisions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A0D9AF9-C791-40CC-90E7-BE6107D9549D}"/>
              </a:ext>
            </a:extLst>
          </p:cNvPr>
          <p:cNvGrpSpPr/>
          <p:nvPr/>
        </p:nvGrpSpPr>
        <p:grpSpPr>
          <a:xfrm>
            <a:off x="1524002" y="1434540"/>
            <a:ext cx="4029078" cy="1425897"/>
            <a:chOff x="542924" y="1736761"/>
            <a:chExt cx="8058153" cy="1150957"/>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11509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4" y="1758812"/>
              <a:ext cx="7807571" cy="106825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a perfectly competitive firm, the marginal revenue (</a:t>
              </a:r>
              <a:r>
                <a:rPr lang="en-US" sz="2000" i="1" dirty="0">
                  <a:solidFill>
                    <a:schemeClr val="bg1"/>
                  </a:solidFill>
                </a:rPr>
                <a:t>MR</a:t>
              </a:r>
              <a:r>
                <a:rPr lang="en-US" sz="2000" dirty="0">
                  <a:solidFill>
                    <a:schemeClr val="bg1"/>
                  </a:solidFill>
                </a:rPr>
                <a:t>) curve is horizontal because it is equal to the price of the good.</a:t>
              </a:r>
            </a:p>
          </p:txBody>
        </p:sp>
      </p:grpSp>
      <p:grpSp>
        <p:nvGrpSpPr>
          <p:cNvPr id="9" name="Group 8">
            <a:extLst>
              <a:ext uri="{FF2B5EF4-FFF2-40B4-BE49-F238E27FC236}">
                <a16:creationId xmlns:a16="http://schemas.microsoft.com/office/drawing/2014/main" id="{2D524F10-6B29-4395-9754-FD7AB55576FD}"/>
              </a:ext>
            </a:extLst>
          </p:cNvPr>
          <p:cNvGrpSpPr/>
          <p:nvPr/>
        </p:nvGrpSpPr>
        <p:grpSpPr>
          <a:xfrm>
            <a:off x="1524002" y="2971913"/>
            <a:ext cx="4029079" cy="2705562"/>
            <a:chOff x="542922" y="1736761"/>
            <a:chExt cx="8058155" cy="257425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2574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805756"/>
              <a:ext cx="7807571" cy="243056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a:t>
              </a:r>
              <a:r>
                <a:rPr lang="en-US" sz="2000" i="1" dirty="0">
                  <a:solidFill>
                    <a:schemeClr val="bg1"/>
                  </a:solidFill>
                </a:rPr>
                <a:t>MC</a:t>
              </a:r>
              <a:r>
                <a:rPr lang="en-US" sz="2000" dirty="0">
                  <a:solidFill>
                    <a:schemeClr val="bg1"/>
                  </a:solidFill>
                </a:rPr>
                <a:t>) curve can be downward-sloping if there is a region of increasing marginal returns at low levels of output, but it is eventually upward-sloping at higher levels of output as diminishing marginal returns kick in.</a:t>
              </a:r>
            </a:p>
          </p:txBody>
        </p:sp>
      </p:grpSp>
      <p:pic>
        <p:nvPicPr>
          <p:cNvPr id="2050" name="Picture 2" descr="Market-level graph that shows marginal cost and marginal revenue for raspberry production. The marginal revenue is horizontal while the marginal cost curve slopes downward initially before sloping upward. The point where the two curves intersect is labeled &quot;Profit-maximizing point.&quot;">
            <a:extLst>
              <a:ext uri="{FF2B5EF4-FFF2-40B4-BE49-F238E27FC236}">
                <a16:creationId xmlns:a16="http://schemas.microsoft.com/office/drawing/2014/main" id="{17ED8226-D060-4029-8898-96A43D855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514" y="1525043"/>
            <a:ext cx="5889734" cy="415243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27A5010-C89F-4B4A-931C-F39FEA9C0D7C}"/>
              </a:ext>
            </a:extLst>
          </p:cNvPr>
          <p:cNvSpPr txBox="1"/>
          <p:nvPr/>
        </p:nvSpPr>
        <p:spPr>
          <a:xfrm>
            <a:off x="1523999" y="159124"/>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Comparing Marginal Revenue and Marginal Costs</a:t>
            </a:r>
          </a:p>
        </p:txBody>
      </p:sp>
    </p:spTree>
    <p:extLst>
      <p:ext uri="{BB962C8B-B14F-4D97-AF65-F5344CB8AC3E}">
        <p14:creationId xmlns:p14="http://schemas.microsoft.com/office/powerpoint/2010/main" val="1184119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6546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Revenue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marginal revenue </a:t>
              </a:r>
              <a:r>
                <a:rPr lang="en-US" sz="2000" dirty="0">
                  <a:solidFill>
                    <a:schemeClr val="bg1"/>
                  </a:solidFill>
                </a:rPr>
                <a:t>curve shows the additional revenue gained from selling one more unit.</a:t>
              </a:r>
            </a:p>
          </p:txBody>
        </p:sp>
      </p:grpSp>
      <p:grpSp>
        <p:nvGrpSpPr>
          <p:cNvPr id="20" name="Group 19">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 in perfect competition faces a perfectly elastic demand curve for its product—a horizontal line drawn at the market price level.</a:t>
              </a:r>
            </a:p>
          </p:txBody>
        </p:sp>
      </p:grpSp>
      <p:grpSp>
        <p:nvGrpSpPr>
          <p:cNvPr id="23" name="Group 22">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also means that the firm's marginal revenue curve is the same as the firm's demand curve.</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63080AE-3E4A-4757-88DA-7FB66D41BC07}"/>
                  </a:ext>
                </a:extLst>
              </p:cNvPr>
              <p:cNvSpPr txBox="1"/>
              <p:nvPr/>
            </p:nvSpPr>
            <p:spPr>
              <a:xfrm>
                <a:off x="2953568" y="4594991"/>
                <a:ext cx="5860001" cy="766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marginal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revenue</m:t>
                      </m:r>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change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total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revenue</m:t>
                          </m:r>
                        </m:num>
                        <m:den>
                          <m:r>
                            <m:rPr>
                              <m:sty m:val="p"/>
                            </m:rPr>
                            <a:rPr lang="en-US" sz="2400" b="0" i="0" smtClean="0">
                              <a:latin typeface="Cambria Math" panose="02040503050406030204" pitchFamily="18" charset="0"/>
                            </a:rPr>
                            <m:t>change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quantity</m:t>
                          </m:r>
                        </m:den>
                      </m:f>
                    </m:oMath>
                  </m:oMathPara>
                </a14:m>
                <a:endParaRPr lang="en-US" sz="2400" dirty="0"/>
              </a:p>
            </p:txBody>
          </p:sp>
        </mc:Choice>
        <mc:Fallback xmlns="">
          <p:sp>
            <p:nvSpPr>
              <p:cNvPr id="13" name="TextBox 12">
                <a:extLst>
                  <a:ext uri="{FF2B5EF4-FFF2-40B4-BE49-F238E27FC236}">
                    <a16:creationId xmlns:a16="http://schemas.microsoft.com/office/drawing/2014/main" id="{363080AE-3E4A-4757-88DA-7FB66D41BC07}"/>
                  </a:ext>
                </a:extLst>
              </p:cNvPr>
              <p:cNvSpPr txBox="1">
                <a:spLocks noRot="1" noChangeAspect="1" noMove="1" noResize="1" noEditPoints="1" noAdjustHandles="1" noChangeArrowheads="1" noChangeShapeType="1" noTextEdit="1"/>
              </p:cNvSpPr>
              <p:nvPr/>
            </p:nvSpPr>
            <p:spPr>
              <a:xfrm>
                <a:off x="2953568" y="4594991"/>
                <a:ext cx="5860001" cy="7661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E2C3B52-7685-4B3C-A73C-BB8EFD75129A}"/>
                  </a:ext>
                </a:extLst>
              </p:cNvPr>
              <p:cNvSpPr txBox="1"/>
              <p:nvPr/>
            </p:nvSpPr>
            <p:spPr>
              <a:xfrm>
                <a:off x="4247640" y="5720092"/>
                <a:ext cx="34587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marginal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revenue</m:t>
                      </m:r>
                      <m:r>
                        <a:rPr lang="en-US" sz="2400" b="0" i="0" smtClean="0">
                          <a:latin typeface="Cambria Math" panose="02040503050406030204" pitchFamily="18" charset="0"/>
                        </a:rPr>
                        <m:t>=</m:t>
                      </m:r>
                      <m:r>
                        <m:rPr>
                          <m:sty m:val="p"/>
                        </m:rPr>
                        <a:rPr lang="en-US" sz="2400" i="0" smtClean="0">
                          <a:latin typeface="Cambria Math" panose="02040503050406030204" pitchFamily="18" charset="0"/>
                        </a:rPr>
                        <m:t>p</m:t>
                      </m:r>
                      <m:r>
                        <m:rPr>
                          <m:sty m:val="p"/>
                        </m:rPr>
                        <a:rPr lang="en-US" sz="2400" b="0" i="0" smtClean="0">
                          <a:latin typeface="Cambria Math" panose="02040503050406030204" pitchFamily="18" charset="0"/>
                        </a:rPr>
                        <m:t>rice</m:t>
                      </m:r>
                    </m:oMath>
                  </m:oMathPara>
                </a14:m>
                <a:endParaRPr lang="en-US" sz="2400" dirty="0"/>
              </a:p>
            </p:txBody>
          </p:sp>
        </mc:Choice>
        <mc:Fallback xmlns="">
          <p:sp>
            <p:nvSpPr>
              <p:cNvPr id="14" name="TextBox 13">
                <a:extLst>
                  <a:ext uri="{FF2B5EF4-FFF2-40B4-BE49-F238E27FC236}">
                    <a16:creationId xmlns:a16="http://schemas.microsoft.com/office/drawing/2014/main" id="{CE2C3B52-7685-4B3C-A73C-BB8EFD75129A}"/>
                  </a:ext>
                </a:extLst>
              </p:cNvPr>
              <p:cNvSpPr txBox="1">
                <a:spLocks noRot="1" noChangeAspect="1" noMove="1" noResize="1" noEditPoints="1" noAdjustHandles="1" noChangeArrowheads="1" noChangeShapeType="1" noTextEdit="1"/>
              </p:cNvSpPr>
              <p:nvPr/>
            </p:nvSpPr>
            <p:spPr>
              <a:xfrm>
                <a:off x="4247640" y="5720092"/>
                <a:ext cx="3458703" cy="369332"/>
              </a:xfrm>
              <a:prstGeom prst="rect">
                <a:avLst/>
              </a:prstGeom>
              <a:blipFill>
                <a:blip r:embed="rId4"/>
                <a:stretch>
                  <a:fillRect l="-2822" r="-1587" b="-34426"/>
                </a:stretch>
              </a:blipFill>
            </p:spPr>
            <p:txBody>
              <a:bodyPr/>
              <a:lstStyle/>
              <a:p>
                <a:r>
                  <a:rPr lang="en-US">
                    <a:noFill/>
                  </a:rPr>
                  <a:t> </a:t>
                </a:r>
              </a:p>
            </p:txBody>
          </p:sp>
        </mc:Fallback>
      </mc:AlternateContent>
    </p:spTree>
    <p:extLst>
      <p:ext uri="{BB962C8B-B14F-4D97-AF65-F5344CB8AC3E}">
        <p14:creationId xmlns:p14="http://schemas.microsoft.com/office/powerpoint/2010/main" val="162959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6546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Marginal cost</a:t>
              </a:r>
              <a:r>
                <a:rPr lang="en-US" sz="2000" dirty="0">
                  <a:solidFill>
                    <a:schemeClr val="bg1"/>
                  </a:solidFill>
                </a:rPr>
                <a:t>, the cost per additional unit sold, is calculated by dividing the change in total cost by the change in quantity.</a:t>
              </a:r>
            </a:p>
          </p:txBody>
        </p:sp>
      </p:grpSp>
      <p:grpSp>
        <p:nvGrpSpPr>
          <p:cNvPr id="20" name="Group 19">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production increases, marginal cost at first declines, representing the area of increasing marginal returns at low levels of production.</a:t>
              </a:r>
            </a:p>
          </p:txBody>
        </p:sp>
      </p:grpSp>
      <p:grpSp>
        <p:nvGrpSpPr>
          <p:cNvPr id="23" name="Group 22">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some point, though, marginal costs start to increase, displaying the typical pattern of diminishing marginal returns.</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63080AE-3E4A-4757-88DA-7FB66D41BC07}"/>
                  </a:ext>
                </a:extLst>
              </p:cNvPr>
              <p:cNvSpPr txBox="1"/>
              <p:nvPr/>
            </p:nvSpPr>
            <p:spPr>
              <a:xfrm>
                <a:off x="3380542" y="4642287"/>
                <a:ext cx="4782783" cy="766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marginal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change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total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num>
                        <m:den>
                          <m:r>
                            <m:rPr>
                              <m:sty m:val="p"/>
                            </m:rPr>
                            <a:rPr lang="en-US" sz="2400" b="0" i="0" smtClean="0">
                              <a:latin typeface="Cambria Math" panose="02040503050406030204" pitchFamily="18" charset="0"/>
                            </a:rPr>
                            <m:t>change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quantity</m:t>
                          </m:r>
                        </m:den>
                      </m:f>
                    </m:oMath>
                  </m:oMathPara>
                </a14:m>
                <a:endParaRPr lang="en-US" sz="2400" dirty="0"/>
              </a:p>
            </p:txBody>
          </p:sp>
        </mc:Choice>
        <mc:Fallback xmlns="">
          <p:sp>
            <p:nvSpPr>
              <p:cNvPr id="13" name="TextBox 12">
                <a:extLst>
                  <a:ext uri="{FF2B5EF4-FFF2-40B4-BE49-F238E27FC236}">
                    <a16:creationId xmlns:a16="http://schemas.microsoft.com/office/drawing/2014/main" id="{363080AE-3E4A-4757-88DA-7FB66D41BC07}"/>
                  </a:ext>
                </a:extLst>
              </p:cNvPr>
              <p:cNvSpPr txBox="1">
                <a:spLocks noRot="1" noChangeAspect="1" noMove="1" noResize="1" noEditPoints="1" noAdjustHandles="1" noChangeArrowheads="1" noChangeShapeType="1" noTextEdit="1"/>
              </p:cNvSpPr>
              <p:nvPr/>
            </p:nvSpPr>
            <p:spPr>
              <a:xfrm>
                <a:off x="3380542" y="4642287"/>
                <a:ext cx="4782783" cy="76617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537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Profit-Maximization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8E0B3DC-AAA6-43AF-9D81-F226639C31D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C085E6EC-DF4D-4CB8-B4DF-36E7DBA535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EC7ED103-2654-427F-95A0-F450E060F5D1}"/>
                </a:ext>
              </a:extLst>
            </p:cNvPr>
            <p:cNvSpPr txBox="1"/>
            <p:nvPr/>
          </p:nvSpPr>
          <p:spPr>
            <a:xfrm>
              <a:off x="542922" y="178364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perfectly competitive firm’s profit-maximizing choice of output will occur where marginal revenue equals marginal cost, </a:t>
              </a:r>
              <a:r>
                <a:rPr lang="en-US" sz="2000" i="1" dirty="0">
                  <a:solidFill>
                    <a:schemeClr val="bg1"/>
                  </a:solidFill>
                </a:rPr>
                <a:t>MR</a:t>
              </a:r>
              <a:r>
                <a:rPr lang="en-US" sz="2000" dirty="0">
                  <a:solidFill>
                    <a:schemeClr val="bg1"/>
                  </a:solidFill>
                </a:rPr>
                <a:t> = </a:t>
              </a:r>
              <a:r>
                <a:rPr lang="en-US" sz="2000" i="1" dirty="0">
                  <a:solidFill>
                    <a:schemeClr val="bg1"/>
                  </a:solidFill>
                </a:rPr>
                <a:t>MC</a:t>
              </a:r>
              <a:r>
                <a:rPr lang="en-US" sz="2000" dirty="0">
                  <a:solidFill>
                    <a:schemeClr val="bg1"/>
                  </a:solidFill>
                </a:rPr>
                <a:t>. </a:t>
              </a:r>
            </a:p>
          </p:txBody>
        </p:sp>
      </p:grpSp>
      <p:grpSp>
        <p:nvGrpSpPr>
          <p:cNvPr id="10" name="Group 9">
            <a:extLst>
              <a:ext uri="{FF2B5EF4-FFF2-40B4-BE49-F238E27FC236}">
                <a16:creationId xmlns:a16="http://schemas.microsoft.com/office/drawing/2014/main" id="{011E80EA-C9AD-46D5-8925-4947A2F35F47}"/>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BDA2879-9B95-4465-ADAC-0EBF14514A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F9C2D7AD-056E-4AFE-9CBA-A12D454AF78A}"/>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the </a:t>
              </a:r>
              <a:r>
                <a:rPr lang="en-US" sz="2000" i="1" dirty="0">
                  <a:solidFill>
                    <a:schemeClr val="bg1"/>
                  </a:solidFill>
                </a:rPr>
                <a:t>MR</a:t>
              </a:r>
              <a:r>
                <a:rPr lang="en-US" sz="2000" dirty="0">
                  <a:solidFill>
                    <a:schemeClr val="bg1"/>
                  </a:solidFill>
                </a:rPr>
                <a:t> received by a perfectly competitive firm is equal to the price, a firm can also maximize profit where price equals </a:t>
              </a:r>
              <a:r>
                <a:rPr lang="en-US" sz="2000" i="1" dirty="0">
                  <a:solidFill>
                    <a:schemeClr val="bg1"/>
                  </a:solidFill>
                </a:rPr>
                <a:t>MC</a:t>
              </a:r>
              <a:r>
                <a:rPr lang="en-US" sz="2000" dirty="0">
                  <a:solidFill>
                    <a:schemeClr val="bg1"/>
                  </a:solidFill>
                </a:rPr>
                <a:t>.</a:t>
              </a:r>
            </a:p>
          </p:txBody>
        </p:sp>
      </p:grpSp>
      <p:grpSp>
        <p:nvGrpSpPr>
          <p:cNvPr id="13" name="Group 12">
            <a:extLst>
              <a:ext uri="{FF2B5EF4-FFF2-40B4-BE49-F238E27FC236}">
                <a16:creationId xmlns:a16="http://schemas.microsoft.com/office/drawing/2014/main" id="{8DFDCF2E-6461-407E-91FC-7E19C07AB1FB}"/>
              </a:ext>
            </a:extLst>
          </p:cNvPr>
          <p:cNvGrpSpPr/>
          <p:nvPr/>
        </p:nvGrpSpPr>
        <p:grpSpPr>
          <a:xfrm>
            <a:off x="2066921" y="3428999"/>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77980D9C-95CB-490F-AB50-CFC0ABC1F7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80960C8-C248-4CEF-97FE-FF45CFA0BEB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is producing at a quantity where </a:t>
              </a:r>
              <a:r>
                <a:rPr lang="en-US" sz="2000" i="1" dirty="0">
                  <a:solidFill>
                    <a:schemeClr val="bg1"/>
                  </a:solidFill>
                </a:rPr>
                <a:t>MR</a:t>
              </a:r>
              <a:r>
                <a:rPr lang="en-US" sz="2000" dirty="0">
                  <a:solidFill>
                    <a:schemeClr val="bg1"/>
                  </a:solidFill>
                </a:rPr>
                <a:t> &gt; </a:t>
              </a:r>
              <a:r>
                <a:rPr lang="en-US" sz="2000" i="1" dirty="0">
                  <a:solidFill>
                    <a:schemeClr val="bg1"/>
                  </a:solidFill>
                </a:rPr>
                <a:t>MC</a:t>
              </a:r>
              <a:r>
                <a:rPr lang="en-US" sz="2000" dirty="0">
                  <a:solidFill>
                    <a:schemeClr val="bg1"/>
                  </a:solidFill>
                </a:rPr>
                <a:t>, it can increase profit by increasing output.</a:t>
              </a:r>
            </a:p>
          </p:txBody>
        </p:sp>
      </p:grpSp>
      <p:grpSp>
        <p:nvGrpSpPr>
          <p:cNvPr id="16" name="Group 15">
            <a:extLst>
              <a:ext uri="{FF2B5EF4-FFF2-40B4-BE49-F238E27FC236}">
                <a16:creationId xmlns:a16="http://schemas.microsoft.com/office/drawing/2014/main" id="{EA38D9A7-4C9D-4A41-886D-593984F04A61}"/>
              </a:ext>
            </a:extLst>
          </p:cNvPr>
          <p:cNvGrpSpPr/>
          <p:nvPr/>
        </p:nvGrpSpPr>
        <p:grpSpPr>
          <a:xfrm>
            <a:off x="2066921" y="4354138"/>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A9B245F9-F522-4A92-8536-845153D583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34ADB875-A61A-472D-A5FC-7293F07AEBA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is producing at a quantity where </a:t>
              </a:r>
              <a:r>
                <a:rPr lang="en-US" sz="2000" i="1" dirty="0">
                  <a:solidFill>
                    <a:schemeClr val="bg1"/>
                  </a:solidFill>
                </a:rPr>
                <a:t>MC</a:t>
              </a:r>
              <a:r>
                <a:rPr lang="en-US" sz="2000" dirty="0">
                  <a:solidFill>
                    <a:schemeClr val="bg1"/>
                  </a:solidFill>
                </a:rPr>
                <a:t> &gt; </a:t>
              </a:r>
              <a:r>
                <a:rPr lang="en-US" sz="2000" i="1" dirty="0">
                  <a:solidFill>
                    <a:schemeClr val="bg1"/>
                  </a:solidFill>
                </a:rPr>
                <a:t>MR</a:t>
              </a:r>
              <a:r>
                <a:rPr lang="en-US" sz="2000" dirty="0">
                  <a:solidFill>
                    <a:schemeClr val="bg1"/>
                  </a:solidFill>
                </a:rPr>
                <a:t>, it can increase profit by reducing output.</a:t>
              </a:r>
            </a:p>
          </p:txBody>
        </p:sp>
      </p:grpSp>
    </p:spTree>
    <p:extLst>
      <p:ext uri="{BB962C8B-B14F-4D97-AF65-F5344CB8AC3E}">
        <p14:creationId xmlns:p14="http://schemas.microsoft.com/office/powerpoint/2010/main" val="991751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Profits and Losses with the Average Cost Curve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8E0B3DC-AAA6-43AF-9D81-F226639C31DD}"/>
              </a:ext>
            </a:extLst>
          </p:cNvPr>
          <p:cNvGrpSpPr/>
          <p:nvPr/>
        </p:nvGrpSpPr>
        <p:grpSpPr>
          <a:xfrm>
            <a:off x="2066921" y="1580913"/>
            <a:ext cx="8058155" cy="1114990"/>
            <a:chOff x="542922" y="1736761"/>
            <a:chExt cx="8058155" cy="1370319"/>
          </a:xfrm>
          <a:solidFill>
            <a:srgbClr val="627981"/>
          </a:solidFill>
        </p:grpSpPr>
        <p:sp>
          <p:nvSpPr>
            <p:cNvPr id="8" name="Rectangle 7">
              <a:extLst>
                <a:ext uri="{FF2B5EF4-FFF2-40B4-BE49-F238E27FC236}">
                  <a16:creationId xmlns:a16="http://schemas.microsoft.com/office/drawing/2014/main" id="{C085E6EC-DF4D-4CB8-B4DF-36E7DBA535DF}"/>
                </a:ext>
              </a:extLst>
            </p:cNvPr>
            <p:cNvSpPr/>
            <p:nvPr/>
          </p:nvSpPr>
          <p:spPr>
            <a:xfrm>
              <a:off x="542923" y="1736761"/>
              <a:ext cx="8058154" cy="1370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EC7ED103-2654-427F-95A0-F450E060F5D1}"/>
                </a:ext>
              </a:extLst>
            </p:cNvPr>
            <p:cNvSpPr txBox="1"/>
            <p:nvPr/>
          </p:nvSpPr>
          <p:spPr>
            <a:xfrm>
              <a:off x="542922" y="1783642"/>
              <a:ext cx="7807571" cy="1248246"/>
            </a:xfrm>
            <a:prstGeom prst="rect">
              <a:avLst/>
            </a:prstGeom>
            <a:grpFill/>
          </p:spPr>
          <p:txBody>
            <a:bodyPr wrap="square" rtlCol="0">
              <a:spAutoFit/>
            </a:bodyPr>
            <a:lstStyle/>
            <a:p>
              <a:pPr algn="ctr"/>
              <a:r>
                <a:rPr lang="en-US" sz="2000" dirty="0">
                  <a:solidFill>
                    <a:schemeClr val="bg1"/>
                  </a:solidFill>
                </a:rPr>
                <a:t>Does maximizing profit (producing where </a:t>
              </a:r>
              <a:r>
                <a:rPr lang="en-US" sz="2000" i="1" dirty="0">
                  <a:solidFill>
                    <a:schemeClr val="bg1"/>
                  </a:solidFill>
                </a:rPr>
                <a:t>MR</a:t>
              </a:r>
              <a:r>
                <a:rPr lang="en-US" sz="2000" dirty="0">
                  <a:solidFill>
                    <a:schemeClr val="bg1"/>
                  </a:solidFill>
                </a:rPr>
                <a:t> = </a:t>
              </a:r>
              <a:r>
                <a:rPr lang="en-US" sz="2000" i="1" dirty="0">
                  <a:solidFill>
                    <a:schemeClr val="bg1"/>
                  </a:solidFill>
                </a:rPr>
                <a:t>MC</a:t>
              </a:r>
              <a:r>
                <a:rPr lang="en-US" sz="2000" dirty="0">
                  <a:solidFill>
                    <a:schemeClr val="bg1"/>
                  </a:solidFill>
                </a:rPr>
                <a:t>) imply an actual economic profit? The answer depends on the relationship between price and average total cost, which is the average profit or profit margin</a:t>
              </a:r>
              <a:r>
                <a:rPr lang="en-US" sz="2000" b="1" dirty="0">
                  <a:solidFill>
                    <a:schemeClr val="bg1"/>
                  </a:solidFill>
                </a:rPr>
                <a:t>.</a:t>
              </a:r>
              <a:endParaRPr lang="en-US" sz="2000" dirty="0">
                <a:solidFill>
                  <a:schemeClr val="bg1"/>
                </a:solidFill>
              </a:endParaRPr>
            </a:p>
          </p:txBody>
        </p:sp>
      </p:grpSp>
      <p:grpSp>
        <p:nvGrpSpPr>
          <p:cNvPr id="10" name="Group 9">
            <a:extLst>
              <a:ext uri="{FF2B5EF4-FFF2-40B4-BE49-F238E27FC236}">
                <a16:creationId xmlns:a16="http://schemas.microsoft.com/office/drawing/2014/main" id="{011E80EA-C9AD-46D5-8925-4947A2F35F47}"/>
              </a:ext>
            </a:extLst>
          </p:cNvPr>
          <p:cNvGrpSpPr/>
          <p:nvPr/>
        </p:nvGrpSpPr>
        <p:grpSpPr>
          <a:xfrm>
            <a:off x="2066921" y="3085015"/>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BDA2879-9B95-4465-ADAC-0EBF14514A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F9C2D7AD-056E-4AFE-9CBA-A12D454AF78A}"/>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t>
              </a:r>
              <a:r>
                <a:rPr lang="en-US" sz="2000" i="1" dirty="0">
                  <a:solidFill>
                    <a:schemeClr val="bg1"/>
                  </a:solidFill>
                </a:rPr>
                <a:t>P</a:t>
              </a:r>
              <a:r>
                <a:rPr lang="en-US" sz="2000" dirty="0">
                  <a:solidFill>
                    <a:schemeClr val="bg1"/>
                  </a:solidFill>
                </a:rPr>
                <a:t> &gt; </a:t>
              </a:r>
              <a:r>
                <a:rPr lang="en-US" sz="2000" i="1" dirty="0">
                  <a:solidFill>
                    <a:schemeClr val="bg1"/>
                  </a:solidFill>
                </a:rPr>
                <a:t>ATC</a:t>
              </a:r>
              <a:r>
                <a:rPr lang="en-US" sz="2000" dirty="0">
                  <a:solidFill>
                    <a:schemeClr val="bg1"/>
                  </a:solidFill>
                </a:rPr>
                <a:t>, the profit margin is positive, and the firm earns economic profits.</a:t>
              </a:r>
            </a:p>
          </p:txBody>
        </p:sp>
      </p:grpSp>
      <p:grpSp>
        <p:nvGrpSpPr>
          <p:cNvPr id="13" name="Group 12">
            <a:extLst>
              <a:ext uri="{FF2B5EF4-FFF2-40B4-BE49-F238E27FC236}">
                <a16:creationId xmlns:a16="http://schemas.microsoft.com/office/drawing/2014/main" id="{8DFDCF2E-6461-407E-91FC-7E19C07AB1FB}"/>
              </a:ext>
            </a:extLst>
          </p:cNvPr>
          <p:cNvGrpSpPr/>
          <p:nvPr/>
        </p:nvGrpSpPr>
        <p:grpSpPr>
          <a:xfrm>
            <a:off x="2066921" y="400905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77980D9C-95CB-490F-AB50-CFC0ABC1F7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80960C8-C248-4CEF-97FE-FF45CFA0BEB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t>
              </a:r>
              <a:r>
                <a:rPr lang="en-US" sz="2000" i="1" dirty="0">
                  <a:solidFill>
                    <a:schemeClr val="bg1"/>
                  </a:solidFill>
                </a:rPr>
                <a:t>P</a:t>
              </a:r>
              <a:r>
                <a:rPr lang="en-US" sz="2000" dirty="0">
                  <a:solidFill>
                    <a:schemeClr val="bg1"/>
                  </a:solidFill>
                </a:rPr>
                <a:t> &lt; </a:t>
              </a:r>
              <a:r>
                <a:rPr lang="en-US" sz="2000" i="1" dirty="0">
                  <a:solidFill>
                    <a:schemeClr val="bg1"/>
                  </a:solidFill>
                </a:rPr>
                <a:t>ATC</a:t>
              </a:r>
              <a:r>
                <a:rPr lang="en-US" sz="2000" dirty="0">
                  <a:solidFill>
                    <a:schemeClr val="bg1"/>
                  </a:solidFill>
                </a:rPr>
                <a:t>, the profit margin is negative, and the firm incurs economic losses.</a:t>
              </a:r>
            </a:p>
          </p:txBody>
        </p:sp>
      </p:grpSp>
      <p:grpSp>
        <p:nvGrpSpPr>
          <p:cNvPr id="16" name="Group 15">
            <a:extLst>
              <a:ext uri="{FF2B5EF4-FFF2-40B4-BE49-F238E27FC236}">
                <a16:creationId xmlns:a16="http://schemas.microsoft.com/office/drawing/2014/main" id="{EA38D9A7-4C9D-4A41-886D-593984F04A61}"/>
              </a:ext>
            </a:extLst>
          </p:cNvPr>
          <p:cNvGrpSpPr/>
          <p:nvPr/>
        </p:nvGrpSpPr>
        <p:grpSpPr>
          <a:xfrm>
            <a:off x="2066921" y="4934197"/>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A9B245F9-F522-4A92-8536-845153D583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34ADB875-A61A-472D-A5FC-7293F07AEBAB}"/>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t>
              </a:r>
              <a:r>
                <a:rPr lang="en-US" sz="2000" i="1" dirty="0">
                  <a:solidFill>
                    <a:schemeClr val="bg1"/>
                  </a:solidFill>
                </a:rPr>
                <a:t>P</a:t>
              </a:r>
              <a:r>
                <a:rPr lang="en-US" sz="2000" dirty="0">
                  <a:solidFill>
                    <a:schemeClr val="bg1"/>
                  </a:solidFill>
                </a:rPr>
                <a:t> = </a:t>
              </a:r>
              <a:r>
                <a:rPr lang="en-US" sz="2000" i="1" dirty="0">
                  <a:solidFill>
                    <a:schemeClr val="bg1"/>
                  </a:solidFill>
                </a:rPr>
                <a:t>ATC</a:t>
              </a:r>
              <a:r>
                <a:rPr lang="en-US" sz="2000" dirty="0">
                  <a:solidFill>
                    <a:schemeClr val="bg1"/>
                  </a:solidFill>
                </a:rPr>
                <a:t>, the profit margin is zero, and the firm breaks even.</a:t>
              </a:r>
            </a:p>
          </p:txBody>
        </p:sp>
      </p:grpSp>
    </p:spTree>
    <p:extLst>
      <p:ext uri="{BB962C8B-B14F-4D97-AF65-F5344CB8AC3E}">
        <p14:creationId xmlns:p14="http://schemas.microsoft.com/office/powerpoint/2010/main" val="252838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i="1" dirty="0">
                <a:solidFill>
                  <a:srgbClr val="323542"/>
                </a:solidFill>
                <a:latin typeface="Century Gothic" panose="020B0502020202020204" pitchFamily="34" charset="0"/>
              </a:rPr>
              <a:t>P</a:t>
            </a:r>
            <a:r>
              <a:rPr lang="en-US" sz="3000" dirty="0">
                <a:solidFill>
                  <a:srgbClr val="323542"/>
                </a:solidFill>
                <a:latin typeface="Century Gothic" panose="020B0502020202020204" pitchFamily="34" charset="0"/>
              </a:rPr>
              <a:t> &gt; </a:t>
            </a:r>
            <a:r>
              <a:rPr lang="en-US" sz="3000" i="1" dirty="0">
                <a:solidFill>
                  <a:srgbClr val="323542"/>
                </a:solidFill>
                <a:latin typeface="Century Gothic" panose="020B0502020202020204" pitchFamily="34" charset="0"/>
              </a:rPr>
              <a:t>ATC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2192213" y="1383374"/>
            <a:ext cx="7807571" cy="707886"/>
          </a:xfrm>
          <a:prstGeom prst="rect">
            <a:avLst/>
          </a:prstGeom>
          <a:solidFill>
            <a:srgbClr val="627981"/>
          </a:solidFill>
        </p:spPr>
        <p:txBody>
          <a:bodyPr wrap="square" rtlCol="0">
            <a:spAutoFit/>
          </a:bodyPr>
          <a:lstStyle/>
          <a:p>
            <a:pPr algn="ctr"/>
            <a:r>
              <a:rPr lang="en-US" sz="2000" dirty="0">
                <a:solidFill>
                  <a:schemeClr val="bg1"/>
                </a:solidFill>
              </a:rPr>
              <a:t>When price intersects marginal cost above the average cost curve, price is greater than average cost, meaning the firm is making a profit.</a:t>
            </a:r>
          </a:p>
        </p:txBody>
      </p:sp>
      <p:pic>
        <p:nvPicPr>
          <p:cNvPr id="3" name="Picture 2" descr="A graph with quantity of raspberries on the x-axis and marginal cost/marginal revenue in dollars on the y-axis. An area of the graph is shaded to show the profit given the fact that price is greater than average cost.">
            <a:extLst>
              <a:ext uri="{FF2B5EF4-FFF2-40B4-BE49-F238E27FC236}">
                <a16:creationId xmlns:a16="http://schemas.microsoft.com/office/drawing/2014/main" id="{DD6AFA4F-613F-48B7-A67B-FE60AA6390BE}"/>
              </a:ext>
            </a:extLst>
          </p:cNvPr>
          <p:cNvPicPr>
            <a:picLocks noChangeAspect="1"/>
          </p:cNvPicPr>
          <p:nvPr/>
        </p:nvPicPr>
        <p:blipFill>
          <a:blip r:embed="rId3"/>
          <a:stretch>
            <a:fillRect/>
          </a:stretch>
        </p:blipFill>
        <p:spPr>
          <a:xfrm>
            <a:off x="3633476" y="2262001"/>
            <a:ext cx="4925046" cy="4344477"/>
          </a:xfrm>
          <a:prstGeom prst="rect">
            <a:avLst/>
          </a:prstGeom>
        </p:spPr>
      </p:pic>
    </p:spTree>
    <p:extLst>
      <p:ext uri="{BB962C8B-B14F-4D97-AF65-F5344CB8AC3E}">
        <p14:creationId xmlns:p14="http://schemas.microsoft.com/office/powerpoint/2010/main" val="284880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i="1" dirty="0">
                <a:solidFill>
                  <a:srgbClr val="323542"/>
                </a:solidFill>
                <a:latin typeface="Century Gothic" panose="020B0502020202020204" pitchFamily="34" charset="0"/>
              </a:rPr>
              <a:t>P</a:t>
            </a:r>
            <a:r>
              <a:rPr lang="en-US" sz="3000" dirty="0">
                <a:solidFill>
                  <a:srgbClr val="323542"/>
                </a:solidFill>
                <a:latin typeface="Century Gothic" panose="020B0502020202020204" pitchFamily="34" charset="0"/>
              </a:rPr>
              <a:t> = </a:t>
            </a:r>
            <a:r>
              <a:rPr lang="en-US" sz="3000" i="1" dirty="0">
                <a:solidFill>
                  <a:srgbClr val="323542"/>
                </a:solidFill>
                <a:latin typeface="Century Gothic" panose="020B0502020202020204" pitchFamily="34" charset="0"/>
              </a:rPr>
              <a:t>ATC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1573162" y="1383374"/>
            <a:ext cx="9045676" cy="707886"/>
          </a:xfrm>
          <a:prstGeom prst="rect">
            <a:avLst/>
          </a:prstGeom>
          <a:solidFill>
            <a:srgbClr val="627981"/>
          </a:solidFill>
        </p:spPr>
        <p:txBody>
          <a:bodyPr wrap="square" rtlCol="0">
            <a:spAutoFit/>
          </a:bodyPr>
          <a:lstStyle/>
          <a:p>
            <a:pPr algn="ctr"/>
            <a:r>
              <a:rPr lang="en-US" sz="2000" dirty="0">
                <a:solidFill>
                  <a:schemeClr val="bg1"/>
                </a:solidFill>
              </a:rPr>
              <a:t>When price intersects marginal cost at the minimum point of average cost, price is equal to average cost, meaning the firm is breaking even, or at the </a:t>
            </a:r>
            <a:r>
              <a:rPr lang="en-US" sz="2000" b="1" dirty="0">
                <a:solidFill>
                  <a:schemeClr val="bg1"/>
                </a:solidFill>
              </a:rPr>
              <a:t>break-even point</a:t>
            </a:r>
            <a:r>
              <a:rPr lang="en-US" sz="2000" dirty="0">
                <a:solidFill>
                  <a:schemeClr val="bg1"/>
                </a:solidFill>
              </a:rPr>
              <a:t>.</a:t>
            </a:r>
          </a:p>
        </p:txBody>
      </p:sp>
      <p:pic>
        <p:nvPicPr>
          <p:cNvPr id="4" name="Picture 3" descr="A graph with quantity of raspberries on the x-axis and marginal cost/marginal revenue in dollars on the y-axis. The marginal cost, average cost, and marginal revenue curves all intersect at a point, indicating that the firm is breaking even profit-wise.">
            <a:extLst>
              <a:ext uri="{FF2B5EF4-FFF2-40B4-BE49-F238E27FC236}">
                <a16:creationId xmlns:a16="http://schemas.microsoft.com/office/drawing/2014/main" id="{E024288F-29A6-4AB7-AC5A-91D217CFA992}"/>
              </a:ext>
            </a:extLst>
          </p:cNvPr>
          <p:cNvPicPr>
            <a:picLocks noChangeAspect="1"/>
          </p:cNvPicPr>
          <p:nvPr/>
        </p:nvPicPr>
        <p:blipFill>
          <a:blip r:embed="rId3"/>
          <a:stretch>
            <a:fillRect/>
          </a:stretch>
        </p:blipFill>
        <p:spPr>
          <a:xfrm>
            <a:off x="3717471" y="2326565"/>
            <a:ext cx="4757057" cy="4343400"/>
          </a:xfrm>
          <a:prstGeom prst="rect">
            <a:avLst/>
          </a:prstGeom>
        </p:spPr>
      </p:pic>
    </p:spTree>
    <p:extLst>
      <p:ext uri="{BB962C8B-B14F-4D97-AF65-F5344CB8AC3E}">
        <p14:creationId xmlns:p14="http://schemas.microsoft.com/office/powerpoint/2010/main" val="355256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i="1" dirty="0">
                <a:solidFill>
                  <a:srgbClr val="323542"/>
                </a:solidFill>
                <a:latin typeface="Century Gothic" panose="020B0502020202020204" pitchFamily="34" charset="0"/>
              </a:rPr>
              <a:t>P</a:t>
            </a:r>
            <a:r>
              <a:rPr lang="en-US" sz="3000" dirty="0">
                <a:solidFill>
                  <a:srgbClr val="323542"/>
                </a:solidFill>
                <a:latin typeface="Century Gothic" panose="020B0502020202020204" pitchFamily="34" charset="0"/>
              </a:rPr>
              <a:t> &lt; </a:t>
            </a:r>
            <a:r>
              <a:rPr lang="en-US" sz="3000" i="1" dirty="0">
                <a:solidFill>
                  <a:srgbClr val="323542"/>
                </a:solidFill>
                <a:latin typeface="Century Gothic" panose="020B0502020202020204" pitchFamily="34" charset="0"/>
              </a:rPr>
              <a:t>ATC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2192211" y="1383374"/>
            <a:ext cx="7807571" cy="707886"/>
          </a:xfrm>
          <a:prstGeom prst="rect">
            <a:avLst/>
          </a:prstGeom>
          <a:solidFill>
            <a:srgbClr val="627981"/>
          </a:solidFill>
        </p:spPr>
        <p:txBody>
          <a:bodyPr wrap="square" rtlCol="0">
            <a:spAutoFit/>
          </a:bodyPr>
          <a:lstStyle/>
          <a:p>
            <a:pPr algn="ctr"/>
            <a:r>
              <a:rPr lang="en-US" sz="2000" dirty="0">
                <a:solidFill>
                  <a:schemeClr val="bg1"/>
                </a:solidFill>
              </a:rPr>
              <a:t>When price intersects marginal cost below the average cost curve, price is less than average cost, meaning the firm is incurring a loss. </a:t>
            </a:r>
          </a:p>
        </p:txBody>
      </p:sp>
      <p:pic>
        <p:nvPicPr>
          <p:cNvPr id="3" name="Picture 2" descr="A graph with quantity of raspberries on the x-axis and marginal cost/marginal revenue in dollars on the y-axis. An area of the graph is shaded to show the firm's losses given the fact that price is less than average cost.">
            <a:extLst>
              <a:ext uri="{FF2B5EF4-FFF2-40B4-BE49-F238E27FC236}">
                <a16:creationId xmlns:a16="http://schemas.microsoft.com/office/drawing/2014/main" id="{B7A96946-A0F7-454A-92CA-EC126D14588F}"/>
              </a:ext>
            </a:extLst>
          </p:cNvPr>
          <p:cNvPicPr>
            <a:picLocks noChangeAspect="1"/>
          </p:cNvPicPr>
          <p:nvPr/>
        </p:nvPicPr>
        <p:blipFill>
          <a:blip r:embed="rId3"/>
          <a:stretch>
            <a:fillRect/>
          </a:stretch>
        </p:blipFill>
        <p:spPr>
          <a:xfrm>
            <a:off x="3804007" y="2336725"/>
            <a:ext cx="4583978" cy="4343400"/>
          </a:xfrm>
          <a:prstGeom prst="rect">
            <a:avLst/>
          </a:prstGeom>
        </p:spPr>
      </p:pic>
    </p:spTree>
    <p:extLst>
      <p:ext uri="{BB962C8B-B14F-4D97-AF65-F5344CB8AC3E}">
        <p14:creationId xmlns:p14="http://schemas.microsoft.com/office/powerpoint/2010/main" val="5143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Shutdown Point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535164D-AA6D-419F-B280-C9A8ED2B742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2" y="178364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possible that a firm is unable to avoid losses by shutting down and not producing at all.</a:t>
              </a:r>
            </a:p>
          </p:txBody>
        </p:sp>
      </p:grpSp>
      <p:grpSp>
        <p:nvGrpSpPr>
          <p:cNvPr id="10" name="Group 9">
            <a:extLst>
              <a:ext uri="{FF2B5EF4-FFF2-40B4-BE49-F238E27FC236}">
                <a16:creationId xmlns:a16="http://schemas.microsoft.com/office/drawing/2014/main" id="{15570705-C40C-49B0-905D-C15FA1F25AD0}"/>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42EDA7F-0978-49FB-9EF4-18D77543C24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341939C3-B9D1-42FD-A401-61A9B41DEF8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Shutting down can reduce variable costs to zero, but in the short run, the firm has already paid for fixed costs.</a:t>
              </a:r>
            </a:p>
          </p:txBody>
        </p:sp>
      </p:grpSp>
      <p:grpSp>
        <p:nvGrpSpPr>
          <p:cNvPr id="14" name="Group 13">
            <a:extLst>
              <a:ext uri="{FF2B5EF4-FFF2-40B4-BE49-F238E27FC236}">
                <a16:creationId xmlns:a16="http://schemas.microsoft.com/office/drawing/2014/main" id="{7BEAAE72-F14D-4906-9F29-29B634F567F1}"/>
              </a:ext>
            </a:extLst>
          </p:cNvPr>
          <p:cNvGrpSpPr/>
          <p:nvPr/>
        </p:nvGrpSpPr>
        <p:grpSpPr>
          <a:xfrm>
            <a:off x="2066921" y="3428999"/>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097DF93F-251E-4D32-BE5E-33B180E064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73960E24-243F-4BC5-9B4B-00D02345C6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 result, if the firm produces a quantity of zero, it would still make losses because it would still need to pay for its fixed costs.</a:t>
              </a:r>
            </a:p>
          </p:txBody>
        </p:sp>
      </p:grpSp>
      <p:grpSp>
        <p:nvGrpSpPr>
          <p:cNvPr id="17" name="Group 16">
            <a:extLst>
              <a:ext uri="{FF2B5EF4-FFF2-40B4-BE49-F238E27FC236}">
                <a16:creationId xmlns:a16="http://schemas.microsoft.com/office/drawing/2014/main" id="{2B83B466-3F6C-4A5B-9736-89F81BC73491}"/>
              </a:ext>
            </a:extLst>
          </p:cNvPr>
          <p:cNvGrpSpPr/>
          <p:nvPr/>
        </p:nvGrpSpPr>
        <p:grpSpPr>
          <a:xfrm>
            <a:off x="2066921" y="4353041"/>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7B1649C5-2363-467B-B7E7-25534B9E18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2519345C-6D82-48AB-B90A-030B1D77604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Therefore, when a firm is experiencing losses, it faces the question of whether it should continue producing or shut down.</a:t>
              </a:r>
            </a:p>
          </p:txBody>
        </p:sp>
      </p:grpSp>
    </p:spTree>
    <p:extLst>
      <p:ext uri="{BB962C8B-B14F-4D97-AF65-F5344CB8AC3E}">
        <p14:creationId xmlns:p14="http://schemas.microsoft.com/office/powerpoint/2010/main" val="1387443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Shutdown Point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535164D-AA6D-419F-B280-C9A8ED2B742D}"/>
              </a:ext>
            </a:extLst>
          </p:cNvPr>
          <p:cNvGrpSpPr/>
          <p:nvPr/>
        </p:nvGrpSpPr>
        <p:grpSpPr>
          <a:xfrm>
            <a:off x="2066923" y="1383374"/>
            <a:ext cx="8058154" cy="1062543"/>
            <a:chOff x="542923" y="1736761"/>
            <a:chExt cx="8058154" cy="1062543"/>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1062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3" y="1760200"/>
              <a:ext cx="7807571" cy="1015663"/>
            </a:xfrm>
            <a:prstGeom prst="rect">
              <a:avLst/>
            </a:prstGeom>
            <a:grpFill/>
          </p:spPr>
          <p:txBody>
            <a:bodyPr wrap="square" rtlCol="0">
              <a:spAutoFit/>
            </a:bodyPr>
            <a:lstStyle/>
            <a:p>
              <a:pPr algn="ctr"/>
              <a:r>
                <a:rPr lang="en-US" sz="2000" dirty="0">
                  <a:solidFill>
                    <a:schemeClr val="bg1"/>
                  </a:solidFill>
                </a:rPr>
                <a:t>The intersection of the average variable cost curve and the marginal cost curve, which shows the price below which the firm would lack enough revenue to cover its variable costs, is called the </a:t>
              </a:r>
              <a:r>
                <a:rPr lang="en-US" sz="2000" b="1" dirty="0">
                  <a:solidFill>
                    <a:schemeClr val="bg1"/>
                  </a:solidFill>
                </a:rPr>
                <a:t>shutdown point</a:t>
              </a:r>
              <a:r>
                <a:rPr lang="en-US" sz="2000" dirty="0">
                  <a:solidFill>
                    <a:schemeClr val="bg1"/>
                  </a:solidFill>
                </a:rPr>
                <a:t>.</a:t>
              </a:r>
            </a:p>
          </p:txBody>
        </p:sp>
      </p:grpSp>
      <p:pic>
        <p:nvPicPr>
          <p:cNvPr id="3" name="Picture 2" descr="Graphs that compare price above and below average cost for raspberry production.">
            <a:extLst>
              <a:ext uri="{FF2B5EF4-FFF2-40B4-BE49-F238E27FC236}">
                <a16:creationId xmlns:a16="http://schemas.microsoft.com/office/drawing/2014/main" id="{389AF69E-DC8F-48BC-8AC8-1FB7AAC04174}"/>
              </a:ext>
            </a:extLst>
          </p:cNvPr>
          <p:cNvPicPr>
            <a:picLocks noChangeAspect="1"/>
          </p:cNvPicPr>
          <p:nvPr/>
        </p:nvPicPr>
        <p:blipFill>
          <a:blip r:embed="rId3"/>
          <a:stretch>
            <a:fillRect/>
          </a:stretch>
        </p:blipFill>
        <p:spPr>
          <a:xfrm>
            <a:off x="1780937" y="2553969"/>
            <a:ext cx="8630126" cy="4075338"/>
          </a:xfrm>
          <a:prstGeom prst="rect">
            <a:avLst/>
          </a:prstGeom>
        </p:spPr>
      </p:pic>
    </p:spTree>
    <p:extLst>
      <p:ext uri="{BB962C8B-B14F-4D97-AF65-F5344CB8AC3E}">
        <p14:creationId xmlns:p14="http://schemas.microsoft.com/office/powerpoint/2010/main" val="299683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Perfectly Competitive Firms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5135187"/>
            <a:ext cx="8429625" cy="803498"/>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705275"/>
            </a:xfrm>
            <a:prstGeom prst="rect">
              <a:avLst/>
            </a:prstGeom>
            <a:grpFill/>
          </p:spPr>
          <p:txBody>
            <a:bodyPr wrap="square" rtlCol="0">
              <a:spAutoFit/>
            </a:bodyPr>
            <a:lstStyle/>
            <a:p>
              <a:pPr algn="ctr"/>
              <a:r>
                <a:rPr lang="en-US" sz="2100" dirty="0">
                  <a:solidFill>
                    <a:schemeClr val="bg1"/>
                  </a:solidFill>
                </a:rPr>
                <a:t>Though perfectly competitive firms are unable to set their own price, they still have decisions to make in order to maximize productivity and profit.</a:t>
              </a:r>
            </a:p>
          </p:txBody>
        </p:sp>
      </p:grpSp>
      <p:pic>
        <p:nvPicPr>
          <p:cNvPr id="4" name="Picture 3" descr="An image of a person in a garden holding a basket with freshly grown eggplants.">
            <a:extLst>
              <a:ext uri="{FF2B5EF4-FFF2-40B4-BE49-F238E27FC236}">
                <a16:creationId xmlns:a16="http://schemas.microsoft.com/office/drawing/2014/main" id="{DC04C8C6-D3BE-4502-B6FD-7C149EA4A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49" y="1422047"/>
            <a:ext cx="5143500" cy="342900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Shutdown Point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535164D-AA6D-419F-B280-C9A8ED2B742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2" y="178364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decision to shut down varies depending on the level of losses and whether the firm can cover its variable costs.</a:t>
              </a:r>
            </a:p>
          </p:txBody>
        </p:sp>
      </p:grpSp>
      <p:grpSp>
        <p:nvGrpSpPr>
          <p:cNvPr id="10" name="Group 9">
            <a:extLst>
              <a:ext uri="{FF2B5EF4-FFF2-40B4-BE49-F238E27FC236}">
                <a16:creationId xmlns:a16="http://schemas.microsoft.com/office/drawing/2014/main" id="{15570705-C40C-49B0-905D-C15FA1F25AD0}"/>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42EDA7F-0978-49FB-9EF4-18D77543C24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341939C3-B9D1-42FD-A401-61A9B41DEF8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is shutting down eventually, but can still temporarily cover variable costs, it should continue production in the short run.</a:t>
              </a:r>
            </a:p>
          </p:txBody>
        </p:sp>
      </p:grpSp>
      <p:grpSp>
        <p:nvGrpSpPr>
          <p:cNvPr id="14" name="Group 13">
            <a:extLst>
              <a:ext uri="{FF2B5EF4-FFF2-40B4-BE49-F238E27FC236}">
                <a16:creationId xmlns:a16="http://schemas.microsoft.com/office/drawing/2014/main" id="{7BEAAE72-F14D-4906-9F29-29B634F567F1}"/>
              </a:ext>
            </a:extLst>
          </p:cNvPr>
          <p:cNvGrpSpPr/>
          <p:nvPr/>
        </p:nvGrpSpPr>
        <p:grpSpPr>
          <a:xfrm>
            <a:off x="2066921" y="3428999"/>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097DF93F-251E-4D32-BE5E-33B180E064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73960E24-243F-4BC5-9B4B-00D02345C6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cannot cover variable costs with revenue from continued operation, it should shut down immediately.</a:t>
              </a:r>
            </a:p>
          </p:txBody>
        </p:sp>
      </p:grpSp>
      <p:grpSp>
        <p:nvGrpSpPr>
          <p:cNvPr id="17" name="Group 16">
            <a:extLst>
              <a:ext uri="{FF2B5EF4-FFF2-40B4-BE49-F238E27FC236}">
                <a16:creationId xmlns:a16="http://schemas.microsoft.com/office/drawing/2014/main" id="{2B83B466-3F6C-4A5B-9736-89F81BC73491}"/>
              </a:ext>
            </a:extLst>
          </p:cNvPr>
          <p:cNvGrpSpPr/>
          <p:nvPr/>
        </p:nvGrpSpPr>
        <p:grpSpPr>
          <a:xfrm>
            <a:off x="2066921" y="4353041"/>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7B1649C5-2363-467B-B7E7-25534B9E18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2519345C-6D82-48AB-B90A-030B1D77604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when facing an inevitable losses, a firm should try to minimize total losses as much as possible.</a:t>
              </a:r>
            </a:p>
          </p:txBody>
        </p:sp>
      </p:grpSp>
    </p:spTree>
    <p:extLst>
      <p:ext uri="{BB962C8B-B14F-4D97-AF65-F5344CB8AC3E}">
        <p14:creationId xmlns:p14="http://schemas.microsoft.com/office/powerpoint/2010/main" val="4286956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597164" y="1565108"/>
            <a:ext cx="8997672" cy="4154984"/>
          </a:xfrm>
          <a:prstGeom prst="rect">
            <a:avLst/>
          </a:prstGeom>
          <a:solidFill>
            <a:srgbClr val="627981"/>
          </a:solidFill>
        </p:spPr>
        <p:txBody>
          <a:bodyPr wrap="square" rtlCol="0" anchor="ctr">
            <a:spAutoFit/>
          </a:bodyPr>
          <a:lstStyle/>
          <a:p>
            <a:pPr algn="ctr"/>
            <a:endParaRPr lang="en-US" sz="2400" dirty="0">
              <a:solidFill>
                <a:schemeClr val="bg1"/>
              </a:solidFill>
            </a:endParaRPr>
          </a:p>
          <a:p>
            <a:pPr algn="ctr"/>
            <a:r>
              <a:rPr lang="en-US" sz="2400" dirty="0">
                <a:solidFill>
                  <a:schemeClr val="bg1"/>
                </a:solidFill>
              </a:rPr>
              <a:t>Define the shutdown point for a firm that appears on a graph.</a:t>
            </a:r>
          </a:p>
          <a:p>
            <a:pPr algn="ctr"/>
            <a:endParaRPr lang="en-US" sz="2400" dirty="0">
              <a:solidFill>
                <a:schemeClr val="bg1"/>
              </a:solidFill>
            </a:endParaRPr>
          </a:p>
          <a:p>
            <a:pPr algn="ctr"/>
            <a:endParaRPr lang="en-US" sz="2400" dirty="0">
              <a:solidFill>
                <a:schemeClr val="bg1"/>
              </a:solidFill>
            </a:endParaRPr>
          </a:p>
          <a:p>
            <a:pPr algn="ctr"/>
            <a:r>
              <a:rPr lang="en-US" sz="2400" dirty="0">
                <a:solidFill>
                  <a:schemeClr val="bg1"/>
                </a:solidFill>
              </a:rPr>
              <a:t>The shutdown decision for a firm can be summarized as:</a:t>
            </a:r>
          </a:p>
          <a:p>
            <a:pPr algn="ctr"/>
            <a:endParaRPr lang="en-US" sz="2400" dirty="0">
              <a:solidFill>
                <a:schemeClr val="bg1"/>
              </a:solidFill>
            </a:endParaRPr>
          </a:p>
          <a:p>
            <a:pPr algn="ctr"/>
            <a:r>
              <a:rPr lang="en-US" sz="2400" dirty="0">
                <a:solidFill>
                  <a:schemeClr val="bg1"/>
                </a:solidFill>
              </a:rPr>
              <a:t>If price &lt; minimum average variable cost, then the firm ______.</a:t>
            </a:r>
          </a:p>
          <a:p>
            <a:pPr algn="ctr"/>
            <a:endParaRPr lang="en-US" sz="2400" dirty="0">
              <a:solidFill>
                <a:schemeClr val="bg1"/>
              </a:solidFill>
            </a:endParaRPr>
          </a:p>
          <a:p>
            <a:pPr algn="ctr"/>
            <a:r>
              <a:rPr lang="en-US" sz="2400" dirty="0">
                <a:solidFill>
                  <a:schemeClr val="bg1"/>
                </a:solidFill>
              </a:rPr>
              <a:t>If price &gt; minimum average variable cost, then the firm ______.</a:t>
            </a:r>
          </a:p>
          <a:p>
            <a:pPr algn="ctr"/>
            <a:endParaRPr lang="en-US" sz="2400" dirty="0">
              <a:solidFill>
                <a:schemeClr val="bg1"/>
              </a:solidFill>
            </a:endParaRPr>
          </a:p>
          <a:p>
            <a:pPr algn="ctr"/>
            <a:endParaRPr lang="en-US" sz="2400" dirty="0">
              <a:solidFill>
                <a:schemeClr val="bg1"/>
              </a:solidFill>
            </a:endParaRPr>
          </a:p>
        </p:txBody>
      </p:sp>
    </p:spTree>
    <p:extLst>
      <p:ext uri="{BB962C8B-B14F-4D97-AF65-F5344CB8AC3E}">
        <p14:creationId xmlns:p14="http://schemas.microsoft.com/office/powerpoint/2010/main" val="2572799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597164" y="1568040"/>
            <a:ext cx="8997672" cy="4893647"/>
          </a:xfrm>
          <a:prstGeom prst="rect">
            <a:avLst/>
          </a:prstGeom>
          <a:solidFill>
            <a:srgbClr val="627981"/>
          </a:solidFill>
        </p:spPr>
        <p:txBody>
          <a:bodyPr wrap="square" rtlCol="0" anchor="ctr">
            <a:spAutoFit/>
          </a:bodyPr>
          <a:lstStyle/>
          <a:p>
            <a:pPr algn="ctr"/>
            <a:endParaRPr lang="en-US" sz="2400" dirty="0">
              <a:solidFill>
                <a:schemeClr val="bg1"/>
              </a:solidFill>
            </a:endParaRPr>
          </a:p>
          <a:p>
            <a:pPr algn="ctr"/>
            <a:r>
              <a:rPr lang="en-US" sz="2400" dirty="0">
                <a:solidFill>
                  <a:schemeClr val="bg1"/>
                </a:solidFill>
              </a:rPr>
              <a:t>Define the shutdown point for a firm that appears on a graph.</a:t>
            </a:r>
          </a:p>
          <a:p>
            <a:pPr algn="ctr"/>
            <a:endParaRPr lang="en-US" sz="2400" dirty="0">
              <a:solidFill>
                <a:schemeClr val="bg1"/>
              </a:solidFill>
            </a:endParaRPr>
          </a:p>
          <a:p>
            <a:pPr algn="ctr"/>
            <a:r>
              <a:rPr lang="en-US" sz="2400" i="1" dirty="0">
                <a:solidFill>
                  <a:schemeClr val="bg1"/>
                </a:solidFill>
              </a:rPr>
              <a:t>Graphically, the shutdown point occurs where the firm’s average variable cost curve and marginal cost curve intersect.</a:t>
            </a:r>
          </a:p>
          <a:p>
            <a:pPr algn="ctr"/>
            <a:endParaRPr lang="en-US" sz="2400" dirty="0">
              <a:solidFill>
                <a:schemeClr val="bg1"/>
              </a:solidFill>
            </a:endParaRPr>
          </a:p>
          <a:p>
            <a:pPr algn="ctr"/>
            <a:r>
              <a:rPr lang="en-US" sz="2400" dirty="0">
                <a:solidFill>
                  <a:schemeClr val="bg1"/>
                </a:solidFill>
              </a:rPr>
              <a:t>The shutdown decision for a firm can be summarized as:</a:t>
            </a:r>
          </a:p>
          <a:p>
            <a:pPr algn="ctr"/>
            <a:endParaRPr lang="en-US" sz="2400" dirty="0">
              <a:solidFill>
                <a:schemeClr val="bg1"/>
              </a:solidFill>
            </a:endParaRPr>
          </a:p>
          <a:p>
            <a:pPr algn="ctr"/>
            <a:r>
              <a:rPr lang="en-US" sz="2400" dirty="0">
                <a:solidFill>
                  <a:schemeClr val="bg1"/>
                </a:solidFill>
              </a:rPr>
              <a:t>If price &lt; minimum average variable cost, then the firm </a:t>
            </a:r>
            <a:r>
              <a:rPr lang="en-US" sz="2400" i="1" u="sng" dirty="0">
                <a:solidFill>
                  <a:schemeClr val="bg1"/>
                </a:solidFill>
              </a:rPr>
              <a:t>shuts down</a:t>
            </a:r>
            <a:r>
              <a:rPr lang="en-US" sz="2400" dirty="0">
                <a:solidFill>
                  <a:schemeClr val="bg1"/>
                </a:solidFill>
              </a:rPr>
              <a:t>.</a:t>
            </a:r>
          </a:p>
          <a:p>
            <a:pPr algn="ctr"/>
            <a:endParaRPr lang="en-US" sz="2400" dirty="0">
              <a:solidFill>
                <a:schemeClr val="bg1"/>
              </a:solidFill>
            </a:endParaRPr>
          </a:p>
          <a:p>
            <a:pPr algn="ctr"/>
            <a:r>
              <a:rPr lang="en-US" sz="2400" dirty="0">
                <a:solidFill>
                  <a:schemeClr val="bg1"/>
                </a:solidFill>
              </a:rPr>
              <a:t>If price &gt; minimum average variable cost, then the firm </a:t>
            </a:r>
            <a:r>
              <a:rPr lang="en-US" sz="2400" i="1" u="sng" dirty="0">
                <a:solidFill>
                  <a:schemeClr val="bg1"/>
                </a:solidFill>
              </a:rPr>
              <a:t>stays in business</a:t>
            </a:r>
            <a:r>
              <a:rPr lang="en-US" sz="2400" dirty="0">
                <a:solidFill>
                  <a:schemeClr val="bg1"/>
                </a:solidFill>
              </a:rPr>
              <a:t>.</a:t>
            </a:r>
          </a:p>
          <a:p>
            <a:pPr algn="ctr"/>
            <a:endParaRPr lang="en-US" sz="2400" dirty="0">
              <a:solidFill>
                <a:schemeClr val="bg1"/>
              </a:solidFill>
            </a:endParaRPr>
          </a:p>
        </p:txBody>
      </p:sp>
    </p:spTree>
    <p:extLst>
      <p:ext uri="{BB962C8B-B14F-4D97-AF65-F5344CB8AC3E}">
        <p14:creationId xmlns:p14="http://schemas.microsoft.com/office/powerpoint/2010/main" val="2819357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6923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Short-Run Outcomes for Perfectly Competitive Firms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472BD47-4A5C-4F61-977A-0331102B0ED8}"/>
              </a:ext>
            </a:extLst>
          </p:cNvPr>
          <p:cNvGrpSpPr/>
          <p:nvPr/>
        </p:nvGrpSpPr>
        <p:grpSpPr>
          <a:xfrm>
            <a:off x="1524001" y="1434540"/>
            <a:ext cx="4029079" cy="1391870"/>
            <a:chOff x="542922" y="1736762"/>
            <a:chExt cx="8058155" cy="1224767"/>
          </a:xfrm>
          <a:solidFill>
            <a:srgbClr val="627981"/>
          </a:solidFill>
        </p:grpSpPr>
        <p:sp>
          <p:nvSpPr>
            <p:cNvPr id="10" name="Rectangle 9">
              <a:extLst>
                <a:ext uri="{FF2B5EF4-FFF2-40B4-BE49-F238E27FC236}">
                  <a16:creationId xmlns:a16="http://schemas.microsoft.com/office/drawing/2014/main" id="{9503AA6C-E466-4223-B864-F4C1C61F3D24}"/>
                </a:ext>
              </a:extLst>
            </p:cNvPr>
            <p:cNvSpPr/>
            <p:nvPr/>
          </p:nvSpPr>
          <p:spPr>
            <a:xfrm>
              <a:off x="542924" y="1736762"/>
              <a:ext cx="8058153" cy="1224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57E539E2-352B-4D30-88A7-867D315242FB}"/>
                </a:ext>
              </a:extLst>
            </p:cNvPr>
            <p:cNvSpPr txBox="1"/>
            <p:nvPr/>
          </p:nvSpPr>
          <p:spPr>
            <a:xfrm>
              <a:off x="542922" y="1796977"/>
              <a:ext cx="7807571" cy="116455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average cost and average variable cost curves divide the marginal cost curve into three segments.</a:t>
              </a:r>
            </a:p>
          </p:txBody>
        </p:sp>
      </p:grpSp>
      <p:grpSp>
        <p:nvGrpSpPr>
          <p:cNvPr id="12" name="Group 11">
            <a:extLst>
              <a:ext uri="{FF2B5EF4-FFF2-40B4-BE49-F238E27FC236}">
                <a16:creationId xmlns:a16="http://schemas.microsoft.com/office/drawing/2014/main" id="{FCF7975F-161D-44BC-8349-A8CC7EFCE9EE}"/>
              </a:ext>
            </a:extLst>
          </p:cNvPr>
          <p:cNvGrpSpPr/>
          <p:nvPr/>
        </p:nvGrpSpPr>
        <p:grpSpPr>
          <a:xfrm>
            <a:off x="1524001" y="2962316"/>
            <a:ext cx="4029079" cy="1829065"/>
            <a:chOff x="542922" y="1736760"/>
            <a:chExt cx="8058155" cy="2228750"/>
          </a:xfrm>
          <a:solidFill>
            <a:srgbClr val="627981"/>
          </a:solidFill>
        </p:grpSpPr>
        <p:sp>
          <p:nvSpPr>
            <p:cNvPr id="13" name="Rectangle 12">
              <a:extLst>
                <a:ext uri="{FF2B5EF4-FFF2-40B4-BE49-F238E27FC236}">
                  <a16:creationId xmlns:a16="http://schemas.microsoft.com/office/drawing/2014/main" id="{A3338DD9-DFA2-4254-97DE-4D338389792C}"/>
                </a:ext>
              </a:extLst>
            </p:cNvPr>
            <p:cNvSpPr/>
            <p:nvPr/>
          </p:nvSpPr>
          <p:spPr>
            <a:xfrm>
              <a:off x="542924" y="1736760"/>
              <a:ext cx="8058153" cy="2228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6C32507D-3D63-49CF-8A99-6365C78CD0D8}"/>
                </a:ext>
              </a:extLst>
            </p:cNvPr>
            <p:cNvSpPr txBox="1"/>
            <p:nvPr/>
          </p:nvSpPr>
          <p:spPr>
            <a:xfrm>
              <a:off x="542922" y="1886115"/>
              <a:ext cx="7807571" cy="198766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the market price, which the perfectly competitive firm must accept, the profit-maximizing firm chooses the output level where price or </a:t>
              </a:r>
              <a:r>
                <a:rPr lang="en-US" sz="2000" i="1" dirty="0">
                  <a:solidFill>
                    <a:schemeClr val="bg1"/>
                  </a:solidFill>
                </a:rPr>
                <a:t>MR</a:t>
              </a:r>
              <a:r>
                <a:rPr lang="en-US" sz="2000" dirty="0">
                  <a:solidFill>
                    <a:schemeClr val="bg1"/>
                  </a:solidFill>
                </a:rPr>
                <a:t> equals </a:t>
              </a:r>
              <a:r>
                <a:rPr lang="en-US" sz="2000" i="1" dirty="0">
                  <a:solidFill>
                    <a:schemeClr val="bg1"/>
                  </a:solidFill>
                </a:rPr>
                <a:t>MC</a:t>
              </a:r>
              <a:r>
                <a:rPr lang="en-US" sz="2000" dirty="0">
                  <a:solidFill>
                    <a:schemeClr val="bg1"/>
                  </a:solidFill>
                </a:rPr>
                <a:t>.</a:t>
              </a:r>
            </a:p>
          </p:txBody>
        </p:sp>
      </p:grpSp>
      <p:grpSp>
        <p:nvGrpSpPr>
          <p:cNvPr id="15" name="Group 14">
            <a:extLst>
              <a:ext uri="{FF2B5EF4-FFF2-40B4-BE49-F238E27FC236}">
                <a16:creationId xmlns:a16="http://schemas.microsoft.com/office/drawing/2014/main" id="{C2291648-A078-4FD6-A2CE-77B38BC01B91}"/>
              </a:ext>
            </a:extLst>
          </p:cNvPr>
          <p:cNvGrpSpPr/>
          <p:nvPr/>
        </p:nvGrpSpPr>
        <p:grpSpPr>
          <a:xfrm>
            <a:off x="1523999" y="4927287"/>
            <a:ext cx="4029081" cy="1699647"/>
            <a:chOff x="542918" y="1736761"/>
            <a:chExt cx="8058159" cy="1495593"/>
          </a:xfrm>
          <a:solidFill>
            <a:srgbClr val="627981"/>
          </a:solidFill>
        </p:grpSpPr>
        <p:sp>
          <p:nvSpPr>
            <p:cNvPr id="16" name="Rectangle 15">
              <a:extLst>
                <a:ext uri="{FF2B5EF4-FFF2-40B4-BE49-F238E27FC236}">
                  <a16:creationId xmlns:a16="http://schemas.microsoft.com/office/drawing/2014/main" id="{57DB0829-52BB-4996-8D30-2A0C3610E9AA}"/>
                </a:ext>
              </a:extLst>
            </p:cNvPr>
            <p:cNvSpPr/>
            <p:nvPr/>
          </p:nvSpPr>
          <p:spPr>
            <a:xfrm>
              <a:off x="542924" y="1736761"/>
              <a:ext cx="8058153" cy="14955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830161E2-9D66-4355-A7DB-F829E15F1CB2}"/>
                </a:ext>
              </a:extLst>
            </p:cNvPr>
            <p:cNvSpPr txBox="1"/>
            <p:nvPr/>
          </p:nvSpPr>
          <p:spPr>
            <a:xfrm>
              <a:off x="542918" y="1766868"/>
              <a:ext cx="7807571" cy="143537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three segments of the marginal cost curve show the three possible short-run outcomes for a firm in perfect competition.</a:t>
              </a:r>
            </a:p>
          </p:txBody>
        </p:sp>
      </p:grpSp>
      <p:pic>
        <p:nvPicPr>
          <p:cNvPr id="6146" name="Picture 2" descr="Graph that shows the average cost curve, the average variable cost curve, and the three different zones of the marginal cost curve. The point where the MC curve intersects the AC curve is called the Break-even point. The part of the MC curve above this point is called the Profit zone. The point where the MC curve intersects the AVC curve is called the Shutdown point. The part of the MC curve in between the Break-even point and the Shutdown point is called the Loss but continue operating in the short run zone. The part of the MC curve below the Shutdown point is called the Shutdown zone. ">
            <a:extLst>
              <a:ext uri="{FF2B5EF4-FFF2-40B4-BE49-F238E27FC236}">
                <a16:creationId xmlns:a16="http://schemas.microsoft.com/office/drawing/2014/main" id="{5367C5B0-D71C-4304-B234-FA650F55F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680" y="1502971"/>
            <a:ext cx="5780691" cy="520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60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398785"/>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As a perfectly competitive firm produces a greater quantity of output, its total revenue steadily increases at a constant rate determined by the given market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Profits will be highest at the quantity of output where total revenue exceed total cost by the greatest amount and where marginal revenue equals marginal cost.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market price faced by a perfectly competitive firm is above average cost at the profit-maximizing quantity of output, the firm is making profits.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market price that a perfectly competitive firm faces is below average variable cost at the profit-maximizing quantity of output, the firm should shut down.</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shutdown point is the point where the marginal cost curve crosses the average variable cost curve.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Output Decisions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firm has only one major decision to make—what quantity to produce.</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price of the product is determined by market, or total, demand and supply of the product.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firm's demand curve is perfectly elastic because buyers are willing to buy any quantity of output at the market price. </a:t>
              </a:r>
            </a:p>
          </p:txBody>
        </p:sp>
      </p:grpSp>
    </p:spTree>
    <p:extLst>
      <p:ext uri="{BB962C8B-B14F-4D97-AF65-F5344CB8AC3E}">
        <p14:creationId xmlns:p14="http://schemas.microsoft.com/office/powerpoint/2010/main" val="183712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Output Decisions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3" y="1580912"/>
            <a:ext cx="8058154" cy="1041764"/>
            <a:chOff x="542923" y="1736761"/>
            <a:chExt cx="8058154" cy="1041764"/>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1015663"/>
            </a:xfrm>
            <a:prstGeom prst="rect">
              <a:avLst/>
            </a:prstGeom>
            <a:grpFill/>
          </p:spPr>
          <p:txBody>
            <a:bodyPr wrap="square" rtlCol="0">
              <a:spAutoFit/>
            </a:bodyPr>
            <a:lstStyle/>
            <a:p>
              <a:pPr algn="ctr"/>
              <a:r>
                <a:rPr lang="en-US" sz="2000" dirty="0">
                  <a:solidFill>
                    <a:schemeClr val="bg1"/>
                  </a:solidFill>
                </a:rPr>
                <a:t>To understand the fact that quantity is the only decision that a competitive firm faces, consider a different way of writing out the basic definition of profit:</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BE1E401-B92F-44F2-B4E9-76867D27F491}"/>
                  </a:ext>
                </a:extLst>
              </p:cNvPr>
              <p:cNvSpPr txBox="1"/>
              <p:nvPr/>
            </p:nvSpPr>
            <p:spPr>
              <a:xfrm>
                <a:off x="3280035" y="3033972"/>
                <a:ext cx="7807571" cy="430887"/>
              </a:xfrm>
              <a:prstGeom prst="rect">
                <a:avLst/>
              </a:prstGeom>
              <a:noFill/>
            </p:spPr>
            <p:txBody>
              <a:bodyPr wrap="square" lIns="0" tIns="0" rIns="0" bIns="0" rtlCol="0">
                <a:spAutoFit/>
              </a:bodyPr>
              <a:lstStyle/>
              <a:p>
                <a:r>
                  <a:rPr lang="en-US" sz="2800" dirty="0">
                    <a:latin typeface="Cambria Math" panose="02040503050406030204" pitchFamily="18" charset="0"/>
                  </a:rPr>
                  <a:t>profit</a:t>
                </a:r>
                <a14:m>
                  <m:oMath xmlns:m="http://schemas.openxmlformats.org/officeDocument/2006/math">
                    <m:r>
                      <a:rPr lang="en-US" sz="2800" b="0" i="0" smtClean="0">
                        <a:latin typeface="Cambria Math" panose="02040503050406030204" pitchFamily="18" charset="0"/>
                      </a:rPr>
                      <m:t> </m:t>
                    </m:r>
                    <m:r>
                      <a:rPr lang="en-US" sz="2800" i="0">
                        <a:latin typeface="Cambria Math" panose="02040503050406030204" pitchFamily="18" charset="0"/>
                      </a:rPr>
                      <m:t>=</m:t>
                    </m:r>
                    <m:r>
                      <m:rPr>
                        <m:sty m:val="p"/>
                      </m:rPr>
                      <a:rPr lang="en-US" sz="2800" b="0" i="0" smtClean="0">
                        <a:latin typeface="Cambria Math" panose="02040503050406030204" pitchFamily="18" charset="0"/>
                      </a:rPr>
                      <m:t>t</m:t>
                    </m:r>
                    <m:r>
                      <m:rPr>
                        <m:sty m:val="p"/>
                      </m:rPr>
                      <a:rPr lang="en-US" sz="2800" i="0">
                        <a:latin typeface="Cambria Math" panose="02040503050406030204" pitchFamily="18" charset="0"/>
                      </a:rPr>
                      <m:t>otal</m:t>
                    </m:r>
                    <m:r>
                      <a:rPr lang="en-US" sz="2800" i="0">
                        <a:latin typeface="Cambria Math" panose="02040503050406030204" pitchFamily="18" charset="0"/>
                      </a:rPr>
                      <m:t> </m:t>
                    </m:r>
                    <m:r>
                      <m:rPr>
                        <m:sty m:val="p"/>
                      </m:rPr>
                      <a:rPr lang="en-US" sz="2800" b="0" i="0" smtClean="0">
                        <a:latin typeface="Cambria Math" panose="02040503050406030204" pitchFamily="18" charset="0"/>
                      </a:rPr>
                      <m:t>r</m:t>
                    </m:r>
                    <m:r>
                      <m:rPr>
                        <m:sty m:val="p"/>
                      </m:rPr>
                      <a:rPr lang="en-US" sz="2800" i="0">
                        <a:latin typeface="Cambria Math" panose="02040503050406030204" pitchFamily="18" charset="0"/>
                      </a:rPr>
                      <m:t>evenue</m:t>
                    </m:r>
                    <m:r>
                      <a:rPr lang="en-US" sz="2800" i="0">
                        <a:latin typeface="Cambria Math" panose="02040503050406030204" pitchFamily="18" charset="0"/>
                      </a:rPr>
                      <m:t>−</m:t>
                    </m:r>
                    <m:r>
                      <m:rPr>
                        <m:sty m:val="p"/>
                      </m:rPr>
                      <a:rPr lang="en-US" sz="2800" b="0" i="0" smtClean="0">
                        <a:latin typeface="Cambria Math" panose="02040503050406030204" pitchFamily="18" charset="0"/>
                      </a:rPr>
                      <m:t>t</m:t>
                    </m:r>
                    <m:r>
                      <m:rPr>
                        <m:sty m:val="p"/>
                      </m:rPr>
                      <a:rPr lang="en-US" sz="2800" i="0">
                        <a:latin typeface="Cambria Math" panose="02040503050406030204" pitchFamily="18" charset="0"/>
                      </a:rPr>
                      <m:t>otal</m:t>
                    </m:r>
                    <m:r>
                      <a:rPr lang="en-US" sz="2800" i="0">
                        <a:latin typeface="Cambria Math" panose="02040503050406030204" pitchFamily="18" charset="0"/>
                      </a:rPr>
                      <m:t> </m:t>
                    </m:r>
                    <m:r>
                      <m:rPr>
                        <m:sty m:val="p"/>
                      </m:rPr>
                      <a:rPr lang="en-US" sz="2800" b="0" i="0" smtClean="0">
                        <a:latin typeface="Cambria Math" panose="02040503050406030204" pitchFamily="18" charset="0"/>
                      </a:rPr>
                      <m:t>c</m:t>
                    </m:r>
                    <m:r>
                      <m:rPr>
                        <m:sty m:val="p"/>
                      </m:rPr>
                      <a:rPr lang="en-US" sz="2800" i="0">
                        <a:latin typeface="Cambria Math" panose="02040503050406030204" pitchFamily="18" charset="0"/>
                      </a:rPr>
                      <m:t>ost</m:t>
                    </m:r>
                  </m:oMath>
                </a14:m>
                <a:endParaRPr lang="en-US" sz="2800" dirty="0">
                  <a:latin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ABE1E401-B92F-44F2-B4E9-76867D27F491}"/>
                  </a:ext>
                </a:extLst>
              </p:cNvPr>
              <p:cNvSpPr txBox="1">
                <a:spLocks noRot="1" noChangeAspect="1" noMove="1" noResize="1" noEditPoints="1" noAdjustHandles="1" noChangeArrowheads="1" noChangeShapeType="1" noTextEdit="1"/>
              </p:cNvSpPr>
              <p:nvPr/>
            </p:nvSpPr>
            <p:spPr>
              <a:xfrm>
                <a:off x="3280035" y="3033972"/>
                <a:ext cx="7807571" cy="430887"/>
              </a:xfrm>
              <a:prstGeom prst="rect">
                <a:avLst/>
              </a:prstGeom>
              <a:blipFill>
                <a:blip r:embed="rId3"/>
                <a:stretch>
                  <a:fillRect l="-2732" t="-25714" b="-50000"/>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57937E70-5097-4348-9437-911103E25A51}"/>
              </a:ext>
            </a:extLst>
          </p:cNvPr>
          <p:cNvSpPr txBox="1"/>
          <p:nvPr/>
        </p:nvSpPr>
        <p:spPr>
          <a:xfrm>
            <a:off x="1048726" y="3876155"/>
            <a:ext cx="10914352" cy="430887"/>
          </a:xfrm>
          <a:prstGeom prst="rect">
            <a:avLst/>
          </a:prstGeom>
          <a:noFill/>
        </p:spPr>
        <p:txBody>
          <a:bodyPr wrap="square" lIns="0" tIns="0" rIns="0" bIns="0" rtlCol="0">
            <a:spAutoFit/>
          </a:bodyPr>
          <a:lstStyle/>
          <a:p>
            <a:r>
              <a:rPr lang="en-US" sz="2800" dirty="0">
                <a:latin typeface="Cambria Math" panose="02040503050406030204" pitchFamily="18" charset="0"/>
              </a:rPr>
              <a:t>=(price)(quantity produced)−(average cost)(quantity produced)</a:t>
            </a:r>
          </a:p>
        </p:txBody>
      </p:sp>
      <p:grpSp>
        <p:nvGrpSpPr>
          <p:cNvPr id="17" name="Group 16">
            <a:extLst>
              <a:ext uri="{FF2B5EF4-FFF2-40B4-BE49-F238E27FC236}">
                <a16:creationId xmlns:a16="http://schemas.microsoft.com/office/drawing/2014/main" id="{C5809062-42A6-4BEC-A649-F12718F67FA3}"/>
              </a:ext>
            </a:extLst>
          </p:cNvPr>
          <p:cNvGrpSpPr/>
          <p:nvPr/>
        </p:nvGrpSpPr>
        <p:grpSpPr>
          <a:xfrm>
            <a:off x="2070536" y="4716346"/>
            <a:ext cx="8058154" cy="1486759"/>
            <a:chOff x="542923" y="1736760"/>
            <a:chExt cx="8058154" cy="1486759"/>
          </a:xfrm>
          <a:solidFill>
            <a:srgbClr val="627981"/>
          </a:solidFill>
        </p:grpSpPr>
        <p:sp>
          <p:nvSpPr>
            <p:cNvPr id="18" name="Rectangle 17">
              <a:extLst>
                <a:ext uri="{FF2B5EF4-FFF2-40B4-BE49-F238E27FC236}">
                  <a16:creationId xmlns:a16="http://schemas.microsoft.com/office/drawing/2014/main" id="{189F5606-FB7F-4D05-B229-01341F3A4563}"/>
                </a:ext>
              </a:extLst>
            </p:cNvPr>
            <p:cNvSpPr/>
            <p:nvPr/>
          </p:nvSpPr>
          <p:spPr>
            <a:xfrm>
              <a:off x="542923" y="1736760"/>
              <a:ext cx="8058154" cy="14867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43920DF6-10B6-4DF0-A697-2543A0CCE27B}"/>
                </a:ext>
              </a:extLst>
            </p:cNvPr>
            <p:cNvSpPr txBox="1"/>
            <p:nvPr/>
          </p:nvSpPr>
          <p:spPr>
            <a:xfrm>
              <a:off x="542923" y="1762862"/>
              <a:ext cx="7807571" cy="1323439"/>
            </a:xfrm>
            <a:prstGeom prst="rect">
              <a:avLst/>
            </a:prstGeom>
            <a:grpFill/>
          </p:spPr>
          <p:txBody>
            <a:bodyPr wrap="square" rtlCol="0">
              <a:spAutoFit/>
            </a:bodyPr>
            <a:lstStyle/>
            <a:p>
              <a:pPr algn="ctr"/>
              <a:r>
                <a:rPr lang="en-US" sz="2000" dirty="0">
                  <a:solidFill>
                    <a:schemeClr val="bg1"/>
                  </a:solidFill>
                </a:rPr>
                <a:t>When the perfectly competitive firm chooses what quantity to produce, this quantity—along with the prices prevailing in the market for output and inputs—will determine the firm's total revenue, total costs, and ultimately, level of profits.</a:t>
              </a:r>
            </a:p>
          </p:txBody>
        </p:sp>
      </p:grpSp>
    </p:spTree>
    <p:extLst>
      <p:ext uri="{BB962C8B-B14F-4D97-AF65-F5344CB8AC3E}">
        <p14:creationId xmlns:p14="http://schemas.microsoft.com/office/powerpoint/2010/main" val="183306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98707"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Determining the Highest Profit by Comparing Total Revenue and Total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firm can sell as large a quantity as it wishes as long as it accepts the prevailing market price.</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revenue depends on the quantity sold and the price charged. </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firm sells a higher quantity of output, total revenue will increase.</a:t>
              </a:r>
            </a:p>
          </p:txBody>
        </p:sp>
      </p:grpSp>
      <p:grpSp>
        <p:nvGrpSpPr>
          <p:cNvPr id="15" name="Group 14">
            <a:extLst>
              <a:ext uri="{FF2B5EF4-FFF2-40B4-BE49-F238E27FC236}">
                <a16:creationId xmlns:a16="http://schemas.microsoft.com/office/drawing/2014/main" id="{52CBAE65-B64E-463D-B89F-E276C9B657B2}"/>
              </a:ext>
            </a:extLst>
          </p:cNvPr>
          <p:cNvGrpSpPr/>
          <p:nvPr/>
        </p:nvGrpSpPr>
        <p:grpSpPr>
          <a:xfrm>
            <a:off x="2066921" y="4353044"/>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E6974F22-A512-4916-8EB3-4AC0556815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81F2A56C-7425-4E9C-B6B3-67D760DC281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market price of the product increases, total revenue also increases.</a:t>
              </a:r>
            </a:p>
          </p:txBody>
        </p:sp>
      </p:grpSp>
    </p:spTree>
    <p:extLst>
      <p:ext uri="{BB962C8B-B14F-4D97-AF65-F5344CB8AC3E}">
        <p14:creationId xmlns:p14="http://schemas.microsoft.com/office/powerpoint/2010/main" val="370702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A0D9AF9-C791-40CC-90E7-BE6107D9549D}"/>
              </a:ext>
            </a:extLst>
          </p:cNvPr>
          <p:cNvGrpSpPr/>
          <p:nvPr/>
        </p:nvGrpSpPr>
        <p:grpSpPr>
          <a:xfrm>
            <a:off x="1524001" y="1434538"/>
            <a:ext cx="4029079" cy="1220775"/>
            <a:chOff x="542922" y="1736761"/>
            <a:chExt cx="8058155" cy="831566"/>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831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96977"/>
              <a:ext cx="7807571" cy="67574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revenue, total cost, and profit can be compared graphically.</a:t>
              </a:r>
            </a:p>
          </p:txBody>
        </p:sp>
      </p:grpSp>
      <p:grpSp>
        <p:nvGrpSpPr>
          <p:cNvPr id="9" name="Group 8">
            <a:extLst>
              <a:ext uri="{FF2B5EF4-FFF2-40B4-BE49-F238E27FC236}">
                <a16:creationId xmlns:a16="http://schemas.microsoft.com/office/drawing/2014/main" id="{2D524F10-6B29-4395-9754-FD7AB55576FD}"/>
              </a:ext>
            </a:extLst>
          </p:cNvPr>
          <p:cNvGrpSpPr/>
          <p:nvPr/>
        </p:nvGrpSpPr>
        <p:grpSpPr>
          <a:xfrm>
            <a:off x="1524001" y="2776789"/>
            <a:ext cx="4029079" cy="1425899"/>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69313"/>
              <a:ext cx="7807571" cy="115834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revenue for a perfectly competitive firm is a straight line sloping up, with the slope equal to the price of the good.</a:t>
              </a:r>
            </a:p>
          </p:txBody>
        </p:sp>
      </p:grpSp>
      <p:grpSp>
        <p:nvGrpSpPr>
          <p:cNvPr id="12" name="Group 11">
            <a:extLst>
              <a:ext uri="{FF2B5EF4-FFF2-40B4-BE49-F238E27FC236}">
                <a16:creationId xmlns:a16="http://schemas.microsoft.com/office/drawing/2014/main" id="{6A231BE7-DBA0-4F24-B421-07224BC15768}"/>
              </a:ext>
            </a:extLst>
          </p:cNvPr>
          <p:cNvGrpSpPr/>
          <p:nvPr/>
        </p:nvGrpSpPr>
        <p:grpSpPr>
          <a:xfrm>
            <a:off x="1524001" y="4323183"/>
            <a:ext cx="4029079" cy="1947194"/>
            <a:chOff x="542922" y="1736760"/>
            <a:chExt cx="8058155" cy="2181672"/>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0"/>
              <a:ext cx="8058153" cy="2181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50"/>
              <a:ext cx="7807571" cy="217248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cost also slopes up, but with some curvature. At higher levels of output, total cost begins to slope upward more steeply because of diminishing marginal returns.</a:t>
              </a:r>
            </a:p>
          </p:txBody>
        </p:sp>
      </p:grpSp>
      <p:pic>
        <p:nvPicPr>
          <p:cNvPr id="2" name="Picture 2" descr="Graphical depiction of total revenue, total cost, and profit for a raspberry farm, with quantity of packs of raspberries on the x-axis and total cost and total revenue in dollars on the y-axis. The graph includes curves for total cost, total revenue, and profit.">
            <a:extLst>
              <a:ext uri="{FF2B5EF4-FFF2-40B4-BE49-F238E27FC236}">
                <a16:creationId xmlns:a16="http://schemas.microsoft.com/office/drawing/2014/main" id="{CDB93832-8E53-4292-9A7F-E5C11E278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450" y="1434538"/>
            <a:ext cx="6173515" cy="46230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3E8CE17-EDB9-4051-A70E-5CD6F1F91741}"/>
              </a:ext>
            </a:extLst>
          </p:cNvPr>
          <p:cNvSpPr txBox="1"/>
          <p:nvPr/>
        </p:nvSpPr>
        <p:spPr>
          <a:xfrm>
            <a:off x="1398707"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Determining the Highest Profit by Comparing Total Revenue and Total Cost</a:t>
            </a:r>
          </a:p>
        </p:txBody>
      </p:sp>
    </p:spTree>
    <p:extLst>
      <p:ext uri="{BB962C8B-B14F-4D97-AF65-F5344CB8AC3E}">
        <p14:creationId xmlns:p14="http://schemas.microsoft.com/office/powerpoint/2010/main" val="224330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A0D9AF9-C791-40CC-90E7-BE6107D9549D}"/>
              </a:ext>
            </a:extLst>
          </p:cNvPr>
          <p:cNvGrpSpPr/>
          <p:nvPr/>
        </p:nvGrpSpPr>
        <p:grpSpPr>
          <a:xfrm>
            <a:off x="1524001" y="1434539"/>
            <a:ext cx="4029079" cy="2015625"/>
            <a:chOff x="542922" y="1736761"/>
            <a:chExt cx="8058155" cy="1773636"/>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17736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63297"/>
              <a:ext cx="7807571" cy="170620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Based on its total revenue and total cost curves, a perfectly competitive firm can calculate the quantity of output that will provide the highest level of profit.</a:t>
              </a:r>
            </a:p>
          </p:txBody>
        </p:sp>
      </p:grpSp>
      <p:grpSp>
        <p:nvGrpSpPr>
          <p:cNvPr id="9" name="Group 8">
            <a:extLst>
              <a:ext uri="{FF2B5EF4-FFF2-40B4-BE49-F238E27FC236}">
                <a16:creationId xmlns:a16="http://schemas.microsoft.com/office/drawing/2014/main" id="{2D524F10-6B29-4395-9754-FD7AB55576FD}"/>
              </a:ext>
            </a:extLst>
          </p:cNvPr>
          <p:cNvGrpSpPr/>
          <p:nvPr/>
        </p:nvGrpSpPr>
        <p:grpSpPr>
          <a:xfrm>
            <a:off x="1524001" y="3545773"/>
            <a:ext cx="4029079" cy="1120456"/>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42947"/>
              <a:ext cx="7807571" cy="88896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any given quantity, total revenue minus total cost will equal profit.</a:t>
              </a:r>
            </a:p>
          </p:txBody>
        </p:sp>
      </p:grpSp>
      <p:grpSp>
        <p:nvGrpSpPr>
          <p:cNvPr id="12" name="Group 11">
            <a:extLst>
              <a:ext uri="{FF2B5EF4-FFF2-40B4-BE49-F238E27FC236}">
                <a16:creationId xmlns:a16="http://schemas.microsoft.com/office/drawing/2014/main" id="{6A231BE7-DBA0-4F24-B421-07224BC15768}"/>
              </a:ext>
            </a:extLst>
          </p:cNvPr>
          <p:cNvGrpSpPr/>
          <p:nvPr/>
        </p:nvGrpSpPr>
        <p:grpSpPr>
          <a:xfrm>
            <a:off x="1524001" y="4805667"/>
            <a:ext cx="4029079" cy="1639418"/>
            <a:chOff x="542922" y="1736760"/>
            <a:chExt cx="8058155" cy="1836834"/>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0"/>
              <a:ext cx="8058153" cy="18368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50"/>
              <a:ext cx="7807571" cy="182764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way to determine the most profitable quantity to produce is to see at what quantity total revenue exceeds total cost by the largest amount.</a:t>
              </a:r>
            </a:p>
          </p:txBody>
        </p:sp>
      </p:grpSp>
      <p:pic>
        <p:nvPicPr>
          <p:cNvPr id="2" name="Picture 2" descr="Graphical depiction of total revenue, total cost, and profit for a raspberry farm, with quantity of packs of raspberries on the x-axis and total cost and total revenue in dollars on the y-axis. The graph includes curves for total cost, total revenue, and profit.">
            <a:extLst>
              <a:ext uri="{FF2B5EF4-FFF2-40B4-BE49-F238E27FC236}">
                <a16:creationId xmlns:a16="http://schemas.microsoft.com/office/drawing/2014/main" id="{CDB93832-8E53-4292-9A7F-E5C11E278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450" y="1434538"/>
            <a:ext cx="6173515" cy="46230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3E8CE17-EDB9-4051-A70E-5CD6F1F91741}"/>
              </a:ext>
            </a:extLst>
          </p:cNvPr>
          <p:cNvSpPr txBox="1"/>
          <p:nvPr/>
        </p:nvSpPr>
        <p:spPr>
          <a:xfrm>
            <a:off x="1398707"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Determining the Highest Profit by Comparing Total Revenue and Total Cost</a:t>
            </a:r>
          </a:p>
        </p:txBody>
      </p:sp>
      <p:sp>
        <p:nvSpPr>
          <p:cNvPr id="3" name="Oval 2">
            <a:extLst>
              <a:ext uri="{FF2B5EF4-FFF2-40B4-BE49-F238E27FC236}">
                <a16:creationId xmlns:a16="http://schemas.microsoft.com/office/drawing/2014/main" id="{D9CCCFAB-4251-490D-9EDD-E51EB44C53B6}"/>
              </a:ext>
            </a:extLst>
          </p:cNvPr>
          <p:cNvSpPr/>
          <p:nvPr/>
        </p:nvSpPr>
        <p:spPr>
          <a:xfrm>
            <a:off x="9063986" y="3671840"/>
            <a:ext cx="567559" cy="1545145"/>
          </a:xfrm>
          <a:prstGeom prst="ellipse">
            <a:avLst/>
          </a:prstGeom>
          <a:no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509D261-54B2-4702-BB27-06879C1C5ABA}"/>
              </a:ext>
            </a:extLst>
          </p:cNvPr>
          <p:cNvCxnSpPr>
            <a:cxnSpLocks/>
          </p:cNvCxnSpPr>
          <p:nvPr/>
        </p:nvCxnSpPr>
        <p:spPr>
          <a:xfrm flipH="1">
            <a:off x="7936412" y="5142271"/>
            <a:ext cx="1284890" cy="947153"/>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7AC3FC2-E888-432E-82EA-BE8A05DBC27C}"/>
              </a:ext>
            </a:extLst>
          </p:cNvPr>
          <p:cNvSpPr txBox="1"/>
          <p:nvPr/>
        </p:nvSpPr>
        <p:spPr>
          <a:xfrm>
            <a:off x="6195848" y="6089424"/>
            <a:ext cx="3326524" cy="646331"/>
          </a:xfrm>
          <a:prstGeom prst="rect">
            <a:avLst/>
          </a:prstGeom>
          <a:noFill/>
          <a:ln>
            <a:solidFill>
              <a:srgbClr val="627981"/>
            </a:solidFill>
          </a:ln>
        </p:spPr>
        <p:txBody>
          <a:bodyPr wrap="square" rtlCol="0">
            <a:spAutoFit/>
          </a:bodyPr>
          <a:lstStyle/>
          <a:p>
            <a:r>
              <a:rPr lang="en-US" dirty="0"/>
              <a:t>Highest profit: largest difference between revenue and cost</a:t>
            </a:r>
          </a:p>
        </p:txBody>
      </p:sp>
    </p:spTree>
    <p:extLst>
      <p:ext uri="{BB962C8B-B14F-4D97-AF65-F5344CB8AC3E}">
        <p14:creationId xmlns:p14="http://schemas.microsoft.com/office/powerpoint/2010/main" val="328360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65753DE-84B2-448D-882E-B940B050707F}"/>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total revenue exceeds total cost, the firm earns profit. </a:t>
              </a:r>
            </a:p>
          </p:txBody>
        </p:sp>
      </p:grpSp>
      <p:grpSp>
        <p:nvGrpSpPr>
          <p:cNvPr id="20" name="Group 19">
            <a:extLst>
              <a:ext uri="{FF2B5EF4-FFF2-40B4-BE49-F238E27FC236}">
                <a16:creationId xmlns:a16="http://schemas.microsoft.com/office/drawing/2014/main" id="{F195C9A6-7522-41AF-8710-E1E162F57655}"/>
              </a:ext>
            </a:extLst>
          </p:cNvPr>
          <p:cNvGrpSpPr/>
          <p:nvPr/>
        </p:nvGrpSpPr>
        <p:grpSpPr>
          <a:xfrm>
            <a:off x="2066922" y="250495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total cost exceeds total revenue, the firm will suffer losses. </a:t>
              </a:r>
            </a:p>
          </p:txBody>
        </p:sp>
      </p:grpSp>
      <p:grpSp>
        <p:nvGrpSpPr>
          <p:cNvPr id="23" name="Group 22">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profit-maximizing firm will prefer the quantity of output where total revenue exceeds total cost by the greatest amount.</a:t>
              </a:r>
            </a:p>
          </p:txBody>
        </p:sp>
      </p:gr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59124"/>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Comparing Marginal Revenue and Marginal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often do not have the necessary data they need to draw a complete total cost curve for all levels of production.</a:t>
              </a:r>
            </a:p>
          </p:txBody>
        </p:sp>
      </p:grpSp>
      <p:grpSp>
        <p:nvGrpSpPr>
          <p:cNvPr id="20" name="Group 19">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Instead, firms experiment, like producing a slightly greater or lower quantity and observing how it affects profits.</a:t>
              </a:r>
            </a:p>
          </p:txBody>
        </p:sp>
      </p:grpSp>
      <p:grpSp>
        <p:nvGrpSpPr>
          <p:cNvPr id="23" name="Group 22">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practical approach to maximizing profits means examining how changes in production affect marginal revenue and marginal cost.</a:t>
              </a:r>
            </a:p>
          </p:txBody>
        </p:sp>
      </p:grpSp>
    </p:spTree>
    <p:extLst>
      <p:ext uri="{BB962C8B-B14F-4D97-AF65-F5344CB8AC3E}">
        <p14:creationId xmlns:p14="http://schemas.microsoft.com/office/powerpoint/2010/main" val="2719660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3047</Words>
  <Application>Microsoft Office PowerPoint</Application>
  <PresentationFormat>Widescreen</PresentationFormat>
  <Paragraphs>223</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60</cp:revision>
  <dcterms:created xsi:type="dcterms:W3CDTF">2017-06-16T13:06:21Z</dcterms:created>
  <dcterms:modified xsi:type="dcterms:W3CDTF">2023-08-03T16:52:35Z</dcterms:modified>
</cp:coreProperties>
</file>