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290" r:id="rId6"/>
    <p:sldId id="291" r:id="rId7"/>
    <p:sldId id="292" r:id="rId8"/>
    <p:sldId id="293"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25" d="100"/>
        <a:sy n="125" d="100"/>
      </p:scale>
      <p:origin x="0" y="-12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 everyone. Today we are going to talk about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26787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introduce this topic, let’s look at a simple algebraic expression: 7 plus 4 times 2. It turns out that it is incorrect simply to work through the expression starting at the left and working to the right as though you were reading the expression. If you did this, the first part of the expression, 7 plus 4, would give you 11. Then, if you took 11 and multiplied it by 2, you would end up with 22. We need to understand the order of operations, which is the set of rules that determine the order in which mathematical operations are performed, in order to get the correct answer to this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what is the correct order in which to work through this expression? It turns out the multiplication has precedence over addition, so we actually multiply 4 by 2 first to replace those numbers with an 8. Then, we add 7 and 8 to get 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four rules that determine the order of operations. First, you have to simplify within grouping symbols, starting from the innermost grouping outward (in case you have nested groupings). As a reminder, grouping symbols are parentheses or brackets. Second, you have to evaluate any exponents. Third, moving from left to right, perform any multiplication or division in the order they appear. Finally, again moving from left to right, perform and addition or subtraction in the order they appear.</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mnemonic that might help you remember the order of operations. It is PEMDAS, which is short for “Please excuse my dear Aunt Sally.” Notice that the P in “please” stands for parentheses. The E in “excuse” stands for exponents. The M in “my” stands for multiplication. The D in “dear” stands for division. The A in “Aunt” stands for addition. And finally, the S in “Sally” stands for subtraction.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work through an example. It’s a somewhat complicated expression, but let’s go through our steps. 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19.9. The final step is to perform addition and subtraction, moving from left to right, and when we have finished that, we get the answer to the expression, which is negative 0.5.</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many of you probably will use a calculator to figure out mathematical expressions, especially if you have bigger numbers or decimals in an expression. So, it turns out that many calculators are actually programmed to follow the order of operations automatically, in which case you would not have to worry about them yourself. To check to see if your calculator is programmed to following the order of operations, simply evaluate the expression from the beginning of the lesson: 7 plus 4 times 2. If your calculator shows 15, then your calculator is programmed for the order of operations, and you can use it entering expressions from left to right without having to worry. If your calculator shows 22, then it is not programmed to follow the order of operations, and you have to make sure that you evaluate your expression following the proper rules. Many calculators have parentheses or bracket keys, which can help you make sure you enter the operations in the proper order. Good luck!</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8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2.sv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4249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Order of Operations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82955" y="262794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7F70815E-4516-4084-8357-24C4111DF5DF}"/>
                  </a:ext>
                </a:extLst>
              </p:cNvPr>
              <p:cNvSpPr txBox="1"/>
              <p:nvPr/>
            </p:nvSpPr>
            <p:spPr>
              <a:xfrm>
                <a:off x="4810295" y="1458151"/>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p:sp>
            <p:nvSpPr>
              <p:cNvPr id="2" name="TextBox 1">
                <a:extLst>
                  <a:ext uri="{FF2B5EF4-FFF2-40B4-BE49-F238E27FC236}">
                    <a16:creationId xmlns:a16="http://schemas.microsoft.com/office/drawing/2014/main" id="{7F70815E-4516-4084-8357-24C4111DF5DF}"/>
                  </a:ext>
                </a:extLst>
              </p:cNvPr>
              <p:cNvSpPr txBox="1">
                <a:spLocks noRot="1" noChangeAspect="1" noMove="1" noResize="1" noEditPoints="1" noAdjustHandles="1" noChangeArrowheads="1" noChangeShapeType="1" noTextEdit="1"/>
              </p:cNvSpPr>
              <p:nvPr/>
            </p:nvSpPr>
            <p:spPr>
              <a:xfrm>
                <a:off x="4810295" y="1458151"/>
                <a:ext cx="2571410" cy="461665"/>
              </a:xfrm>
              <a:prstGeom prst="rect">
                <a:avLst/>
              </a:prstGeom>
              <a:blipFill>
                <a:blip r:embed="rId3"/>
                <a:stretch>
                  <a:fillRect l="-3555" t="-10526" r="-2607"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AFC0255-2CB2-48FC-95C3-3B1A68871681}"/>
              </a:ext>
            </a:extLst>
          </p:cNvPr>
          <p:cNvSpPr txBox="1"/>
          <p:nvPr/>
        </p:nvSpPr>
        <p:spPr>
          <a:xfrm>
            <a:off x="1881188" y="2193996"/>
            <a:ext cx="6560386" cy="461665"/>
          </a:xfrm>
          <a:prstGeom prst="rect">
            <a:avLst/>
          </a:prstGeom>
          <a:noFill/>
        </p:spPr>
        <p:txBody>
          <a:bodyPr wrap="none" rtlCol="0">
            <a:spAutoFit/>
          </a:bodyPr>
          <a:lstStyle/>
          <a:p>
            <a:r>
              <a:rPr lang="en-US" sz="2400" dirty="0"/>
              <a:t>It is incorrect to simply work left to right as follows:</a:t>
            </a:r>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0659D05D-6BD4-46A0-86C3-2D2E7C58B5BF}"/>
                  </a:ext>
                </a:extLst>
              </p:cNvPr>
              <p:cNvSpPr txBox="1"/>
              <p:nvPr/>
            </p:nvSpPr>
            <p:spPr>
              <a:xfrm>
                <a:off x="2756745" y="2927464"/>
                <a:ext cx="1976823"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0" smtClean="0">
                        <a:latin typeface="Cambria Math" panose="02040503050406030204" pitchFamily="18" charset="0"/>
                      </a:rPr>
                      <m:t>4</m:t>
                    </m:r>
                    <m:r>
                      <a:rPr lang="en-US" sz="2400" b="0" i="0" smtClean="0">
                        <a:latin typeface="Cambria Math" panose="02040503050406030204" pitchFamily="18" charset="0"/>
                        <a:ea typeface="Cambria Math" panose="02040503050406030204" pitchFamily="18" charset="0"/>
                      </a:rPr>
                      <m:t>=11</m:t>
                    </m:r>
                  </m:oMath>
                </a14:m>
                <a:endParaRPr lang="en-US" sz="2400" dirty="0"/>
              </a:p>
            </p:txBody>
          </p:sp>
        </mc:Choice>
        <mc:Fallback>
          <p:sp>
            <p:nvSpPr>
              <p:cNvPr id="6" name="TextBox 5">
                <a:extLst>
                  <a:ext uri="{FF2B5EF4-FFF2-40B4-BE49-F238E27FC236}">
                    <a16:creationId xmlns:a16="http://schemas.microsoft.com/office/drawing/2014/main" id="{0659D05D-6BD4-46A0-86C3-2D2E7C58B5BF}"/>
                  </a:ext>
                </a:extLst>
              </p:cNvPr>
              <p:cNvSpPr txBox="1">
                <a:spLocks noRot="1" noChangeAspect="1" noMove="1" noResize="1" noEditPoints="1" noAdjustHandles="1" noChangeArrowheads="1" noChangeShapeType="1" noTextEdit="1"/>
              </p:cNvSpPr>
              <p:nvPr/>
            </p:nvSpPr>
            <p:spPr>
              <a:xfrm>
                <a:off x="2756745" y="2927464"/>
                <a:ext cx="1976823" cy="461665"/>
              </a:xfrm>
              <a:prstGeom prst="rect">
                <a:avLst/>
              </a:prstGeom>
              <a:blipFill>
                <a:blip r:embed="rId4"/>
                <a:stretch>
                  <a:fillRect l="-4615" t="-11842" b="-26316"/>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5A16A6C8-2487-4A39-8B8A-64B1A84CFF10}"/>
                  </a:ext>
                </a:extLst>
              </p:cNvPr>
              <p:cNvSpPr txBox="1"/>
              <p:nvPr/>
            </p:nvSpPr>
            <p:spPr>
              <a:xfrm>
                <a:off x="2673171" y="3496074"/>
                <a:ext cx="2137124"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11</m:t>
                    </m:r>
                    <m:r>
                      <a:rPr lang="en-US" sz="2400" b="0" i="1" smtClean="0">
                        <a:latin typeface="Cambria Math" panose="02040503050406030204" pitchFamily="18" charset="0"/>
                        <a:ea typeface="Cambria Math" panose="02040503050406030204" pitchFamily="18" charset="0"/>
                      </a:rPr>
                      <m:t>×2=22</m:t>
                    </m:r>
                  </m:oMath>
                </a14:m>
                <a:endParaRPr lang="en-US" sz="2400" dirty="0"/>
              </a:p>
            </p:txBody>
          </p:sp>
        </mc:Choice>
        <mc:Fallback>
          <p:sp>
            <p:nvSpPr>
              <p:cNvPr id="7" name="TextBox 6">
                <a:extLst>
                  <a:ext uri="{FF2B5EF4-FFF2-40B4-BE49-F238E27FC236}">
                    <a16:creationId xmlns:a16="http://schemas.microsoft.com/office/drawing/2014/main" id="{5A16A6C8-2487-4A39-8B8A-64B1A84CFF10}"/>
                  </a:ext>
                </a:extLst>
              </p:cNvPr>
              <p:cNvSpPr txBox="1">
                <a:spLocks noRot="1" noChangeAspect="1" noMove="1" noResize="1" noEditPoints="1" noAdjustHandles="1" noChangeArrowheads="1" noChangeShapeType="1" noTextEdit="1"/>
              </p:cNvSpPr>
              <p:nvPr/>
            </p:nvSpPr>
            <p:spPr>
              <a:xfrm>
                <a:off x="2673171" y="3496074"/>
                <a:ext cx="2137124" cy="461665"/>
              </a:xfrm>
              <a:prstGeom prst="rect">
                <a:avLst/>
              </a:prstGeom>
              <a:blipFill>
                <a:blip r:embed="rId5"/>
                <a:stretch>
                  <a:fillRect l="-4286" t="-12000" b="-26667"/>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C64C71E8-775F-4BEE-A010-1196E3C05122}"/>
              </a:ext>
            </a:extLst>
          </p:cNvPr>
          <p:cNvSpPr txBox="1"/>
          <p:nvPr/>
        </p:nvSpPr>
        <p:spPr>
          <a:xfrm>
            <a:off x="1881188" y="4444191"/>
            <a:ext cx="8429624" cy="830997"/>
          </a:xfrm>
          <a:prstGeom prst="rect">
            <a:avLst/>
          </a:prstGeom>
          <a:noFill/>
        </p:spPr>
        <p:txBody>
          <a:bodyPr wrap="square" rtlCol="0">
            <a:spAutoFit/>
          </a:bodyPr>
          <a:lstStyle/>
          <a:p>
            <a:r>
              <a:rPr lang="en-US" sz="2400" dirty="0"/>
              <a:t>The </a:t>
            </a:r>
            <a:r>
              <a:rPr lang="en-US" sz="2400" b="1" dirty="0"/>
              <a:t>order of operations </a:t>
            </a:r>
            <a:r>
              <a:rPr lang="en-US" sz="2400" dirty="0"/>
              <a:t>is the set of rules that determine the order in which mathematical operations are performed.</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8A85E6F0-2735-40D2-BF98-E470CD7B99C4}"/>
                  </a:ext>
                </a:extLst>
              </p:cNvPr>
              <p:cNvSpPr txBox="1"/>
              <p:nvPr/>
            </p:nvSpPr>
            <p:spPr>
              <a:xfrm>
                <a:off x="2224411" y="2266616"/>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p:sp>
            <p:nvSpPr>
              <p:cNvPr id="4" name="TextBox 3">
                <a:extLst>
                  <a:ext uri="{FF2B5EF4-FFF2-40B4-BE49-F238E27FC236}">
                    <a16:creationId xmlns:a16="http://schemas.microsoft.com/office/drawing/2014/main" id="{8A85E6F0-2735-40D2-BF98-E470CD7B99C4}"/>
                  </a:ext>
                </a:extLst>
              </p:cNvPr>
              <p:cNvSpPr txBox="1">
                <a:spLocks noRot="1" noChangeAspect="1" noMove="1" noResize="1" noEditPoints="1" noAdjustHandles="1" noChangeArrowheads="1" noChangeShapeType="1" noTextEdit="1"/>
              </p:cNvSpPr>
              <p:nvPr/>
            </p:nvSpPr>
            <p:spPr>
              <a:xfrm>
                <a:off x="2224411" y="2266616"/>
                <a:ext cx="2571410" cy="461665"/>
              </a:xfrm>
              <a:prstGeom prst="rect">
                <a:avLst/>
              </a:prstGeom>
              <a:blipFill>
                <a:blip r:embed="rId3"/>
                <a:stretch>
                  <a:fillRect l="-3791" t="-10526" r="-2370" b="-28947"/>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C1144F12-33C2-4CE7-A997-46E76BC8B013}"/>
              </a:ext>
            </a:extLst>
          </p:cNvPr>
          <p:cNvSpPr txBox="1"/>
          <p:nvPr/>
        </p:nvSpPr>
        <p:spPr>
          <a:xfrm>
            <a:off x="1881188" y="1698006"/>
            <a:ext cx="2610073" cy="461665"/>
          </a:xfrm>
          <a:prstGeom prst="rect">
            <a:avLst/>
          </a:prstGeom>
          <a:noFill/>
        </p:spPr>
        <p:txBody>
          <a:bodyPr wrap="none" rtlCol="0">
            <a:spAutoFit/>
          </a:bodyPr>
          <a:lstStyle/>
          <a:p>
            <a:r>
              <a:rPr lang="en-US" sz="2400" b="1" dirty="0"/>
              <a:t>Correct Calculation</a:t>
            </a:r>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F9656F0F-609D-4C4E-9464-E022631512FA}"/>
                  </a:ext>
                </a:extLst>
              </p:cNvPr>
              <p:cNvSpPr txBox="1"/>
              <p:nvPr/>
            </p:nvSpPr>
            <p:spPr>
              <a:xfrm>
                <a:off x="2953389" y="2900702"/>
                <a:ext cx="1797287"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4</m:t>
                    </m:r>
                    <m:r>
                      <a:rPr lang="en-US" sz="2400" b="0" i="1" smtClean="0">
                        <a:latin typeface="Cambria Math" panose="02040503050406030204" pitchFamily="18" charset="0"/>
                        <a:ea typeface="Cambria Math" panose="02040503050406030204" pitchFamily="18" charset="0"/>
                      </a:rPr>
                      <m:t>×2=8</m:t>
                    </m:r>
                  </m:oMath>
                </a14:m>
                <a:endParaRPr lang="en-US" sz="2400" dirty="0"/>
              </a:p>
            </p:txBody>
          </p:sp>
        </mc:Choice>
        <mc:Fallback>
          <p:sp>
            <p:nvSpPr>
              <p:cNvPr id="6" name="TextBox 5">
                <a:extLst>
                  <a:ext uri="{FF2B5EF4-FFF2-40B4-BE49-F238E27FC236}">
                    <a16:creationId xmlns:a16="http://schemas.microsoft.com/office/drawing/2014/main" id="{F9656F0F-609D-4C4E-9464-E022631512FA}"/>
                  </a:ext>
                </a:extLst>
              </p:cNvPr>
              <p:cNvSpPr txBox="1">
                <a:spLocks noRot="1" noChangeAspect="1" noMove="1" noResize="1" noEditPoints="1" noAdjustHandles="1" noChangeArrowheads="1" noChangeShapeType="1" noTextEdit="1"/>
              </p:cNvSpPr>
              <p:nvPr/>
            </p:nvSpPr>
            <p:spPr>
              <a:xfrm>
                <a:off x="2953389" y="2900702"/>
                <a:ext cx="1797287" cy="461665"/>
              </a:xfrm>
              <a:prstGeom prst="rect">
                <a:avLst/>
              </a:prstGeom>
              <a:blipFill>
                <a:blip r:embed="rId4"/>
                <a:stretch>
                  <a:fillRect l="-5085" t="-11842" b="-25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8C358D69-911C-48B2-9263-2744047FAC29}"/>
                  </a:ext>
                </a:extLst>
              </p:cNvPr>
              <p:cNvSpPr txBox="1"/>
              <p:nvPr/>
            </p:nvSpPr>
            <p:spPr>
              <a:xfrm>
                <a:off x="2953389" y="3534788"/>
                <a:ext cx="2077813"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7+8=15</m:t>
                    </m:r>
                  </m:oMath>
                </a14:m>
                <a:r>
                  <a:rPr lang="en-US" sz="2400" dirty="0"/>
                  <a:t>!</a:t>
                </a:r>
              </a:p>
            </p:txBody>
          </p:sp>
        </mc:Choice>
        <mc:Fallback>
          <p:sp>
            <p:nvSpPr>
              <p:cNvPr id="7" name="TextBox 6">
                <a:extLst>
                  <a:ext uri="{FF2B5EF4-FFF2-40B4-BE49-F238E27FC236}">
                    <a16:creationId xmlns:a16="http://schemas.microsoft.com/office/drawing/2014/main" id="{8C358D69-911C-48B2-9263-2744047FAC29}"/>
                  </a:ext>
                </a:extLst>
              </p:cNvPr>
              <p:cNvSpPr txBox="1">
                <a:spLocks noRot="1" noChangeAspect="1" noMove="1" noResize="1" noEditPoints="1" noAdjustHandles="1" noChangeArrowheads="1" noChangeShapeType="1" noTextEdit="1"/>
              </p:cNvSpPr>
              <p:nvPr/>
            </p:nvSpPr>
            <p:spPr>
              <a:xfrm>
                <a:off x="2953389" y="3534788"/>
                <a:ext cx="2077813" cy="461665"/>
              </a:xfrm>
              <a:prstGeom prst="rect">
                <a:avLst/>
              </a:prstGeom>
              <a:blipFill>
                <a:blip r:embed="rId5"/>
                <a:stretch>
                  <a:fillRect l="-4399" t="-11842" r="-3519" b="-28947"/>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6B149B3-EF20-41CB-A808-9CF9E0369704}"/>
              </a:ext>
            </a:extLst>
          </p:cNvPr>
          <p:cNvSpPr txBox="1"/>
          <p:nvPr/>
        </p:nvSpPr>
        <p:spPr>
          <a:xfrm>
            <a:off x="897963" y="1464997"/>
            <a:ext cx="10552441" cy="461665"/>
          </a:xfrm>
          <a:prstGeom prst="rect">
            <a:avLst/>
          </a:prstGeom>
          <a:noFill/>
        </p:spPr>
        <p:txBody>
          <a:bodyPr wrap="none" rtlCol="0">
            <a:spAutoFit/>
          </a:bodyPr>
          <a:lstStyle/>
          <a:p>
            <a:pPr marL="342900" indent="-342900">
              <a:buFont typeface="+mj-lt"/>
              <a:buAutoNum type="arabicPeriod"/>
            </a:pPr>
            <a:r>
              <a:rPr lang="en-US" sz="2400" dirty="0"/>
              <a:t>Simplify within grouping symbols, starting from the innermost grouping outward</a:t>
            </a:r>
          </a:p>
        </p:txBody>
      </p:sp>
      <p:sp>
        <p:nvSpPr>
          <p:cNvPr id="5" name="TextBox 4">
            <a:extLst>
              <a:ext uri="{FF2B5EF4-FFF2-40B4-BE49-F238E27FC236}">
                <a16:creationId xmlns:a16="http://schemas.microsoft.com/office/drawing/2014/main" id="{20C7B859-1DD0-49C2-B94D-D4F98B9FBBF9}"/>
              </a:ext>
            </a:extLst>
          </p:cNvPr>
          <p:cNvSpPr txBox="1"/>
          <p:nvPr/>
        </p:nvSpPr>
        <p:spPr>
          <a:xfrm>
            <a:off x="1412053" y="1987462"/>
            <a:ext cx="6610208" cy="461665"/>
          </a:xfrm>
          <a:prstGeom prst="rect">
            <a:avLst/>
          </a:prstGeom>
          <a:noFill/>
        </p:spPr>
        <p:txBody>
          <a:bodyPr wrap="none" rtlCol="0">
            <a:spAutoFit/>
          </a:bodyPr>
          <a:lstStyle/>
          <a:p>
            <a:r>
              <a:rPr lang="en-US" sz="2400" dirty="0"/>
              <a:t>Grouping symbols are parentheses ( ) or brackets [ ]</a:t>
            </a:r>
          </a:p>
        </p:txBody>
      </p:sp>
      <p:sp>
        <p:nvSpPr>
          <p:cNvPr id="6" name="TextBox 5">
            <a:extLst>
              <a:ext uri="{FF2B5EF4-FFF2-40B4-BE49-F238E27FC236}">
                <a16:creationId xmlns:a16="http://schemas.microsoft.com/office/drawing/2014/main" id="{D56F9DA9-6571-492A-AADD-94E2553F87E7}"/>
              </a:ext>
            </a:extLst>
          </p:cNvPr>
          <p:cNvSpPr txBox="1"/>
          <p:nvPr/>
        </p:nvSpPr>
        <p:spPr>
          <a:xfrm>
            <a:off x="897963" y="2648900"/>
            <a:ext cx="3471656" cy="461665"/>
          </a:xfrm>
          <a:prstGeom prst="rect">
            <a:avLst/>
          </a:prstGeom>
          <a:noFill/>
        </p:spPr>
        <p:txBody>
          <a:bodyPr wrap="none" rtlCol="0">
            <a:spAutoFit/>
          </a:bodyPr>
          <a:lstStyle/>
          <a:p>
            <a:pPr marL="342900" indent="-342900">
              <a:buFont typeface="+mj-lt"/>
              <a:buAutoNum type="arabicPeriod" startAt="2"/>
            </a:pPr>
            <a:r>
              <a:rPr lang="en-US" sz="2400" dirty="0"/>
              <a:t>Evaluate any exponents</a:t>
            </a:r>
          </a:p>
        </p:txBody>
      </p:sp>
      <p:sp>
        <p:nvSpPr>
          <p:cNvPr id="7" name="TextBox 6">
            <a:extLst>
              <a:ext uri="{FF2B5EF4-FFF2-40B4-BE49-F238E27FC236}">
                <a16:creationId xmlns:a16="http://schemas.microsoft.com/office/drawing/2014/main" id="{A89BD59D-2DF5-499E-9E82-A3DA9604522B}"/>
              </a:ext>
            </a:extLst>
          </p:cNvPr>
          <p:cNvSpPr txBox="1"/>
          <p:nvPr/>
        </p:nvSpPr>
        <p:spPr>
          <a:xfrm>
            <a:off x="897963" y="3397704"/>
            <a:ext cx="10552441" cy="830997"/>
          </a:xfrm>
          <a:prstGeom prst="rect">
            <a:avLst/>
          </a:prstGeom>
          <a:noFill/>
        </p:spPr>
        <p:txBody>
          <a:bodyPr wrap="square" rtlCol="0">
            <a:spAutoFit/>
          </a:bodyPr>
          <a:lstStyle/>
          <a:p>
            <a:pPr marL="342900" indent="-342900">
              <a:buFont typeface="+mj-lt"/>
              <a:buAutoNum type="arabicPeriod" startAt="3"/>
            </a:pPr>
            <a:r>
              <a:rPr lang="en-US" sz="2400" dirty="0"/>
              <a:t>Moving from left to right, perform any multiplication or division in the order they appear</a:t>
            </a:r>
          </a:p>
        </p:txBody>
      </p:sp>
      <p:sp>
        <p:nvSpPr>
          <p:cNvPr id="8" name="TextBox 7">
            <a:extLst>
              <a:ext uri="{FF2B5EF4-FFF2-40B4-BE49-F238E27FC236}">
                <a16:creationId xmlns:a16="http://schemas.microsoft.com/office/drawing/2014/main" id="{9D7C5757-2A19-4508-A1D8-55D141528E9C}"/>
              </a:ext>
            </a:extLst>
          </p:cNvPr>
          <p:cNvSpPr txBox="1"/>
          <p:nvPr/>
        </p:nvSpPr>
        <p:spPr>
          <a:xfrm>
            <a:off x="897963" y="4515840"/>
            <a:ext cx="10552441" cy="830997"/>
          </a:xfrm>
          <a:prstGeom prst="rect">
            <a:avLst/>
          </a:prstGeom>
          <a:noFill/>
        </p:spPr>
        <p:txBody>
          <a:bodyPr wrap="square" rtlCol="0">
            <a:spAutoFit/>
          </a:bodyPr>
          <a:lstStyle/>
          <a:p>
            <a:pPr marL="342900" indent="-342900">
              <a:buFont typeface="+mj-lt"/>
              <a:buAutoNum type="arabicPeriod" startAt="4"/>
            </a:pPr>
            <a:r>
              <a:rPr lang="en-US" sz="2400" dirty="0"/>
              <a:t>Moving from left to right, perform any addition or subtraction in the order they appear</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3BCBDEE-6512-493B-8B8C-5AD2B47B0856}"/>
              </a:ext>
            </a:extLst>
          </p:cNvPr>
          <p:cNvSpPr txBox="1"/>
          <p:nvPr/>
        </p:nvSpPr>
        <p:spPr>
          <a:xfrm>
            <a:off x="4498671" y="1661652"/>
            <a:ext cx="3194657" cy="523220"/>
          </a:xfrm>
          <a:prstGeom prst="rect">
            <a:avLst/>
          </a:prstGeom>
          <a:noFill/>
        </p:spPr>
        <p:txBody>
          <a:bodyPr wrap="none" rtlCol="0">
            <a:spAutoFit/>
          </a:bodyPr>
          <a:lstStyle/>
          <a:p>
            <a:r>
              <a:rPr lang="en-US" sz="2800" dirty="0"/>
              <a:t>Mnemonic: PEMDAS</a:t>
            </a:r>
          </a:p>
        </p:txBody>
      </p:sp>
      <p:pic>
        <p:nvPicPr>
          <p:cNvPr id="4" name="Picture 3">
            <a:extLst>
              <a:ext uri="{FF2B5EF4-FFF2-40B4-BE49-F238E27FC236}">
                <a16:creationId xmlns:a16="http://schemas.microsoft.com/office/drawing/2014/main" id="{BFF46CEC-D588-4DD9-8998-6DC0CC7F688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6055" y="3058977"/>
            <a:ext cx="8679887" cy="1463040"/>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E0D505CD-6579-4E81-B8A7-561C572B5FD4}"/>
                  </a:ext>
                </a:extLst>
              </p:cNvPr>
              <p:cNvSpPr txBox="1"/>
              <p:nvPr/>
            </p:nvSpPr>
            <p:spPr>
              <a:xfrm>
                <a:off x="1881188" y="1691148"/>
                <a:ext cx="5797293" cy="523220"/>
              </a:xfrm>
              <a:prstGeom prst="rect">
                <a:avLst/>
              </a:prstGeom>
              <a:noFill/>
            </p:spPr>
            <p:txBody>
              <a:bodyPr wrap="none" rtlCol="0">
                <a:spAutoFit/>
              </a:bodyPr>
              <a:lstStyle/>
              <a:p>
                <a:r>
                  <a:rPr lang="en-US" sz="2800" dirty="0"/>
                  <a:t>Simplify: </a:t>
                </a:r>
                <a14:m>
                  <m:oMath xmlns:m="http://schemas.openxmlformats.org/officeDocument/2006/math">
                    <m:r>
                      <a:rPr lang="en-US" sz="2800" b="0" i="1" smtClean="0">
                        <a:latin typeface="Cambria Math" panose="02040503050406030204" pitchFamily="18" charset="0"/>
                      </a:rPr>
                      <m:t>5.2−3[</m:t>
                    </m:r>
                    <m:d>
                      <m:dPr>
                        <m:endChr m:val="]"/>
                        <m:ctrlPr>
                          <a:rPr lang="en-US"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−3</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)−2.4</m:t>
                        </m:r>
                      </m:e>
                    </m:d>
                    <m:r>
                      <a:rPr lang="en-US" sz="2800" b="0" i="1" smtClean="0">
                        <a:latin typeface="Cambria Math" panose="02040503050406030204" pitchFamily="18" charset="0"/>
                      </a:rPr>
                      <m:t>+14.1</m:t>
                    </m:r>
                  </m:oMath>
                </a14:m>
                <a:endParaRPr lang="en-US" sz="2800" dirty="0"/>
              </a:p>
            </p:txBody>
          </p:sp>
        </mc:Choice>
        <mc:Fallback>
          <p:sp>
            <p:nvSpPr>
              <p:cNvPr id="2" name="TextBox 1">
                <a:extLst>
                  <a:ext uri="{FF2B5EF4-FFF2-40B4-BE49-F238E27FC236}">
                    <a16:creationId xmlns:a16="http://schemas.microsoft.com/office/drawing/2014/main" id="{E0D505CD-6579-4E81-B8A7-561C572B5FD4}"/>
                  </a:ext>
                </a:extLst>
              </p:cNvPr>
              <p:cNvSpPr txBox="1">
                <a:spLocks noRot="1" noChangeAspect="1" noMove="1" noResize="1" noEditPoints="1" noAdjustHandles="1" noChangeArrowheads="1" noChangeShapeType="1" noTextEdit="1"/>
              </p:cNvSpPr>
              <p:nvPr/>
            </p:nvSpPr>
            <p:spPr>
              <a:xfrm>
                <a:off x="1881188" y="1691148"/>
                <a:ext cx="5797293" cy="523220"/>
              </a:xfrm>
              <a:prstGeom prst="rect">
                <a:avLst/>
              </a:prstGeom>
              <a:blipFill>
                <a:blip r:embed="rId3"/>
                <a:stretch>
                  <a:fillRect l="-2208" t="-10465" b="-32558"/>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BCFFF60-E790-4142-8145-36E7AEE0D41C}"/>
              </a:ext>
            </a:extLst>
          </p:cNvPr>
          <p:cNvSpPr txBox="1"/>
          <p:nvPr/>
        </p:nvSpPr>
        <p:spPr>
          <a:xfrm>
            <a:off x="1881188" y="2767607"/>
            <a:ext cx="1510350" cy="523220"/>
          </a:xfrm>
          <a:prstGeom prst="rect">
            <a:avLst/>
          </a:prstGeom>
          <a:noFill/>
        </p:spPr>
        <p:txBody>
          <a:bodyPr wrap="none" rtlCol="0">
            <a:spAutoFit/>
          </a:bodyPr>
          <a:lstStyle/>
          <a:p>
            <a:r>
              <a:rPr lang="en-US" sz="2800" b="1" dirty="0"/>
              <a:t>Solution</a:t>
            </a:r>
            <a:r>
              <a:rPr lang="en-US" sz="2400" b="1" dirty="0"/>
              <a:t>:</a:t>
            </a:r>
          </a:p>
        </p:txBody>
      </p:sp>
      <mc:AlternateContent xmlns:mc="http://schemas.openxmlformats.org/markup-compatibility/2006">
        <mc:Choice xmlns:a14="http://schemas.microsoft.com/office/drawing/2010/main" Requires="a14">
          <p:sp>
            <p:nvSpPr>
              <p:cNvPr id="17" name="TextBox 11">
                <a:extLst>
                  <a:ext uri="{FF2B5EF4-FFF2-40B4-BE49-F238E27FC236}">
                    <a16:creationId xmlns:a16="http://schemas.microsoft.com/office/drawing/2014/main" id="{450789D4-EF56-4604-9464-C52D6C9CFFC1}"/>
                  </a:ext>
                </a:extLst>
              </p:cNvPr>
              <p:cNvSpPr txBox="1"/>
              <p:nvPr/>
            </p:nvSpPr>
            <p:spPr>
              <a:xfrm>
                <a:off x="1881188" y="3466393"/>
                <a:ext cx="6183168" cy="1631216"/>
              </a:xfrm>
              <a:prstGeom prst="rect">
                <a:avLst/>
              </a:prstGeom>
              <a:noFill/>
            </p:spPr>
            <p:txBody>
              <a:bodyPr wrap="none" rtlCol="0">
                <a:spAutoFit/>
              </a:bodyPr>
              <a:lstStyle/>
              <a:p>
                <a:pPr marL="0" marR="0">
                  <a:lnSpc>
                    <a:spcPct val="125000"/>
                  </a:lnSpc>
                  <a:spcBef>
                    <a:spcPts val="0"/>
                  </a:spcBef>
                  <a:spcAft>
                    <a:spcPts val="0"/>
                  </a:spcAft>
                </a:pPr>
                <a14:m>
                  <m:oMathPara xmlns:m="http://schemas.openxmlformats.org/officeDocument/2006/math">
                    <m:oMathParaPr>
                      <m:jc m:val="centerGroup"/>
                    </m:oMathParaPr>
                    <m:oMath xmlns:m="http://schemas.openxmlformats.org/officeDocument/2006/math">
                      <m:r>
                        <a:rPr lang="en-US" sz="2000" i="1" kern="1200" smtClean="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d>
                            <m:dPr>
                              <m:ctrlPr>
                                <a:rPr lang="en-US" sz="2000" i="1" kern="1200">
                                  <a:solidFill>
                                    <a:srgbClr val="000000"/>
                                  </a:solidFill>
                                  <a:effectLst/>
                                  <a:latin typeface="Cambria Math" panose="02040503050406030204" pitchFamily="18" charset="0"/>
                                  <a:ea typeface="+mn-ea"/>
                                  <a:cs typeface="+mn-cs"/>
                                </a:rPr>
                              </m:ctrlPr>
                            </m:dPr>
                            <m:e>
                              <m:sSup>
                                <m:sSupPr>
                                  <m:ctrlPr>
                                    <a:rPr lang="en-US" sz="2000" i="1" kern="1200">
                                      <a:solidFill>
                                        <a:srgbClr val="000000"/>
                                      </a:solidFill>
                                      <a:effectLst/>
                                      <a:latin typeface="Cambria Math" panose="02040503050406030204" pitchFamily="18" charset="0"/>
                                      <a:ea typeface="+mn-ea"/>
                                      <a:cs typeface="+mn-cs"/>
                                    </a:rPr>
                                  </m:ctrlPr>
                                </m:sSupPr>
                                <m:e>
                                  <m:r>
                                    <a:rPr lang="en-US" sz="2000" i="1" kern="1200">
                                      <a:solidFill>
                                        <a:srgbClr val="000000"/>
                                      </a:solidFill>
                                      <a:effectLst/>
                                      <a:latin typeface="Cambria Math" panose="02040503050406030204" pitchFamily="18" charset="0"/>
                                      <a:ea typeface="+mn-ea"/>
                                      <a:cs typeface="+mn-cs"/>
                                    </a:rPr>
                                    <m:t>−3</m:t>
                                  </m:r>
                                </m:e>
                                <m:sup>
                                  <m:r>
                                    <a:rPr lang="en-US" sz="2000" i="1" kern="1200">
                                      <a:solidFill>
                                        <a:srgbClr val="000000"/>
                                      </a:solidFill>
                                      <a:effectLst/>
                                      <a:latin typeface="Cambria Math" panose="02040503050406030204" pitchFamily="18" charset="0"/>
                                      <a:ea typeface="+mn-ea"/>
                                      <a:cs typeface="+mn-cs"/>
                                    </a:rPr>
                                    <m:t>2</m:t>
                                  </m:r>
                                </m:sup>
                              </m:sSup>
                            </m:e>
                          </m:d>
                          <m:r>
                            <a:rPr lang="en-US" sz="2000" i="1" kern="1200">
                              <a:solidFill>
                                <a:srgbClr val="000000"/>
                              </a:solidFill>
                              <a:effectLst/>
                              <a:latin typeface="Cambria Math" panose="02040503050406030204" pitchFamily="18" charset="0"/>
                              <a:ea typeface="+mn-ea"/>
                              <a:cs typeface="+mn-cs"/>
                            </a:rPr>
                            <m:t>−2.4</m:t>
                          </m:r>
                        </m:e>
                      </m:d>
                      <m:r>
                        <a:rPr lang="en-US" sz="2000" i="1" kern="1200">
                          <a:solidFill>
                            <a:srgbClr val="000000"/>
                          </a:solidFill>
                          <a:effectLst/>
                          <a:latin typeface="Cambria Math" panose="02040503050406030204" pitchFamily="18" charset="0"/>
                          <a:ea typeface="+mn-ea"/>
                          <a:cs typeface="+mn-cs"/>
                        </a:rPr>
                        <m:t>+14.1=5.2−3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9−2.4</m:t>
                          </m:r>
                        </m:e>
                      </m:d>
                      <m:r>
                        <a:rPr lang="en-US" sz="2000" i="1" kern="1200">
                          <a:solidFill>
                            <a:srgbClr val="000000"/>
                          </a:solidFill>
                          <a:effectLst/>
                          <a:latin typeface="Cambria Math" panose="02040503050406030204" pitchFamily="18" charset="0"/>
                          <a:ea typeface="+mn-ea"/>
                          <a:cs typeface="+mn-cs"/>
                        </a:rPr>
                        <m:t>+14.1</m:t>
                      </m:r>
                    </m:oMath>
                  </m:oMathPara>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6.6</m:t>
                        </m:r>
                      </m:e>
                    </m:d>
                    <m:r>
                      <a:rPr lang="en-US" sz="2000" i="1" kern="1200">
                        <a:solidFill>
                          <a:srgbClr val="000000"/>
                        </a:solidFill>
                        <a:effectLst/>
                        <a:latin typeface="Cambria Math" panose="02040503050406030204" pitchFamily="18" charset="0"/>
                        <a:ea typeface="+mn-ea"/>
                        <a:cs typeface="+mn-cs"/>
                      </a:rPr>
                      <m:t>+14.1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5.2−19.8+14.1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−0.5</m:t>
                    </m:r>
                  </m:oMath>
                </a14:m>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p:sp>
            <p:nvSpPr>
              <p:cNvPr id="17" name="TextBox 11">
                <a:extLst>
                  <a:ext uri="{FF2B5EF4-FFF2-40B4-BE49-F238E27FC236}">
                    <a16:creationId xmlns:a16="http://schemas.microsoft.com/office/drawing/2014/main" id="{450789D4-EF56-4604-9464-C52D6C9CFFC1}"/>
                  </a:ext>
                </a:extLst>
              </p:cNvPr>
              <p:cNvSpPr txBox="1">
                <a:spLocks noRot="1" noChangeAspect="1" noMove="1" noResize="1" noEditPoints="1" noAdjustHandles="1" noChangeArrowheads="1" noChangeShapeType="1" noTextEdit="1"/>
              </p:cNvSpPr>
              <p:nvPr/>
            </p:nvSpPr>
            <p:spPr>
              <a:xfrm>
                <a:off x="1881188" y="3466393"/>
                <a:ext cx="6183168" cy="1631216"/>
              </a:xfrm>
              <a:prstGeom prst="rect">
                <a:avLst/>
              </a:prstGeom>
              <a:blipFill>
                <a:blip r:embed="rId4"/>
                <a:stretch>
                  <a:fillRect/>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E4813095-D622-4D92-ABC0-5D1454166729}"/>
              </a:ext>
            </a:extLst>
          </p:cNvPr>
          <p:cNvSpPr txBox="1"/>
          <p:nvPr/>
        </p:nvSpPr>
        <p:spPr>
          <a:xfrm>
            <a:off x="8064356" y="3503557"/>
            <a:ext cx="1287435" cy="369332"/>
          </a:xfrm>
          <a:prstGeom prst="rect">
            <a:avLst/>
          </a:prstGeom>
          <a:noFill/>
        </p:spPr>
        <p:txBody>
          <a:bodyPr wrap="square" rtlCol="0">
            <a:spAutoFit/>
          </a:bodyPr>
          <a:lstStyle/>
          <a:p>
            <a:r>
              <a:rPr lang="en-US" dirty="0">
                <a:solidFill>
                  <a:schemeClr val="accent1"/>
                </a:solidFill>
              </a:rPr>
              <a:t>Exponents</a:t>
            </a:r>
          </a:p>
        </p:txBody>
      </p:sp>
      <p:sp>
        <p:nvSpPr>
          <p:cNvPr id="20" name="TextBox 19">
            <a:extLst>
              <a:ext uri="{FF2B5EF4-FFF2-40B4-BE49-F238E27FC236}">
                <a16:creationId xmlns:a16="http://schemas.microsoft.com/office/drawing/2014/main" id="{AD7F4204-A11F-4ECC-9DC2-D0AA03387C14}"/>
              </a:ext>
            </a:extLst>
          </p:cNvPr>
          <p:cNvSpPr txBox="1"/>
          <p:nvPr/>
        </p:nvSpPr>
        <p:spPr>
          <a:xfrm>
            <a:off x="8064356" y="3892696"/>
            <a:ext cx="3214558" cy="369332"/>
          </a:xfrm>
          <a:prstGeom prst="rect">
            <a:avLst/>
          </a:prstGeom>
          <a:noFill/>
        </p:spPr>
        <p:txBody>
          <a:bodyPr wrap="square" rtlCol="0">
            <a:spAutoFit/>
          </a:bodyPr>
          <a:lstStyle/>
          <a:p>
            <a:r>
              <a:rPr lang="en-US" dirty="0">
                <a:solidFill>
                  <a:schemeClr val="accent1"/>
                </a:solidFill>
              </a:rPr>
              <a:t>Subtract within parentheses</a:t>
            </a:r>
          </a:p>
        </p:txBody>
      </p:sp>
      <p:sp>
        <p:nvSpPr>
          <p:cNvPr id="21" name="TextBox 20">
            <a:extLst>
              <a:ext uri="{FF2B5EF4-FFF2-40B4-BE49-F238E27FC236}">
                <a16:creationId xmlns:a16="http://schemas.microsoft.com/office/drawing/2014/main" id="{884C2C9F-7BFA-41ED-B1AE-AE49EFE6A840}"/>
              </a:ext>
            </a:extLst>
          </p:cNvPr>
          <p:cNvSpPr txBox="1"/>
          <p:nvPr/>
        </p:nvSpPr>
        <p:spPr>
          <a:xfrm>
            <a:off x="8064356" y="4299756"/>
            <a:ext cx="3214558" cy="369332"/>
          </a:xfrm>
          <a:prstGeom prst="rect">
            <a:avLst/>
          </a:prstGeom>
          <a:noFill/>
        </p:spPr>
        <p:txBody>
          <a:bodyPr wrap="square" rtlCol="0">
            <a:spAutoFit/>
          </a:bodyPr>
          <a:lstStyle/>
          <a:p>
            <a:r>
              <a:rPr lang="en-US" dirty="0">
                <a:solidFill>
                  <a:schemeClr val="accent1"/>
                </a:solidFill>
              </a:rPr>
              <a:t>Multiply</a:t>
            </a:r>
          </a:p>
        </p:txBody>
      </p:sp>
      <p:sp>
        <p:nvSpPr>
          <p:cNvPr id="22" name="TextBox 21">
            <a:extLst>
              <a:ext uri="{FF2B5EF4-FFF2-40B4-BE49-F238E27FC236}">
                <a16:creationId xmlns:a16="http://schemas.microsoft.com/office/drawing/2014/main" id="{F92523FE-1761-4961-AF1E-01A40AE25BFA}"/>
              </a:ext>
            </a:extLst>
          </p:cNvPr>
          <p:cNvSpPr txBox="1"/>
          <p:nvPr/>
        </p:nvSpPr>
        <p:spPr>
          <a:xfrm>
            <a:off x="8064356" y="4703374"/>
            <a:ext cx="3214558" cy="369332"/>
          </a:xfrm>
          <a:prstGeom prst="rect">
            <a:avLst/>
          </a:prstGeom>
          <a:noFill/>
        </p:spPr>
        <p:txBody>
          <a:bodyPr wrap="square" rtlCol="0">
            <a:spAutoFit/>
          </a:bodyPr>
          <a:lstStyle/>
          <a:p>
            <a:r>
              <a:rPr lang="en-US" dirty="0">
                <a:solidFill>
                  <a:schemeClr val="accent1"/>
                </a:solidFill>
              </a:rPr>
              <a:t>Add and subtract</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Using a Calculator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B073AC7-9B1B-49EC-8AB1-22CB7E09B6B9}"/>
              </a:ext>
            </a:extLst>
          </p:cNvPr>
          <p:cNvSpPr txBox="1"/>
          <p:nvPr/>
        </p:nvSpPr>
        <p:spPr>
          <a:xfrm>
            <a:off x="1881188" y="1483788"/>
            <a:ext cx="8211030" cy="400110"/>
          </a:xfrm>
          <a:prstGeom prst="rect">
            <a:avLst/>
          </a:prstGeom>
          <a:noFill/>
        </p:spPr>
        <p:txBody>
          <a:bodyPr wrap="none" rtlCol="0">
            <a:spAutoFit/>
          </a:bodyPr>
          <a:lstStyle/>
          <a:p>
            <a:r>
              <a:rPr lang="en-US" sz="2000" dirty="0"/>
              <a:t>Some calculators are programmed to follow the rules for order of operations.</a:t>
            </a:r>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72A2C498-738C-4B31-A241-FD88C2230CD9}"/>
                  </a:ext>
                </a:extLst>
              </p:cNvPr>
              <p:cNvSpPr txBox="1"/>
              <p:nvPr/>
            </p:nvSpPr>
            <p:spPr>
              <a:xfrm>
                <a:off x="1881188" y="2228621"/>
                <a:ext cx="4495974" cy="400110"/>
              </a:xfrm>
              <a:prstGeom prst="rect">
                <a:avLst/>
              </a:prstGeom>
              <a:noFill/>
            </p:spPr>
            <p:txBody>
              <a:bodyPr wrap="none" rtlCol="0">
                <a:spAutoFit/>
              </a:bodyPr>
              <a:lstStyle/>
              <a:p>
                <a:r>
                  <a:rPr lang="en-US" sz="2000" dirty="0"/>
                  <a:t>Check your calculator: what is </a:t>
                </a:r>
                <a14:m>
                  <m:oMath xmlns:m="http://schemas.openxmlformats.org/officeDocument/2006/math">
                    <m:r>
                      <a:rPr lang="en-US" sz="2000" b="0" i="1" smtClean="0">
                        <a:latin typeface="Cambria Math" panose="02040503050406030204" pitchFamily="18" charset="0"/>
                      </a:rPr>
                      <m:t>7+4</m:t>
                    </m:r>
                    <m:r>
                      <a:rPr lang="en-US" sz="2000" b="0" i="1" smtClean="0">
                        <a:latin typeface="Cambria Math" panose="02040503050406030204" pitchFamily="18" charset="0"/>
                        <a:ea typeface="Cambria Math" panose="02040503050406030204" pitchFamily="18" charset="0"/>
                      </a:rPr>
                      <m:t>×2</m:t>
                    </m:r>
                  </m:oMath>
                </a14:m>
                <a:r>
                  <a:rPr lang="en-US" sz="2000" dirty="0"/>
                  <a:t>?</a:t>
                </a:r>
              </a:p>
            </p:txBody>
          </p:sp>
        </mc:Choice>
        <mc:Fallback>
          <p:sp>
            <p:nvSpPr>
              <p:cNvPr id="5" name="TextBox 4">
                <a:extLst>
                  <a:ext uri="{FF2B5EF4-FFF2-40B4-BE49-F238E27FC236}">
                    <a16:creationId xmlns:a16="http://schemas.microsoft.com/office/drawing/2014/main" id="{72A2C498-738C-4B31-A241-FD88C2230CD9}"/>
                  </a:ext>
                </a:extLst>
              </p:cNvPr>
              <p:cNvSpPr txBox="1">
                <a:spLocks noRot="1" noChangeAspect="1" noMove="1" noResize="1" noEditPoints="1" noAdjustHandles="1" noChangeArrowheads="1" noChangeShapeType="1" noTextEdit="1"/>
              </p:cNvSpPr>
              <p:nvPr/>
            </p:nvSpPr>
            <p:spPr>
              <a:xfrm>
                <a:off x="1881188" y="2228621"/>
                <a:ext cx="4495974" cy="400110"/>
              </a:xfrm>
              <a:prstGeom prst="rect">
                <a:avLst/>
              </a:prstGeom>
              <a:blipFill>
                <a:blip r:embed="rId3"/>
                <a:stretch>
                  <a:fillRect l="-1493" t="-9231" r="-543" b="-27692"/>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6469FEE7-721E-4D14-9DBB-54B449E1B0B7}"/>
              </a:ext>
            </a:extLst>
          </p:cNvPr>
          <p:cNvSpPr txBox="1"/>
          <p:nvPr/>
        </p:nvSpPr>
        <p:spPr>
          <a:xfrm>
            <a:off x="2246670" y="2661093"/>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15, then your calculator is programmed to follow the order of operations properly.</a:t>
            </a:r>
          </a:p>
        </p:txBody>
      </p:sp>
      <p:sp>
        <p:nvSpPr>
          <p:cNvPr id="7" name="TextBox 6">
            <a:extLst>
              <a:ext uri="{FF2B5EF4-FFF2-40B4-BE49-F238E27FC236}">
                <a16:creationId xmlns:a16="http://schemas.microsoft.com/office/drawing/2014/main" id="{BD52F0AE-183C-48F3-8052-E8F5BD457F6A}"/>
              </a:ext>
            </a:extLst>
          </p:cNvPr>
          <p:cNvSpPr txBox="1"/>
          <p:nvPr/>
        </p:nvSpPr>
        <p:spPr>
          <a:xfrm>
            <a:off x="2246670" y="3401341"/>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22, then you need to enter numbers carefully to insure the proper order of operations.</a:t>
            </a:r>
          </a:p>
        </p:txBody>
      </p:sp>
      <p:sp>
        <p:nvSpPr>
          <p:cNvPr id="8" name="TextBox 7">
            <a:extLst>
              <a:ext uri="{FF2B5EF4-FFF2-40B4-BE49-F238E27FC236}">
                <a16:creationId xmlns:a16="http://schemas.microsoft.com/office/drawing/2014/main" id="{C7FBC4A5-4699-482B-8435-0EA3D89B6686}"/>
              </a:ext>
            </a:extLst>
          </p:cNvPr>
          <p:cNvSpPr txBox="1"/>
          <p:nvPr/>
        </p:nvSpPr>
        <p:spPr>
          <a:xfrm>
            <a:off x="1881188" y="4390987"/>
            <a:ext cx="6457665" cy="400110"/>
          </a:xfrm>
          <a:prstGeom prst="rect">
            <a:avLst/>
          </a:prstGeom>
          <a:noFill/>
        </p:spPr>
        <p:txBody>
          <a:bodyPr wrap="none" rtlCol="0">
            <a:spAutoFit/>
          </a:bodyPr>
          <a:lstStyle/>
          <a:p>
            <a:r>
              <a:rPr lang="en-US" sz="2000" dirty="0"/>
              <a:t>Some calculators have parentheses ( ) or brackets [ ] to help.</a:t>
            </a:r>
          </a:p>
        </p:txBody>
      </p:sp>
      <p:pic>
        <p:nvPicPr>
          <p:cNvPr id="4" name="Graphic 3" descr="Calculator">
            <a:extLst>
              <a:ext uri="{FF2B5EF4-FFF2-40B4-BE49-F238E27FC236}">
                <a16:creationId xmlns:a16="http://schemas.microsoft.com/office/drawing/2014/main" id="{599D2C0C-D891-4DD5-B869-48362764EBF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267632" y="4896618"/>
            <a:ext cx="1656735" cy="1656735"/>
          </a:xfrm>
          <a:prstGeom prst="rect">
            <a:avLst/>
          </a:prstGeom>
        </p:spPr>
      </p:pic>
    </p:spTree>
    <p:extLst>
      <p:ext uri="{BB962C8B-B14F-4D97-AF65-F5344CB8AC3E}">
        <p14:creationId xmlns:p14="http://schemas.microsoft.com/office/powerpoint/2010/main" val="4111889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950</Words>
  <Application>Microsoft Office PowerPoint</Application>
  <PresentationFormat>Widescreen</PresentationFormat>
  <Paragraphs>51</Paragraphs>
  <Slides>8</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Edahl</cp:lastModifiedBy>
  <cp:revision>19</cp:revision>
  <dcterms:created xsi:type="dcterms:W3CDTF">2017-06-16T13:06:21Z</dcterms:created>
  <dcterms:modified xsi:type="dcterms:W3CDTF">2019-06-03T18:59:30Z</dcterms:modified>
</cp:coreProperties>
</file>