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0" r:id="rId6"/>
    <p:sldId id="291" r:id="rId7"/>
    <p:sldId id="292" r:id="rId8"/>
    <p:sldId id="293" r:id="rId9"/>
    <p:sldId id="294" r:id="rId10"/>
    <p:sldId id="295" r:id="rId11"/>
    <p:sldId id="29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Example 2 asks you to evaluate the algebraic expression “3ab minus 4ab plus 6a minus a” for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2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First, we combine like terms. The 3ab and negative 4ab combine to give you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and the 6a and negative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combine to give you 5a. So, after combining like terms, the simplified algebraic expression is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plus 5a. Now, we’re ready to plug in </a:t>
            </a:r>
            <a:r>
              <a:rPr lang="en-US" sz="1200" i="1" kern="1200" dirty="0">
                <a:solidFill>
                  <a:schemeClr val="tx1"/>
                </a:solidFill>
                <a:effectLst/>
                <a:latin typeface="+mn-lt"/>
                <a:ea typeface="+mn-ea"/>
                <a:cs typeface="+mn-cs"/>
              </a:rPr>
              <a:t>a </a:t>
            </a:r>
            <a:r>
              <a:rPr lang="en-US" sz="1200" i="0" kern="1200" dirty="0">
                <a:solidFill>
                  <a:schemeClr val="tx1"/>
                </a:solidFill>
                <a:effectLst/>
                <a:latin typeface="+mn-lt"/>
                <a:ea typeface="+mn-ea"/>
                <a:cs typeface="+mn-cs"/>
              </a:rPr>
              <a:t>equals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 wherever there is an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in the expression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wherever there is a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in the expression. This yields </a:t>
            </a:r>
            <a:r>
              <a:rPr lang="en-US" sz="1200" kern="1200">
                <a:solidFill>
                  <a:schemeClr val="tx1"/>
                </a:solidFill>
                <a:effectLst/>
                <a:latin typeface="+mn-lt"/>
                <a:ea typeface="+mn-ea"/>
                <a:cs typeface="+mn-cs"/>
              </a:rPr>
              <a:t>2 plus </a:t>
            </a:r>
            <a:r>
              <a:rPr lang="en-US" sz="1200" kern="1200" dirty="0">
                <a:solidFill>
                  <a:schemeClr val="tx1"/>
                </a:solidFill>
                <a:effectLst/>
                <a:latin typeface="+mn-lt"/>
                <a:ea typeface="+mn-ea"/>
                <a:cs typeface="+mn-cs"/>
              </a:rPr>
              <a:t>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14b</a:t>
            </a:r>
            <a:r>
              <a:rPr lang="en-US" sz="1200" kern="1200" baseline="30000" dirty="0">
                <a:solidFill>
                  <a:schemeClr val="tx1"/>
                </a:solidFill>
                <a:effectLst/>
                <a:latin typeface="+mn-lt"/>
                <a:ea typeface="+mn-ea"/>
                <a:cs typeface="+mn-cs"/>
              </a:rPr>
              <a:t>3 </a:t>
            </a:r>
            <a:r>
              <a:rPr lang="en-US" sz="1200" kern="1200" dirty="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is raised to the first power, so the term negative 7.1x is a first-degree term. In this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in the term 5x</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which is 1, since any variable raised to the zero power is equal to 1. The zero in the exponent of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Therefore, all of these constants are like terms. In this example, there is the variable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in each of the terms listed. Since all of these terms have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they are all like terms. In this last example, both 5xy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negative 3.2xy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have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times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minus 14 is a combination of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14 using the plus operation. 2xy divided by 3z</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plus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dirty="0" err="1">
                <a:solidFill>
                  <a:schemeClr val="tx1"/>
                </a:solidFill>
                <a:effectLst/>
                <a:latin typeface="+mn-lt"/>
                <a:ea typeface="+mn-ea"/>
                <a:cs typeface="+mn-cs"/>
              </a:rPr>
              <a:t>ba</a:t>
            </a:r>
            <a:r>
              <a:rPr lang="en-US" sz="1200" kern="1200" dirty="0">
                <a:solidFill>
                  <a:schemeClr val="tx1"/>
                </a:solidFill>
                <a:effectLst/>
                <a:latin typeface="+mn-lt"/>
                <a:ea typeface="+mn-ea"/>
                <a:cs typeface="+mn-cs"/>
              </a:rPr>
              <a:t> plus ca” has two like terms, so we factor out the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from the “(b plus c),” and if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a:t>
            </a:r>
            <a:r>
              <a:rPr lang="en-US" sz="1200" kern="1200" dirty="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a:t>
            </a:r>
            <a:r>
              <a:rPr lang="en-US" sz="1200" kern="1200">
                <a:solidFill>
                  <a:schemeClr val="tx1"/>
                </a:solidFill>
                <a:effectLst/>
                <a:latin typeface="+mn-lt"/>
                <a:ea typeface="+mn-ea"/>
                <a:cs typeface="+mn-cs"/>
              </a:rPr>
              <a:t>, we </a:t>
            </a:r>
            <a:r>
              <a:rPr lang="en-US" sz="1200" kern="1200" dirty="0">
                <a:solidFill>
                  <a:schemeClr val="tx1"/>
                </a:solidFill>
                <a:effectLst/>
                <a:latin typeface="+mn-lt"/>
                <a:ea typeface="+mn-ea"/>
                <a:cs typeface="+mn-cs"/>
              </a:rPr>
              <a:t>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Example 1. This example asks you to evaluate the algebraic expression negative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 Id="rId5" Type="http://schemas.openxmlformats.org/officeDocument/2006/relationships/image" Target="../media/image24.pn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Algebraic Expressions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CFC56A1-9D99-42D2-AF94-790A12179305}"/>
                  </a:ext>
                </a:extLst>
              </p:cNvPr>
              <p:cNvSpPr txBox="1"/>
              <p:nvPr/>
            </p:nvSpPr>
            <p:spPr>
              <a:xfrm>
                <a:off x="1881188" y="1651820"/>
                <a:ext cx="7942046" cy="461665"/>
              </a:xfrm>
              <a:prstGeom prst="rect">
                <a:avLst/>
              </a:prstGeom>
              <a:noFill/>
            </p:spPr>
            <p:txBody>
              <a:bodyPr wrap="none" rtlCol="0">
                <a:spAutoFit/>
              </a:bodyPr>
              <a:lstStyle/>
              <a:p>
                <a:r>
                  <a:rPr lang="en-US" sz="2400" dirty="0"/>
                  <a:t>Simplify and evaluate </a:t>
                </a:r>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oMath>
                </a14:m>
                <a:r>
                  <a:rPr lang="en-US" sz="2400" dirty="0"/>
                  <a:t> for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=2</m:t>
                    </m:r>
                  </m:oMath>
                </a14:m>
                <a:r>
                  <a:rPr lang="en-US" sz="2400" dirty="0"/>
                  <a:t>,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=−1</m:t>
                    </m:r>
                  </m:oMath>
                </a14:m>
                <a:endParaRPr lang="en-US" sz="2400" dirty="0"/>
              </a:p>
            </p:txBody>
          </p:sp>
        </mc:Choice>
        <mc:Fallback xmlns="">
          <p:sp>
            <p:nvSpPr>
              <p:cNvPr id="4" name="TextBox 3">
                <a:extLst>
                  <a:ext uri="{FF2B5EF4-FFF2-40B4-BE49-F238E27FC236}">
                    <a16:creationId xmlns:a16="http://schemas.microsoft.com/office/drawing/2014/main" id="{FCFC56A1-9D99-42D2-AF94-790A12179305}"/>
                  </a:ext>
                </a:extLst>
              </p:cNvPr>
              <p:cNvSpPr txBox="1">
                <a:spLocks noRot="1" noChangeAspect="1" noMove="1" noResize="1" noEditPoints="1" noAdjustHandles="1" noChangeArrowheads="1" noChangeShapeType="1" noTextEdit="1"/>
              </p:cNvSpPr>
              <p:nvPr/>
            </p:nvSpPr>
            <p:spPr>
              <a:xfrm>
                <a:off x="1881188" y="1651820"/>
                <a:ext cx="7942046" cy="461665"/>
              </a:xfrm>
              <a:prstGeom prst="rect">
                <a:avLst/>
              </a:prstGeom>
              <a:blipFill>
                <a:blip r:embed="rId3"/>
                <a:stretch>
                  <a:fillRect l="-1229" t="-10526" b="-2894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99B307E6-B64D-4F00-8BE2-7CE4946B2672}"/>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CDBDA86-D813-4D8E-84A6-8243B78A2012}"/>
                  </a:ext>
                </a:extLst>
              </p:cNvPr>
              <p:cNvSpPr txBox="1"/>
              <p:nvPr/>
            </p:nvSpPr>
            <p:spPr>
              <a:xfrm>
                <a:off x="2361385" y="3418306"/>
                <a:ext cx="441422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oMath>
                  </m:oMathPara>
                </a14:m>
                <a:endParaRPr lang="en-US" sz="2400" dirty="0"/>
              </a:p>
            </p:txBody>
          </p:sp>
        </mc:Choice>
        <mc:Fallback xmlns="">
          <p:sp>
            <p:nvSpPr>
              <p:cNvPr id="2" name="TextBox 1">
                <a:extLst>
                  <a:ext uri="{FF2B5EF4-FFF2-40B4-BE49-F238E27FC236}">
                    <a16:creationId xmlns:a16="http://schemas.microsoft.com/office/drawing/2014/main" id="{8CDBDA86-D813-4D8E-84A6-8243B78A2012}"/>
                  </a:ext>
                </a:extLst>
              </p:cNvPr>
              <p:cNvSpPr txBox="1">
                <a:spLocks noRot="1" noChangeAspect="1" noMove="1" noResize="1" noEditPoints="1" noAdjustHandles="1" noChangeArrowheads="1" noChangeShapeType="1" noTextEdit="1"/>
              </p:cNvSpPr>
              <p:nvPr/>
            </p:nvSpPr>
            <p:spPr>
              <a:xfrm>
                <a:off x="2361385" y="3418306"/>
                <a:ext cx="4414222" cy="369332"/>
              </a:xfrm>
              <a:prstGeom prst="rect">
                <a:avLst/>
              </a:prstGeom>
              <a:blipFill>
                <a:blip r:embed="rId4"/>
                <a:stretch>
                  <a:fillRect l="-1243" r="-1243"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8AA9E81-E9A7-496E-A069-F39F1F168585}"/>
                  </a:ext>
                </a:extLst>
              </p:cNvPr>
              <p:cNvSpPr txBox="1"/>
              <p:nvPr/>
            </p:nvSpPr>
            <p:spPr>
              <a:xfrm>
                <a:off x="2361385" y="4255382"/>
                <a:ext cx="4281044"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d>
                        <m:dPr>
                          <m:ctrlPr>
                            <a:rPr lang="en-US" sz="2400" b="0" i="1" smtClean="0">
                              <a:latin typeface="Cambria Math" panose="02040503050406030204" pitchFamily="18" charset="0"/>
                            </a:rPr>
                          </m:ctrlPr>
                        </m:dPr>
                        <m:e>
                          <m:r>
                            <a:rPr lang="en-US" sz="2400" b="0" i="1" smtClean="0">
                              <a:solidFill>
                                <a:schemeClr val="accent1"/>
                              </a:solidFill>
                              <a:latin typeface="Cambria Math" panose="02040503050406030204" pitchFamily="18" charset="0"/>
                            </a:rPr>
                            <m:t>−1</m:t>
                          </m:r>
                        </m:e>
                      </m:d>
                      <m:r>
                        <a:rPr lang="en-US" sz="2400" b="0" i="1" smtClean="0">
                          <a:latin typeface="Cambria Math" panose="02040503050406030204" pitchFamily="18" charset="0"/>
                        </a:rPr>
                        <m:t>+5</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oMath>
                  </m:oMathPara>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=2+10</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=12</m:t>
                    </m:r>
                  </m:oMath>
                </a14:m>
                <a:endParaRPr lang="en-US" sz="2400" dirty="0"/>
              </a:p>
            </p:txBody>
          </p:sp>
        </mc:Choice>
        <mc:Fallback xmlns="">
          <p:sp>
            <p:nvSpPr>
              <p:cNvPr id="3" name="TextBox 2">
                <a:extLst>
                  <a:ext uri="{FF2B5EF4-FFF2-40B4-BE49-F238E27FC236}">
                    <a16:creationId xmlns:a16="http://schemas.microsoft.com/office/drawing/2014/main" id="{98AA9E81-E9A7-496E-A069-F39F1F168585}"/>
                  </a:ext>
                </a:extLst>
              </p:cNvPr>
              <p:cNvSpPr txBox="1">
                <a:spLocks noRot="1" noChangeAspect="1" noMove="1" noResize="1" noEditPoints="1" noAdjustHandles="1" noChangeArrowheads="1" noChangeShapeType="1" noTextEdit="1"/>
              </p:cNvSpPr>
              <p:nvPr/>
            </p:nvSpPr>
            <p:spPr>
              <a:xfrm>
                <a:off x="2361385" y="4255382"/>
                <a:ext cx="4281044" cy="1107996"/>
              </a:xfrm>
              <a:prstGeom prst="rect">
                <a:avLst/>
              </a:prstGeom>
              <a:blipFill>
                <a:blip r:embed="rId5"/>
                <a:stretch>
                  <a:fillRect b="-1648"/>
                </a:stretch>
              </a:blipFill>
            </p:spPr>
            <p:txBody>
              <a:bodyPr/>
              <a:lstStyle/>
              <a:p>
                <a:r>
                  <a:rPr lang="en-US">
                    <a:noFill/>
                  </a:rPr>
                  <a:t> </a:t>
                </a:r>
              </a:p>
            </p:txBody>
          </p:sp>
        </mc:Fallback>
      </mc:AlternateContent>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CA058A8-B29F-49CF-848C-927CB185E8F3}"/>
              </a:ext>
            </a:extLst>
          </p:cNvPr>
          <p:cNvSpPr/>
          <p:nvPr/>
        </p:nvSpPr>
        <p:spPr>
          <a:xfrm>
            <a:off x="1881188" y="1416833"/>
            <a:ext cx="5375254" cy="461665"/>
          </a:xfrm>
          <a:prstGeom prst="rect">
            <a:avLst/>
          </a:prstGeom>
        </p:spPr>
        <p:txBody>
          <a:bodyPr wrap="none">
            <a:spAutoFit/>
          </a:bodyPr>
          <a:lstStyle/>
          <a:p>
            <a:r>
              <a:rPr lang="en-US" sz="2400" dirty="0"/>
              <a:t>A </a:t>
            </a:r>
            <a:r>
              <a:rPr lang="en-US" sz="2400" b="1" dirty="0"/>
              <a:t>constant</a:t>
            </a:r>
            <a:r>
              <a:rPr lang="en-US" sz="2400" dirty="0"/>
              <a:t> is a single number, like 6 or 18.</a:t>
            </a:r>
          </a:p>
        </p:txBody>
      </p:sp>
      <p:sp>
        <p:nvSpPr>
          <p:cNvPr id="3" name="Rectangle 2">
            <a:extLst>
              <a:ext uri="{FF2B5EF4-FFF2-40B4-BE49-F238E27FC236}">
                <a16:creationId xmlns:a16="http://schemas.microsoft.com/office/drawing/2014/main" id="{A507C359-80F3-43DD-8F0F-23ECB115839F}"/>
              </a:ext>
            </a:extLst>
          </p:cNvPr>
          <p:cNvSpPr/>
          <p:nvPr/>
        </p:nvSpPr>
        <p:spPr>
          <a:xfrm>
            <a:off x="1881187" y="2157422"/>
            <a:ext cx="8429625" cy="830997"/>
          </a:xfrm>
          <a:prstGeom prst="rect">
            <a:avLst/>
          </a:prstGeom>
        </p:spPr>
        <p:txBody>
          <a:bodyPr wrap="square">
            <a:spAutoFit/>
          </a:bodyPr>
          <a:lstStyle/>
          <a:p>
            <a:r>
              <a:rPr lang="en-US" sz="2400" dirty="0"/>
              <a:t>A </a:t>
            </a:r>
            <a:r>
              <a:rPr lang="en-US" sz="2400" b="1" dirty="0"/>
              <a:t>term</a:t>
            </a:r>
            <a:r>
              <a:rPr lang="en-US" sz="2400" dirty="0"/>
              <a:t> in an algebraic expression is any single grouping of variables and constants like... </a:t>
            </a:r>
          </a:p>
        </p:txBody>
      </p:sp>
      <p:sp>
        <p:nvSpPr>
          <p:cNvPr id="4" name="Rectangle 3">
            <a:extLst>
              <a:ext uri="{FF2B5EF4-FFF2-40B4-BE49-F238E27FC236}">
                <a16:creationId xmlns:a16="http://schemas.microsoft.com/office/drawing/2014/main" id="{1EC89FCF-9D09-459D-9027-1566ACC56278}"/>
              </a:ext>
            </a:extLst>
          </p:cNvPr>
          <p:cNvSpPr/>
          <p:nvPr/>
        </p:nvSpPr>
        <p:spPr>
          <a:xfrm>
            <a:off x="1881187" y="4146655"/>
            <a:ext cx="7693966" cy="461665"/>
          </a:xfrm>
          <a:prstGeom prst="rect">
            <a:avLst/>
          </a:prstGeom>
        </p:spPr>
        <p:txBody>
          <a:bodyPr wrap="none">
            <a:spAutoFit/>
          </a:bodyPr>
          <a:lstStyle/>
          <a:p>
            <a:r>
              <a:rPr lang="en-US" sz="2400" dirty="0"/>
              <a:t>A </a:t>
            </a:r>
            <a:r>
              <a:rPr lang="en-US" sz="2400" b="1" dirty="0"/>
              <a:t>numerical coefficient </a:t>
            </a:r>
            <a:r>
              <a:rPr lang="en-US" sz="2400" dirty="0"/>
              <a:t>is any number in front of a variable .</a:t>
            </a:r>
          </a:p>
        </p:txBody>
      </p:sp>
      <p:sp>
        <p:nvSpPr>
          <p:cNvPr id="5" name="Rectangle 4">
            <a:extLst>
              <a:ext uri="{FF2B5EF4-FFF2-40B4-BE49-F238E27FC236}">
                <a16:creationId xmlns:a16="http://schemas.microsoft.com/office/drawing/2014/main" id="{A9824C6B-7C82-4A49-B8C8-175EE0719B55}"/>
              </a:ext>
            </a:extLst>
          </p:cNvPr>
          <p:cNvSpPr/>
          <p:nvPr/>
        </p:nvSpPr>
        <p:spPr>
          <a:xfrm>
            <a:off x="2241755" y="4626141"/>
            <a:ext cx="8069057" cy="830997"/>
          </a:xfrm>
          <a:prstGeom prst="rect">
            <a:avLst/>
          </a:prstGeom>
        </p:spPr>
        <p:txBody>
          <a:bodyPr wrap="square">
            <a:spAutoFit/>
          </a:bodyPr>
          <a:lstStyle/>
          <a:p>
            <a:r>
              <a:rPr lang="en-US" sz="2400" dirty="0"/>
              <a:t>Example: The term 6x has the constant 6 as the numerical coefficient of the variable </a:t>
            </a:r>
            <a:r>
              <a:rPr lang="en-US" sz="2400" i="1" dirty="0"/>
              <a:t>x</a:t>
            </a:r>
            <a:r>
              <a:rPr lang="en-US" sz="2400" dirty="0"/>
              <a:t>.</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F4C298-64E0-4DF9-A5DA-9626603D15C0}"/>
                  </a:ext>
                </a:extLst>
              </p:cNvPr>
              <p:cNvSpPr txBox="1"/>
              <p:nvPr/>
            </p:nvSpPr>
            <p:spPr>
              <a:xfrm>
                <a:off x="2241755" y="3006240"/>
                <a:ext cx="4615174" cy="538545"/>
              </a:xfrm>
              <a:prstGeom prst="rect">
                <a:avLst/>
              </a:prstGeom>
              <a:noFill/>
            </p:spPr>
            <p:txBody>
              <a:bodyPr wrap="none" rtlCol="0">
                <a:spAutoFit/>
              </a:bodyPr>
              <a:lstStyle/>
              <a:p>
                <a14:m>
                  <m:oMath xmlns:m="http://schemas.openxmlformats.org/officeDocument/2006/math">
                    <m:r>
                      <a:rPr lang="en-US" sz="2000" b="0" i="1" smtClean="0">
                        <a:latin typeface="Cambria Math" panose="02040503050406030204" pitchFamily="18" charset="0"/>
                      </a:rPr>
                      <m:t>16</m:t>
                    </m:r>
                  </m:oMath>
                </a14:m>
                <a:r>
                  <a:rPr lang="en-US" sz="2000" dirty="0"/>
                  <a:t>,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4</m:t>
                        </m:r>
                      </m:den>
                    </m:f>
                    <m:r>
                      <a:rPr lang="en-US" sz="2000" b="0" i="1" smtClean="0">
                        <a:latin typeface="Cambria Math" panose="02040503050406030204" pitchFamily="18" charset="0"/>
                      </a:rPr>
                      <m:t>𝑥</m:t>
                    </m:r>
                  </m:oMath>
                </a14:m>
                <a:r>
                  <a:rPr lang="en-US" sz="2000" dirty="0"/>
                  <a:t>, </a:t>
                </a:r>
                <a14:m>
                  <m:oMath xmlns:m="http://schemas.openxmlformats.org/officeDocument/2006/math">
                    <m:r>
                      <a:rPr lang="en-US" sz="2000" b="0" i="1" smtClean="0">
                        <a:latin typeface="Cambria Math" panose="02040503050406030204" pitchFamily="18" charset="0"/>
                      </a:rPr>
                      <m:t>−5.2</m:t>
                    </m:r>
                  </m:oMath>
                </a14:m>
                <a:r>
                  <a:rPr lang="en-US" sz="2000" dirty="0"/>
                  <a:t>, </a:t>
                </a:r>
                <a14:m>
                  <m:oMath xmlns:m="http://schemas.openxmlformats.org/officeDocument/2006/math">
                    <m:r>
                      <a:rPr lang="en-US" sz="2000" b="0" i="1" smtClean="0">
                        <a:latin typeface="Cambria Math" panose="02040503050406030204" pitchFamily="18" charset="0"/>
                      </a:rPr>
                      <m:t>1.3</m:t>
                    </m:r>
                    <m:r>
                      <a:rPr lang="en-US" sz="2000" b="0" i="1" smtClean="0">
                        <a:latin typeface="Cambria Math" panose="02040503050406030204" pitchFamily="18" charset="0"/>
                      </a:rPr>
                      <m:t>𝑥𝑦</m:t>
                    </m:r>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−5</m:t>
                        </m:r>
                        <m:r>
                          <a:rPr lang="en-US" sz="2000" b="0" i="1" smtClean="0">
                            <a:latin typeface="Cambria Math" panose="02040503050406030204" pitchFamily="18" charset="0"/>
                          </a:rPr>
                          <m:t>𝑥</m:t>
                        </m:r>
                      </m:e>
                      <m:sup>
                        <m:r>
                          <a:rPr lang="en-US" sz="2000" b="0" i="1" smtClean="0">
                            <a:latin typeface="Cambria Math" panose="02040503050406030204" pitchFamily="18" charset="0"/>
                          </a:rPr>
                          <m:t>2</m:t>
                        </m:r>
                      </m:sup>
                    </m:sSup>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14</m:t>
                        </m:r>
                        <m:r>
                          <a:rPr lang="en-US" sz="2000" b="0" i="1" smtClean="0">
                            <a:latin typeface="Cambria Math" panose="02040503050406030204" pitchFamily="18" charset="0"/>
                          </a:rPr>
                          <m:t>𝑏</m:t>
                        </m:r>
                      </m:e>
                      <m:sup>
                        <m:r>
                          <a:rPr lang="en-US" sz="2000" b="0" i="1" smtClean="0">
                            <a:latin typeface="Cambria Math" panose="02040503050406030204" pitchFamily="18" charset="0"/>
                          </a:rPr>
                          <m:t>3</m:t>
                        </m:r>
                      </m:sup>
                    </m:sSup>
                  </m:oMath>
                </a14:m>
                <a:r>
                  <a:rPr lang="en-US" sz="2000" dirty="0"/>
                  <a:t>, and </a:t>
                </a:r>
                <a14:m>
                  <m:oMath xmlns:m="http://schemas.openxmlformats.org/officeDocument/2006/math">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𝑥</m:t>
                        </m:r>
                      </m:num>
                      <m:den>
                        <m:r>
                          <a:rPr lang="en-US" sz="2000" b="0" i="1" smtClean="0">
                            <a:latin typeface="Cambria Math" panose="02040503050406030204" pitchFamily="18" charset="0"/>
                          </a:rPr>
                          <m:t>𝑦</m:t>
                        </m:r>
                      </m:den>
                    </m:f>
                  </m:oMath>
                </a14:m>
                <a:endParaRPr lang="en-US" sz="2000" dirty="0"/>
              </a:p>
            </p:txBody>
          </p:sp>
        </mc:Choice>
        <mc:Fallback xmlns="">
          <p:sp>
            <p:nvSpPr>
              <p:cNvPr id="6" name="TextBox 5">
                <a:extLst>
                  <a:ext uri="{FF2B5EF4-FFF2-40B4-BE49-F238E27FC236}">
                    <a16:creationId xmlns:a16="http://schemas.microsoft.com/office/drawing/2014/main" id="{38F4C298-64E0-4DF9-A5DA-9626603D15C0}"/>
                  </a:ext>
                </a:extLst>
              </p:cNvPr>
              <p:cNvSpPr txBox="1">
                <a:spLocks noRot="1" noChangeAspect="1" noMove="1" noResize="1" noEditPoints="1" noAdjustHandles="1" noChangeArrowheads="1" noChangeShapeType="1" noTextEdit="1"/>
              </p:cNvSpPr>
              <p:nvPr/>
            </p:nvSpPr>
            <p:spPr>
              <a:xfrm>
                <a:off x="2241755" y="3006240"/>
                <a:ext cx="4615174" cy="538545"/>
              </a:xfrm>
              <a:prstGeom prst="rect">
                <a:avLst/>
              </a:prstGeom>
              <a:blipFill>
                <a:blip r:embed="rId3"/>
                <a:stretch>
                  <a:fillRect b="-5682"/>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dirty="0"/>
              <a:t>If a term has only one variable, then the exponent of the variable is called the </a:t>
            </a:r>
            <a:r>
              <a:rPr lang="en-US" sz="2400" b="1" dirty="0"/>
              <a:t>degree</a:t>
            </a:r>
            <a:r>
              <a:rPr lang="en-US" sz="2400" dirty="0"/>
              <a:t> of the term.</a:t>
            </a:r>
          </a:p>
        </p:txBody>
      </p:sp>
      <p:pic>
        <p:nvPicPr>
          <p:cNvPr id="5" name="Picture 4">
            <a:extLst>
              <a:ext uri="{FF2B5EF4-FFF2-40B4-BE49-F238E27FC236}">
                <a16:creationId xmlns:a16="http://schemas.microsoft.com/office/drawing/2014/main" id="{D630EE14-D83C-4E73-9675-AB8835EEB6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9" name="Picture 8">
            <a:extLst>
              <a:ext uri="{FF2B5EF4-FFF2-40B4-BE49-F238E27FC236}">
                <a16:creationId xmlns:a16="http://schemas.microsoft.com/office/drawing/2014/main" id="{049A0B0F-BD79-4E75-92BA-F3282C9BAF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Like Terms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BBE589D-BCBC-462E-8E52-A79A448A5CC5}"/>
              </a:ext>
            </a:extLst>
          </p:cNvPr>
          <p:cNvSpPr/>
          <p:nvPr/>
        </p:nvSpPr>
        <p:spPr>
          <a:xfrm>
            <a:off x="1881187" y="1611332"/>
            <a:ext cx="8429625" cy="830997"/>
          </a:xfrm>
          <a:prstGeom prst="rect">
            <a:avLst/>
          </a:prstGeom>
        </p:spPr>
        <p:txBody>
          <a:bodyPr wrap="square">
            <a:spAutoFit/>
          </a:bodyPr>
          <a:lstStyle/>
          <a:p>
            <a:r>
              <a:rPr lang="en-US" sz="2400" b="1" dirty="0"/>
              <a:t>Like terms </a:t>
            </a:r>
            <a:r>
              <a:rPr lang="en-US" sz="2400" dirty="0"/>
              <a:t>are either 1) constants or 2) terms that contain the same variables raised to the same powers.</a:t>
            </a:r>
          </a:p>
        </p:txBody>
      </p:sp>
      <p:sp>
        <p:nvSpPr>
          <p:cNvPr id="3" name="Rectangle 2">
            <a:extLst>
              <a:ext uri="{FF2B5EF4-FFF2-40B4-BE49-F238E27FC236}">
                <a16:creationId xmlns:a16="http://schemas.microsoft.com/office/drawing/2014/main" id="{C84CAC44-2363-4226-B4B8-2F565F2405EB}"/>
              </a:ext>
            </a:extLst>
          </p:cNvPr>
          <p:cNvSpPr/>
          <p:nvPr/>
        </p:nvSpPr>
        <p:spPr>
          <a:xfrm>
            <a:off x="1881187" y="2915752"/>
            <a:ext cx="1443857" cy="461665"/>
          </a:xfrm>
          <a:prstGeom prst="rect">
            <a:avLst/>
          </a:prstGeom>
        </p:spPr>
        <p:txBody>
          <a:bodyPr wrap="none">
            <a:spAutoFit/>
          </a:bodyPr>
          <a:lstStyle/>
          <a:p>
            <a:r>
              <a:rPr lang="en-US" sz="2400" dirty="0"/>
              <a:t>Examples: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3FE8EAA-5210-44A2-867B-BBDD33FB682D}"/>
                  </a:ext>
                </a:extLst>
              </p:cNvPr>
              <p:cNvSpPr txBox="1"/>
              <p:nvPr/>
            </p:nvSpPr>
            <p:spPr>
              <a:xfrm>
                <a:off x="2603115" y="3579082"/>
                <a:ext cx="2048638" cy="52232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−6</m:t>
                    </m:r>
                  </m:oMath>
                </a14:m>
                <a:r>
                  <a:rPr lang="en-US" sz="2400" dirty="0"/>
                  <a:t>, </a:t>
                </a:r>
                <a14:m>
                  <m:oMath xmlns:m="http://schemas.openxmlformats.org/officeDocument/2006/math">
                    <m:r>
                      <a:rPr lang="en-US" sz="2400" b="0" i="1" smtClean="0">
                        <a:latin typeface="Cambria Math" panose="02040503050406030204" pitchFamily="18" charset="0"/>
                      </a:rPr>
                      <m:t>1.84</m:t>
                    </m:r>
                  </m:oMath>
                </a14:m>
                <a:r>
                  <a:rPr lang="en-US" sz="2400" dirty="0"/>
                  <a:t>, </a:t>
                </a:r>
                <a14:m>
                  <m:oMath xmlns:m="http://schemas.openxmlformats.org/officeDocument/2006/math">
                    <m:r>
                      <a:rPr lang="en-US" sz="2400" b="0" i="1" smtClean="0">
                        <a:latin typeface="Cambria Math" panose="02040503050406030204" pitchFamily="18" charset="0"/>
                      </a:rPr>
                      <m:t>145</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4</m:t>
                        </m:r>
                      </m:den>
                    </m:f>
                  </m:oMath>
                </a14:m>
                <a:endParaRPr lang="en-US" sz="2400" dirty="0"/>
              </a:p>
            </p:txBody>
          </p:sp>
        </mc:Choice>
        <mc:Fallback xmlns="">
          <p:sp>
            <p:nvSpPr>
              <p:cNvPr id="4" name="TextBox 3">
                <a:extLst>
                  <a:ext uri="{FF2B5EF4-FFF2-40B4-BE49-F238E27FC236}">
                    <a16:creationId xmlns:a16="http://schemas.microsoft.com/office/drawing/2014/main" id="{A3FE8EAA-5210-44A2-867B-BBDD33FB682D}"/>
                  </a:ext>
                </a:extLst>
              </p:cNvPr>
              <p:cNvSpPr txBox="1">
                <a:spLocks noRot="1" noChangeAspect="1" noMove="1" noResize="1" noEditPoints="1" noAdjustHandles="1" noChangeArrowheads="1" noChangeShapeType="1" noTextEdit="1"/>
              </p:cNvSpPr>
              <p:nvPr/>
            </p:nvSpPr>
            <p:spPr>
              <a:xfrm>
                <a:off x="2603115" y="3579082"/>
                <a:ext cx="2048638" cy="522322"/>
              </a:xfrm>
              <a:prstGeom prst="rect">
                <a:avLst/>
              </a:prstGeom>
              <a:blipFill>
                <a:blip r:embed="rId3"/>
                <a:stretch>
                  <a:fillRect t="-2326" r="-2083" b="-209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555A8DE-A222-4703-A098-249563705608}"/>
                  </a:ext>
                </a:extLst>
              </p:cNvPr>
              <p:cNvSpPr txBox="1"/>
              <p:nvPr/>
            </p:nvSpPr>
            <p:spPr>
              <a:xfrm>
                <a:off x="2603115" y="4313664"/>
                <a:ext cx="2476191" cy="52418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15</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2.6</m:t>
                    </m:r>
                    <m:r>
                      <a:rPr lang="en-US" sz="2400" b="0" i="1" smtClean="0">
                        <a:latin typeface="Cambria Math" panose="02040503050406030204" pitchFamily="18" charset="0"/>
                      </a:rPr>
                      <m:t>𝑎</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r>
                      <a:rPr lang="en-US" sz="2400" b="0" i="1" smtClean="0">
                        <a:latin typeface="Cambria Math" panose="02040503050406030204" pitchFamily="18" charset="0"/>
                      </a:rPr>
                      <m:t>𝑎</m:t>
                    </m:r>
                  </m:oMath>
                </a14:m>
                <a:endParaRPr lang="en-US" sz="2400" dirty="0"/>
              </a:p>
            </p:txBody>
          </p:sp>
        </mc:Choice>
        <mc:Fallback xmlns="">
          <p:sp>
            <p:nvSpPr>
              <p:cNvPr id="7" name="TextBox 6">
                <a:extLst>
                  <a:ext uri="{FF2B5EF4-FFF2-40B4-BE49-F238E27FC236}">
                    <a16:creationId xmlns:a16="http://schemas.microsoft.com/office/drawing/2014/main" id="{9555A8DE-A222-4703-A098-249563705608}"/>
                  </a:ext>
                </a:extLst>
              </p:cNvPr>
              <p:cNvSpPr txBox="1">
                <a:spLocks noRot="1" noChangeAspect="1" noMove="1" noResize="1" noEditPoints="1" noAdjustHandles="1" noChangeArrowheads="1" noChangeShapeType="1" noTextEdit="1"/>
              </p:cNvSpPr>
              <p:nvPr/>
            </p:nvSpPr>
            <p:spPr>
              <a:xfrm>
                <a:off x="2603115" y="4313664"/>
                <a:ext cx="2476191" cy="524182"/>
              </a:xfrm>
              <a:prstGeom prst="rect">
                <a:avLst/>
              </a:prstGeom>
              <a:blipFill>
                <a:blip r:embed="rId4"/>
                <a:stretch>
                  <a:fillRect t="-3488" b="-197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EA7A999-39A5-4DD6-96F3-117F10CDEBB0}"/>
                  </a:ext>
                </a:extLst>
              </p:cNvPr>
              <p:cNvSpPr txBox="1"/>
              <p:nvPr/>
            </p:nvSpPr>
            <p:spPr>
              <a:xfrm>
                <a:off x="2603115" y="5050106"/>
                <a:ext cx="2395912" cy="369332"/>
              </a:xfrm>
              <a:prstGeom prst="rect">
                <a:avLst/>
              </a:prstGeom>
              <a:noFill/>
            </p:spPr>
            <p:txBody>
              <a:bodyPr wrap="none" lIns="0" tIns="0" rIns="0" bIns="0" rtlCol="0">
                <a:spAutoFit/>
              </a:bodyPr>
              <a:lstStyle/>
              <a:p>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5</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r>
                  <a:rPr lang="en-US" sz="2400" dirty="0"/>
                  <a:t> and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−3.2</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endParaRPr lang="en-US" sz="2400" dirty="0"/>
              </a:p>
            </p:txBody>
          </p:sp>
        </mc:Choice>
        <mc:Fallback xmlns="">
          <p:sp>
            <p:nvSpPr>
              <p:cNvPr id="8" name="TextBox 7">
                <a:extLst>
                  <a:ext uri="{FF2B5EF4-FFF2-40B4-BE49-F238E27FC236}">
                    <a16:creationId xmlns:a16="http://schemas.microsoft.com/office/drawing/2014/main" id="{6EA7A999-39A5-4DD6-96F3-117F10CDEBB0}"/>
                  </a:ext>
                </a:extLst>
              </p:cNvPr>
              <p:cNvSpPr txBox="1">
                <a:spLocks noRot="1" noChangeAspect="1" noMove="1" noResize="1" noEditPoints="1" noAdjustHandles="1" noChangeArrowheads="1" noChangeShapeType="1" noTextEdit="1"/>
              </p:cNvSpPr>
              <p:nvPr/>
            </p:nvSpPr>
            <p:spPr>
              <a:xfrm>
                <a:off x="2603115" y="5050106"/>
                <a:ext cx="2395912" cy="369332"/>
              </a:xfrm>
              <a:prstGeom prst="rect">
                <a:avLst/>
              </a:prstGeom>
              <a:blipFill>
                <a:blip r:embed="rId5"/>
                <a:stretch>
                  <a:fillRect l="-6107" t="-24590" r="-1781" b="-4918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Algebraic Expression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715B27D-F801-4455-B001-44B73A9E1AC5}"/>
              </a:ext>
            </a:extLst>
          </p:cNvPr>
          <p:cNvSpPr/>
          <p:nvPr/>
        </p:nvSpPr>
        <p:spPr>
          <a:xfrm>
            <a:off x="1881187" y="1659645"/>
            <a:ext cx="8429625" cy="1200329"/>
          </a:xfrm>
          <a:prstGeom prst="rect">
            <a:avLst/>
          </a:prstGeom>
        </p:spPr>
        <p:txBody>
          <a:bodyPr wrap="square">
            <a:spAutoFit/>
          </a:bodyPr>
          <a:lstStyle/>
          <a:p>
            <a:r>
              <a:rPr lang="en-US" sz="2400" dirty="0"/>
              <a:t>An </a:t>
            </a:r>
            <a:r>
              <a:rPr lang="en-US" sz="2400" b="1" dirty="0"/>
              <a:t>algebraic expression </a:t>
            </a:r>
            <a:r>
              <a:rPr lang="en-US" sz="2400" dirty="0"/>
              <a:t>is a combination of variables and numbers using any of the operations (+, -, x, / ) as well as exponents.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6C900A4-D37D-41ED-A1FA-B03FDA895987}"/>
                  </a:ext>
                </a:extLst>
              </p:cNvPr>
              <p:cNvSpPr txBox="1"/>
              <p:nvPr/>
            </p:nvSpPr>
            <p:spPr>
              <a:xfrm>
                <a:off x="3980626" y="3753512"/>
                <a:ext cx="109773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−14</m:t>
                      </m:r>
                    </m:oMath>
                  </m:oMathPara>
                </a14:m>
                <a:endParaRPr lang="en-US" sz="2400" dirty="0"/>
              </a:p>
            </p:txBody>
          </p:sp>
        </mc:Choice>
        <mc:Fallback xmlns="">
          <p:sp>
            <p:nvSpPr>
              <p:cNvPr id="3" name="TextBox 2">
                <a:extLst>
                  <a:ext uri="{FF2B5EF4-FFF2-40B4-BE49-F238E27FC236}">
                    <a16:creationId xmlns:a16="http://schemas.microsoft.com/office/drawing/2014/main" id="{26C900A4-D37D-41ED-A1FA-B03FDA895987}"/>
                  </a:ext>
                </a:extLst>
              </p:cNvPr>
              <p:cNvSpPr txBox="1">
                <a:spLocks noRot="1" noChangeAspect="1" noMove="1" noResize="1" noEditPoints="1" noAdjustHandles="1" noChangeArrowheads="1" noChangeShapeType="1" noTextEdit="1"/>
              </p:cNvSpPr>
              <p:nvPr/>
            </p:nvSpPr>
            <p:spPr>
              <a:xfrm>
                <a:off x="3980626" y="3753512"/>
                <a:ext cx="1097736" cy="369332"/>
              </a:xfrm>
              <a:prstGeom prst="rect">
                <a:avLst/>
              </a:prstGeom>
              <a:blipFill>
                <a:blip r:embed="rId3"/>
                <a:stretch>
                  <a:fillRect l="-3889" t="-1667" r="-6111"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095C61E-2B91-418B-84A3-3E82553DFFDF}"/>
                  </a:ext>
                </a:extLst>
              </p:cNvPr>
              <p:cNvSpPr txBox="1"/>
              <p:nvPr/>
            </p:nvSpPr>
            <p:spPr>
              <a:xfrm>
                <a:off x="7113639" y="3429000"/>
                <a:ext cx="127432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r>
                            <a:rPr lang="en-US" sz="2400" b="0" i="1" smtClean="0">
                              <a:latin typeface="Cambria Math" panose="02040503050406030204" pitchFamily="18" charset="0"/>
                            </a:rPr>
                            <m:t>𝑥𝑦</m:t>
                          </m:r>
                        </m:num>
                        <m:den>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m:t>
                              </m:r>
                              <m:r>
                                <a:rPr lang="en-US" sz="2400" b="0" i="1" smtClean="0">
                                  <a:latin typeface="Cambria Math" panose="02040503050406030204" pitchFamily="18" charset="0"/>
                                </a:rPr>
                                <m:t>𝑧</m:t>
                              </m:r>
                            </m:e>
                            <m:sup>
                              <m:r>
                                <a:rPr lang="en-US" sz="2400" b="0" i="1" smtClean="0">
                                  <a:latin typeface="Cambria Math" panose="02040503050406030204" pitchFamily="18" charset="0"/>
                                </a:rPr>
                                <m:t>3</m:t>
                              </m:r>
                            </m:sup>
                          </m:sSup>
                        </m:den>
                      </m:f>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𝑦</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E095C61E-2B91-418B-84A3-3E82553DFFDF}"/>
                  </a:ext>
                </a:extLst>
              </p:cNvPr>
              <p:cNvSpPr txBox="1">
                <a:spLocks noRot="1" noChangeAspect="1" noMove="1" noResize="1" noEditPoints="1" noAdjustHandles="1" noChangeArrowheads="1" noChangeShapeType="1" noTextEdit="1"/>
              </p:cNvSpPr>
              <p:nvPr/>
            </p:nvSpPr>
            <p:spPr>
              <a:xfrm>
                <a:off x="7113639" y="3429000"/>
                <a:ext cx="127432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7728C3C-3F93-448E-B0D7-7BF8503DFAF1}"/>
              </a:ext>
            </a:extLst>
          </p:cNvPr>
          <p:cNvSpPr/>
          <p:nvPr/>
        </p:nvSpPr>
        <p:spPr>
          <a:xfrm>
            <a:off x="1881188" y="1719487"/>
            <a:ext cx="8429624" cy="830997"/>
          </a:xfrm>
          <a:prstGeom prst="rect">
            <a:avLst/>
          </a:prstGeom>
        </p:spPr>
        <p:txBody>
          <a:bodyPr wrap="square">
            <a:spAutoFit/>
          </a:bodyPr>
          <a:lstStyle/>
          <a:p>
            <a:r>
              <a:rPr lang="en-US" sz="2400" dirty="0"/>
              <a:t>If an expression has like terms, combine them using the distributive property:</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9AA4EF8-5DF0-428F-9DCD-9B2C7A810D97}"/>
                  </a:ext>
                </a:extLst>
              </p:cNvPr>
              <p:cNvSpPr txBox="1"/>
              <p:nvPr/>
            </p:nvSpPr>
            <p:spPr>
              <a:xfrm>
                <a:off x="4562791" y="3132062"/>
                <a:ext cx="306641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solidFill>
                            <a:srgbClr val="C00000"/>
                          </a:solidFill>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𝑐𝑎</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e>
                      </m:d>
                      <m:r>
                        <a:rPr lang="en-US" sz="2800" b="0" i="1" smtClean="0">
                          <a:solidFill>
                            <a:srgbClr val="C00000"/>
                          </a:solidFill>
                          <a:latin typeface="Cambria Math" panose="02040503050406030204" pitchFamily="18" charset="0"/>
                        </a:rPr>
                        <m:t>𝑎</m:t>
                      </m:r>
                    </m:oMath>
                  </m:oMathPara>
                </a14:m>
                <a:endParaRPr lang="en-US" sz="2800" dirty="0"/>
              </a:p>
            </p:txBody>
          </p:sp>
        </mc:Choice>
        <mc:Fallback xmlns="">
          <p:sp>
            <p:nvSpPr>
              <p:cNvPr id="4" name="TextBox 3">
                <a:extLst>
                  <a:ext uri="{FF2B5EF4-FFF2-40B4-BE49-F238E27FC236}">
                    <a16:creationId xmlns:a16="http://schemas.microsoft.com/office/drawing/2014/main" id="{79AA4EF8-5DF0-428F-9DCD-9B2C7A810D97}"/>
                  </a:ext>
                </a:extLst>
              </p:cNvPr>
              <p:cNvSpPr txBox="1">
                <a:spLocks noRot="1" noChangeAspect="1" noMove="1" noResize="1" noEditPoints="1" noAdjustHandles="1" noChangeArrowheads="1" noChangeShapeType="1" noTextEdit="1"/>
              </p:cNvSpPr>
              <p:nvPr/>
            </p:nvSpPr>
            <p:spPr>
              <a:xfrm>
                <a:off x="4562791" y="3132062"/>
                <a:ext cx="3066417"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8881D21-3C72-4A5E-9863-DADD7594F1BA}"/>
                  </a:ext>
                </a:extLst>
              </p:cNvPr>
              <p:cNvSpPr txBox="1"/>
              <p:nvPr/>
            </p:nvSpPr>
            <p:spPr>
              <a:xfrm>
                <a:off x="1881188" y="1918658"/>
                <a:ext cx="3859646"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1" smtClean="0">
                        <a:latin typeface="Cambria Math" panose="02040503050406030204" pitchFamily="18" charset="0"/>
                      </a:rPr>
                      <m:t>𝑥</m:t>
                    </m:r>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7+2</m:t>
                        </m:r>
                      </m:e>
                    </m:d>
                    <m:r>
                      <a:rPr lang="en-US" sz="2400" b="0" i="1" smtClean="0">
                        <a:latin typeface="Cambria Math" panose="02040503050406030204" pitchFamily="18" charset="0"/>
                      </a:rPr>
                      <m:t>𝑥</m:t>
                    </m:r>
                    <m:r>
                      <a:rPr lang="en-US" sz="2400" b="0" i="1" smtClean="0">
                        <a:latin typeface="Cambria Math" panose="02040503050406030204" pitchFamily="18" charset="0"/>
                      </a:rPr>
                      <m:t>=9</m:t>
                    </m:r>
                    <m:r>
                      <a:rPr lang="en-US" sz="2400" b="0" i="1" smtClean="0">
                        <a:latin typeface="Cambria Math" panose="02040503050406030204" pitchFamily="18" charset="0"/>
                      </a:rPr>
                      <m:t>𝑥</m:t>
                    </m:r>
                  </m:oMath>
                </a14:m>
                <a:endParaRPr lang="en-US" sz="2400" dirty="0"/>
              </a:p>
            </p:txBody>
          </p:sp>
        </mc:Choice>
        <mc:Fallback xmlns="">
          <p:sp>
            <p:nvSpPr>
              <p:cNvPr id="2" name="TextBox 1">
                <a:extLst>
                  <a:ext uri="{FF2B5EF4-FFF2-40B4-BE49-F238E27FC236}">
                    <a16:creationId xmlns:a16="http://schemas.microsoft.com/office/drawing/2014/main" id="{F8881D21-3C72-4A5E-9863-DADD7594F1BA}"/>
                  </a:ext>
                </a:extLst>
              </p:cNvPr>
              <p:cNvSpPr txBox="1">
                <a:spLocks noRot="1" noChangeAspect="1" noMove="1" noResize="1" noEditPoints="1" noAdjustHandles="1" noChangeArrowheads="1" noChangeShapeType="1" noTextEdit="1"/>
              </p:cNvSpPr>
              <p:nvPr/>
            </p:nvSpPr>
            <p:spPr>
              <a:xfrm>
                <a:off x="1881188" y="1918658"/>
                <a:ext cx="3859646" cy="461665"/>
              </a:xfrm>
              <a:prstGeom prst="rect">
                <a:avLst/>
              </a:prstGeom>
              <a:blipFill>
                <a:blip r:embed="rId3"/>
                <a:stretch>
                  <a:fillRect l="-2370" t="-12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EC75D09-71F9-40CA-AA44-A4FE2E013F2A}"/>
                  </a:ext>
                </a:extLst>
              </p:cNvPr>
              <p:cNvSpPr txBox="1"/>
              <p:nvPr/>
            </p:nvSpPr>
            <p:spPr>
              <a:xfrm>
                <a:off x="1881188" y="3185654"/>
                <a:ext cx="5130379" cy="830997"/>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6.5</m:t>
                    </m:r>
                    <m:r>
                      <a:rPr lang="en-US" sz="2400" b="0" i="1" smtClean="0">
                        <a:latin typeface="Cambria Math" panose="02040503050406030204" pitchFamily="18" charset="0"/>
                      </a:rPr>
                      <m:t>𝑦</m:t>
                    </m:r>
                    <m:r>
                      <a:rPr lang="en-US" sz="2400" b="0" i="1" smtClean="0">
                        <a:latin typeface="Cambria Math" panose="02040503050406030204" pitchFamily="18" charset="0"/>
                      </a:rPr>
                      <m:t>−2.3</m:t>
                    </m:r>
                    <m:r>
                      <a:rPr lang="en-US" sz="2400" b="0" i="1" smtClean="0">
                        <a:latin typeface="Cambria Math" panose="02040503050406030204" pitchFamily="18" charset="0"/>
                      </a:rPr>
                      <m:t>𝑦</m:t>
                    </m:r>
                    <m:r>
                      <a:rPr lang="en-US" sz="2400" b="0" i="1" smtClean="0">
                        <a:latin typeface="Cambria Math" panose="02040503050406030204" pitchFamily="18" charset="0"/>
                      </a:rPr>
                      <m:t>+3=</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6.5−2.3</m:t>
                        </m:r>
                      </m:e>
                    </m:d>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=4.2</m:t>
                    </m:r>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p:txBody>
          </p:sp>
        </mc:Choice>
        <mc:Fallback xmlns="">
          <p:sp>
            <p:nvSpPr>
              <p:cNvPr id="5" name="TextBox 4">
                <a:extLst>
                  <a:ext uri="{FF2B5EF4-FFF2-40B4-BE49-F238E27FC236}">
                    <a16:creationId xmlns:a16="http://schemas.microsoft.com/office/drawing/2014/main" id="{CEC75D09-71F9-40CA-AA44-A4FE2E013F2A}"/>
                  </a:ext>
                </a:extLst>
              </p:cNvPr>
              <p:cNvSpPr txBox="1">
                <a:spLocks noRot="1" noChangeAspect="1" noMove="1" noResize="1" noEditPoints="1" noAdjustHandles="1" noChangeArrowheads="1" noChangeShapeType="1" noTextEdit="1"/>
              </p:cNvSpPr>
              <p:nvPr/>
            </p:nvSpPr>
            <p:spPr>
              <a:xfrm>
                <a:off x="1881188" y="3185654"/>
                <a:ext cx="5130379" cy="830997"/>
              </a:xfrm>
              <a:prstGeom prst="rect">
                <a:avLst/>
              </a:prstGeom>
              <a:blipFill>
                <a:blip r:embed="rId4"/>
                <a:stretch>
                  <a:fillRect l="-1784" t="-6618" b="-8824"/>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CE572B28-9D41-48E3-8227-776BE649ED5F}"/>
              </a:ext>
            </a:extLst>
          </p:cNvPr>
          <p:cNvSpPr txBox="1"/>
          <p:nvPr/>
        </p:nvSpPr>
        <p:spPr>
          <a:xfrm>
            <a:off x="7108723" y="3228945"/>
            <a:ext cx="2358466" cy="400110"/>
          </a:xfrm>
          <a:prstGeom prst="rect">
            <a:avLst/>
          </a:prstGeom>
          <a:noFill/>
        </p:spPr>
        <p:txBody>
          <a:bodyPr wrap="none" rtlCol="0">
            <a:spAutoFit/>
          </a:bodyPr>
          <a:lstStyle/>
          <a:p>
            <a:r>
              <a:rPr lang="en-US" sz="2000" dirty="0">
                <a:solidFill>
                  <a:schemeClr val="accent1"/>
                </a:solidFill>
              </a:rPr>
              <a:t>Distributive property</a:t>
            </a:r>
          </a:p>
        </p:txBody>
      </p:sp>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Evaluating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dirty="0"/>
              <a:t>Combine like terms, if possible.</a:t>
            </a:r>
          </a:p>
          <a:p>
            <a:pPr marL="342900" indent="-342900">
              <a:lnSpc>
                <a:spcPct val="300000"/>
              </a:lnSpc>
              <a:buFont typeface="+mj-lt"/>
              <a:buAutoNum type="arabicPeriod"/>
            </a:pPr>
            <a:r>
              <a:rPr lang="en-US" sz="2400" dirty="0"/>
              <a:t>Substitute the values given for any variables.</a:t>
            </a:r>
          </a:p>
          <a:p>
            <a:pPr marL="342900" indent="-342900">
              <a:lnSpc>
                <a:spcPct val="300000"/>
              </a:lnSpc>
              <a:buFont typeface="+mj-lt"/>
              <a:buAutoNum type="arabicPeriod"/>
            </a:pPr>
            <a:r>
              <a:rPr lang="en-US" sz="2400" dirty="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DBDF2A0-67A3-4C69-8F63-905E1980041C}"/>
                  </a:ext>
                </a:extLst>
              </p:cNvPr>
              <p:cNvSpPr txBox="1"/>
              <p:nvPr/>
            </p:nvSpPr>
            <p:spPr>
              <a:xfrm>
                <a:off x="1881188" y="1651820"/>
                <a:ext cx="5107552" cy="461665"/>
              </a:xfrm>
              <a:prstGeom prst="rect">
                <a:avLst/>
              </a:prstGeom>
              <a:noFill/>
            </p:spPr>
            <p:txBody>
              <a:bodyPr wrap="none" rtlCol="0">
                <a:spAutoFit/>
              </a:bodyPr>
              <a:lstStyle/>
              <a:p>
                <a:r>
                  <a:rPr lang="en-US" sz="2400" dirty="0"/>
                  <a:t>Evaluate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r>
                  <a:rPr lang="en-US" sz="2400" dirty="0"/>
                  <a:t>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and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endParaRPr lang="en-US" sz="2400" dirty="0"/>
              </a:p>
            </p:txBody>
          </p:sp>
        </mc:Choice>
        <mc:Fallback xmlns="">
          <p:sp>
            <p:nvSpPr>
              <p:cNvPr id="2" name="TextBox 1">
                <a:extLst>
                  <a:ext uri="{FF2B5EF4-FFF2-40B4-BE49-F238E27FC236}">
                    <a16:creationId xmlns:a16="http://schemas.microsoft.com/office/drawing/2014/main" id="{7DBDF2A0-67A3-4C69-8F63-905E1980041C}"/>
                  </a:ext>
                </a:extLst>
              </p:cNvPr>
              <p:cNvSpPr txBox="1">
                <a:spLocks noRot="1" noChangeAspect="1" noMove="1" noResize="1" noEditPoints="1" noAdjustHandles="1" noChangeArrowheads="1" noChangeShapeType="1" noTextEdit="1"/>
              </p:cNvSpPr>
              <p:nvPr/>
            </p:nvSpPr>
            <p:spPr>
              <a:xfrm>
                <a:off x="1881188" y="1651820"/>
                <a:ext cx="5107552" cy="461665"/>
              </a:xfrm>
              <a:prstGeom prst="rect">
                <a:avLst/>
              </a:prstGeom>
              <a:blipFill>
                <a:blip r:embed="rId3"/>
                <a:stretch>
                  <a:fillRect l="-1912" t="-10526"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EEEBDB1C-15CA-4CD2-89E7-DBDEC62A223F}"/>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FCBDED8-CEB6-47B1-9B1E-54487B004A91}"/>
                  </a:ext>
                </a:extLst>
              </p:cNvPr>
              <p:cNvSpPr txBox="1"/>
              <p:nvPr/>
            </p:nvSpPr>
            <p:spPr>
              <a:xfrm>
                <a:off x="2361385" y="3306237"/>
                <a:ext cx="5152116"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3</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9</m:t>
                        </m:r>
                      </m:e>
                    </m:d>
                    <m:r>
                      <a:rPr lang="en-US" sz="2400" b="0" i="1" smtClean="0">
                        <a:latin typeface="Cambria Math" panose="02040503050406030204" pitchFamily="18" charset="0"/>
                      </a:rPr>
                      <m:t>=−9</m:t>
                    </m:r>
                  </m:oMath>
                </a14:m>
                <a:endParaRPr lang="en-US" sz="2400" dirty="0"/>
              </a:p>
            </p:txBody>
          </p:sp>
        </mc:Choice>
        <mc:Fallback xmlns="">
          <p:sp>
            <p:nvSpPr>
              <p:cNvPr id="4" name="TextBox 3">
                <a:extLst>
                  <a:ext uri="{FF2B5EF4-FFF2-40B4-BE49-F238E27FC236}">
                    <a16:creationId xmlns:a16="http://schemas.microsoft.com/office/drawing/2014/main" id="{0FCBDED8-CEB6-47B1-9B1E-54487B004A91}"/>
                  </a:ext>
                </a:extLst>
              </p:cNvPr>
              <p:cNvSpPr txBox="1">
                <a:spLocks noRot="1" noChangeAspect="1" noMove="1" noResize="1" noEditPoints="1" noAdjustHandles="1" noChangeArrowheads="1" noChangeShapeType="1" noTextEdit="1"/>
              </p:cNvSpPr>
              <p:nvPr/>
            </p:nvSpPr>
            <p:spPr>
              <a:xfrm>
                <a:off x="2361385" y="3306237"/>
                <a:ext cx="5152116" cy="461665"/>
              </a:xfrm>
              <a:prstGeom prst="rect">
                <a:avLst/>
              </a:prstGeom>
              <a:blipFill>
                <a:blip r:embed="rId4"/>
                <a:stretch>
                  <a:fillRect l="-1773"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C7C892F-FEB5-4371-AEC4-5D03A5E7B689}"/>
                  </a:ext>
                </a:extLst>
              </p:cNvPr>
              <p:cNvSpPr txBox="1"/>
              <p:nvPr/>
            </p:nvSpPr>
            <p:spPr>
              <a:xfrm>
                <a:off x="2361385" y="4143710"/>
                <a:ext cx="5950412"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−4</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16</m:t>
                        </m:r>
                      </m:e>
                    </m:d>
                    <m:r>
                      <a:rPr lang="en-US" sz="2400" b="0" i="1" smtClean="0">
                        <a:latin typeface="Cambria Math" panose="02040503050406030204" pitchFamily="18" charset="0"/>
                      </a:rPr>
                      <m:t>=−16</m:t>
                    </m:r>
                  </m:oMath>
                </a14:m>
                <a:endParaRPr lang="en-US" sz="2400" dirty="0"/>
              </a:p>
            </p:txBody>
          </p:sp>
        </mc:Choice>
        <mc:Fallback xmlns="">
          <p:sp>
            <p:nvSpPr>
              <p:cNvPr id="7" name="TextBox 6">
                <a:extLst>
                  <a:ext uri="{FF2B5EF4-FFF2-40B4-BE49-F238E27FC236}">
                    <a16:creationId xmlns:a16="http://schemas.microsoft.com/office/drawing/2014/main" id="{0C7C892F-FEB5-4371-AEC4-5D03A5E7B689}"/>
                  </a:ext>
                </a:extLst>
              </p:cNvPr>
              <p:cNvSpPr txBox="1">
                <a:spLocks noRot="1" noChangeAspect="1" noMove="1" noResize="1" noEditPoints="1" noAdjustHandles="1" noChangeArrowheads="1" noChangeShapeType="1" noTextEdit="1"/>
              </p:cNvSpPr>
              <p:nvPr/>
            </p:nvSpPr>
            <p:spPr>
              <a:xfrm>
                <a:off x="2361385" y="4143710"/>
                <a:ext cx="5950412" cy="461665"/>
              </a:xfrm>
              <a:prstGeom prst="rect">
                <a:avLst/>
              </a:prstGeom>
              <a:blipFill>
                <a:blip r:embed="rId5"/>
                <a:stretch>
                  <a:fillRect l="-1537" t="-10667" b="-30667"/>
                </a:stretch>
              </a:blipFill>
            </p:spPr>
            <p:txBody>
              <a:bodyPr/>
              <a:lstStyle/>
              <a:p>
                <a:r>
                  <a:rPr lang="en-US">
                    <a:noFill/>
                  </a:rPr>
                  <a:t> </a:t>
                </a:r>
              </a:p>
            </p:txBody>
          </p:sp>
        </mc:Fallback>
      </mc:AlternateContent>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1301</Words>
  <Application>Microsoft Office PowerPoint</Application>
  <PresentationFormat>Widescreen</PresentationFormat>
  <Paragraphs>66</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22</cp:revision>
  <dcterms:created xsi:type="dcterms:W3CDTF">2017-06-16T13:06:21Z</dcterms:created>
  <dcterms:modified xsi:type="dcterms:W3CDTF">2019-06-10T14:40:25Z</dcterms:modified>
</cp:coreProperties>
</file>