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0" r:id="rId6"/>
    <p:sldId id="291" r:id="rId7"/>
    <p:sldId id="299" r:id="rId8"/>
    <p:sldId id="292" r:id="rId9"/>
    <p:sldId id="293" r:id="rId10"/>
    <p:sldId id="300" r:id="rId11"/>
    <p:sldId id="301" r:id="rId12"/>
    <p:sldId id="296" r:id="rId13"/>
    <p:sldId id="297" r:id="rId14"/>
    <p:sldId id="298" r:id="rId15"/>
    <p:sldId id="302" r:id="rId16"/>
    <p:sldId id="303" r:id="rId17"/>
    <p:sldId id="304" r:id="rId18"/>
    <p:sldId id="30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vice versa and understand how to use percentages in </a:t>
            </a:r>
            <a:r>
              <a:rPr lang="en-US" sz="1200" kern="1200">
                <a:solidFill>
                  <a:schemeClr val="tx1"/>
                </a:solidFill>
                <a:effectLst/>
                <a:latin typeface="+mn-lt"/>
                <a:ea typeface="+mn-ea"/>
                <a:cs typeface="+mn-cs"/>
              </a:rPr>
              <a:t>various scenarios.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to decimal numbers, we reverse the procedure of changing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3.wdp"/><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12.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2748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Basics of Percent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Amount</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mj-lt"/>
              </a:rPr>
              <a:t>Sales</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descr="Tag">
            <a:extLst>
              <a:ext uri="{FF2B5EF4-FFF2-40B4-BE49-F238E27FC236}">
                <a16:creationId xmlns:a16="http://schemas.microsoft.com/office/drawing/2014/main" id="{BEC50498-BAE4-4ED3-9E8A-4E5F161AE9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descr="Coins">
            <a:extLst>
              <a:ext uri="{FF2B5EF4-FFF2-40B4-BE49-F238E27FC236}">
                <a16:creationId xmlns:a16="http://schemas.microsoft.com/office/drawing/2014/main" id="{BD73E7FD-0550-4D63-BA42-BFAAA202B0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descr="Laptop">
            <a:extLst>
              <a:ext uri="{FF2B5EF4-FFF2-40B4-BE49-F238E27FC236}">
                <a16:creationId xmlns:a16="http://schemas.microsoft.com/office/drawing/2014/main" id="{2B18868B-DE68-405D-A7E6-8A5F3F9EFE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row: Down 2">
            <a:extLst>
              <a:ext uri="{FF2B5EF4-FFF2-40B4-BE49-F238E27FC236}">
                <a16:creationId xmlns:a16="http://schemas.microsoft.com/office/drawing/2014/main" id="{EF575B31-AEAE-43A0-BBCE-17780E6BDC3E}"/>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Appreciation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6327170" y="2189366"/>
            <a:ext cx="538698" cy="818237"/>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147133" y="4022501"/>
                <a:ext cx="3897734"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900−500</m:t>
                          </m:r>
                        </m:num>
                        <m:den>
                          <m:r>
                            <a:rPr lang="en-US" sz="2800" b="0" i="1" smtClean="0">
                              <a:latin typeface="Cambria Math" panose="02040503050406030204" pitchFamily="18" charset="0"/>
                            </a:rPr>
                            <m:t>500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=80%</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147133" y="4022501"/>
                <a:ext cx="3897734"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Depreciation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flipV="1">
            <a:off x="6327170" y="2189366"/>
            <a:ext cx="538698" cy="818237"/>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013282" y="4059060"/>
                <a:ext cx="4165436"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500−900</m:t>
                          </m:r>
                        </m:num>
                        <m:den>
                          <m:r>
                            <a:rPr lang="en-US" sz="2800" b="0" i="1" smtClean="0">
                              <a:latin typeface="Cambria Math" panose="02040503050406030204" pitchFamily="18" charset="0"/>
                            </a:rPr>
                            <m:t>900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=−44%</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013282" y="4059060"/>
                <a:ext cx="4165436"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08AD21E-8A58-4BFD-8B09-D20B602C51BF}"/>
              </a:ext>
            </a:extLst>
          </p:cNvPr>
          <p:cNvSpPr/>
          <p:nvPr/>
        </p:nvSpPr>
        <p:spPr>
          <a:xfrm>
            <a:off x="4654580" y="1600470"/>
            <a:ext cx="2882840" cy="646331"/>
          </a:xfrm>
          <a:prstGeom prst="rect">
            <a:avLst/>
          </a:prstGeom>
        </p:spPr>
        <p:txBody>
          <a:bodyPr wrap="none">
            <a:spAutoFit/>
          </a:bodyPr>
          <a:lstStyle/>
          <a:p>
            <a:r>
              <a:rPr lang="en-US" sz="3600" dirty="0"/>
              <a:t>"per hundred"</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94E7050-DFD2-4DE4-984F-BC7E0AD4943C}"/>
                  </a:ext>
                </a:extLst>
              </p:cNvPr>
              <p:cNvSpPr txBox="1"/>
              <p:nvPr/>
            </p:nvSpPr>
            <p:spPr>
              <a:xfrm>
                <a:off x="1407537" y="3196356"/>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35</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=35</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=35</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7" name="TextBox 6">
                <a:extLst>
                  <a:ext uri="{FF2B5EF4-FFF2-40B4-BE49-F238E27FC236}">
                    <a16:creationId xmlns:a16="http://schemas.microsoft.com/office/drawing/2014/main" id="{694E7050-DFD2-4DE4-984F-BC7E0AD4943C}"/>
                  </a:ext>
                </a:extLst>
              </p:cNvPr>
              <p:cNvSpPr txBox="1">
                <a:spLocks noRot="1" noChangeAspect="1" noMove="1" noResize="1" noEditPoints="1" noAdjustHandles="1" noChangeArrowheads="1" noChangeShapeType="1" noTextEdit="1"/>
              </p:cNvSpPr>
              <p:nvPr/>
            </p:nvSpPr>
            <p:spPr>
              <a:xfrm>
                <a:off x="1407537" y="3196356"/>
                <a:ext cx="3247043" cy="8298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1CD9AF2-BB07-4D5B-B7ED-63636EDB50FC}"/>
                  </a:ext>
                </a:extLst>
              </p:cNvPr>
              <p:cNvSpPr txBox="1"/>
              <p:nvPr/>
            </p:nvSpPr>
            <p:spPr>
              <a:xfrm>
                <a:off x="7537420" y="3196357"/>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=60</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=60</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10" name="TextBox 9">
                <a:extLst>
                  <a:ext uri="{FF2B5EF4-FFF2-40B4-BE49-F238E27FC236}">
                    <a16:creationId xmlns:a16="http://schemas.microsoft.com/office/drawing/2014/main" id="{91CD9AF2-BB07-4D5B-B7ED-63636EDB50FC}"/>
                  </a:ext>
                </a:extLst>
              </p:cNvPr>
              <p:cNvSpPr txBox="1">
                <a:spLocks noRot="1" noChangeAspect="1" noMove="1" noResize="1" noEditPoints="1" noAdjustHandles="1" noChangeArrowheads="1" noChangeShapeType="1" noTextEdit="1"/>
              </p:cNvSpPr>
              <p:nvPr/>
            </p:nvSpPr>
            <p:spPr>
              <a:xfrm>
                <a:off x="7537420" y="3196357"/>
                <a:ext cx="3247043" cy="829843"/>
              </a:xfrm>
              <a:prstGeom prst="rect">
                <a:avLst/>
              </a:prstGeom>
              <a:blipFill>
                <a:blip r:embed="rId4"/>
                <a:stretch>
                  <a:fillRect/>
                </a:stretch>
              </a:blipFill>
            </p:spPr>
            <p:txBody>
              <a:bodyPr/>
              <a:lstStyle/>
              <a:p>
                <a:r>
                  <a:rPr lang="en-US">
                    <a:noFill/>
                  </a:rPr>
                  <a:t> </a:t>
                </a:r>
              </a:p>
            </p:txBody>
          </p:sp>
        </mc:Fallback>
      </mc:AlternateContent>
      <p:sp>
        <p:nvSpPr>
          <p:cNvPr id="22" name="Arrow: Curved Up 21">
            <a:extLst>
              <a:ext uri="{FF2B5EF4-FFF2-40B4-BE49-F238E27FC236}">
                <a16:creationId xmlns:a16="http://schemas.microsoft.com/office/drawing/2014/main" id="{AE8A75F6-0512-406B-9F61-0A524C339527}"/>
              </a:ext>
            </a:extLst>
          </p:cNvPr>
          <p:cNvSpPr/>
          <p:nvPr/>
        </p:nvSpPr>
        <p:spPr>
          <a:xfrm rot="21207377">
            <a:off x="3088409" y="3931465"/>
            <a:ext cx="1630435" cy="56197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urved Up 24">
            <a:extLst>
              <a:ext uri="{FF2B5EF4-FFF2-40B4-BE49-F238E27FC236}">
                <a16:creationId xmlns:a16="http://schemas.microsoft.com/office/drawing/2014/main" id="{A21F5033-9840-40B7-93EB-7B85026FF644}"/>
              </a:ext>
            </a:extLst>
          </p:cNvPr>
          <p:cNvSpPr/>
          <p:nvPr/>
        </p:nvSpPr>
        <p:spPr>
          <a:xfrm rot="21207377">
            <a:off x="9282720" y="3936900"/>
            <a:ext cx="1536373" cy="53893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5F58E24-CCF8-49BF-B5CC-113853469261}"/>
              </a:ext>
            </a:extLst>
          </p:cNvPr>
          <p:cNvSpPr txBox="1"/>
          <p:nvPr/>
        </p:nvSpPr>
        <p:spPr>
          <a:xfrm>
            <a:off x="4517874" y="1219643"/>
            <a:ext cx="3156249" cy="584775"/>
          </a:xfrm>
          <a:prstGeom prst="rect">
            <a:avLst/>
          </a:prstGeom>
          <a:noFill/>
        </p:spPr>
        <p:txBody>
          <a:bodyPr wrap="none" rtlCol="0">
            <a:spAutoFit/>
          </a:bodyPr>
          <a:lstStyle/>
          <a:p>
            <a:r>
              <a:rPr lang="en-US" sz="3200" b="1" dirty="0"/>
              <a:t>Counting Squares</a:t>
            </a:r>
          </a:p>
        </p:txBody>
      </p:sp>
      <p:grpSp>
        <p:nvGrpSpPr>
          <p:cNvPr id="7" name="Group 6">
            <a:extLst>
              <a:ext uri="{FF2B5EF4-FFF2-40B4-BE49-F238E27FC236}">
                <a16:creationId xmlns:a16="http://schemas.microsoft.com/office/drawing/2014/main" id="{08F1CC78-3B10-4C35-A797-232AAD9F0929}"/>
              </a:ext>
            </a:extLst>
          </p:cNvPr>
          <p:cNvGrpSpPr/>
          <p:nvPr/>
        </p:nvGrpSpPr>
        <p:grpSpPr>
          <a:xfrm>
            <a:off x="5653126" y="3429000"/>
            <a:ext cx="5597815" cy="693844"/>
            <a:chOff x="5652236" y="3281691"/>
            <a:chExt cx="5597815" cy="693844"/>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C26694D-59E4-419A-AFC7-438818AC3D93}"/>
                    </a:ext>
                  </a:extLst>
                </p:cNvPr>
                <p:cNvSpPr txBox="1"/>
                <p:nvPr/>
              </p:nvSpPr>
              <p:spPr>
                <a:xfrm>
                  <a:off x="5652236" y="3281691"/>
                  <a:ext cx="306596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oMath>
                    </m:oMathPara>
                  </a14:m>
                  <a:endParaRPr lang="en-US" sz="2400" dirty="0"/>
                </a:p>
              </p:txBody>
            </p:sp>
          </mc:Choice>
          <mc:Fallback xmlns="">
            <p:sp>
              <p:nvSpPr>
                <p:cNvPr id="3" name="TextBox 2">
                  <a:extLst>
                    <a:ext uri="{FF2B5EF4-FFF2-40B4-BE49-F238E27FC236}">
                      <a16:creationId xmlns:a16="http://schemas.microsoft.com/office/drawing/2014/main" id="{9C26694D-59E4-419A-AFC7-438818AC3D93}"/>
                    </a:ext>
                  </a:extLst>
                </p:cNvPr>
                <p:cNvSpPr txBox="1">
                  <a:spLocks noRot="1" noChangeAspect="1" noMove="1" noResize="1" noEditPoints="1" noAdjustHandles="1" noChangeArrowheads="1" noChangeShapeType="1" noTextEdit="1"/>
                </p:cNvSpPr>
                <p:nvPr/>
              </p:nvSpPr>
              <p:spPr>
                <a:xfrm>
                  <a:off x="5652236" y="3281691"/>
                  <a:ext cx="3065968" cy="693844"/>
                </a:xfrm>
                <a:prstGeom prst="rect">
                  <a:avLst/>
                </a:prstGeom>
                <a:blipFill>
                  <a:blip r:embed="rId3"/>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3B2094AF-DF59-443D-82E2-F792401F0933}"/>
                </a:ext>
              </a:extLst>
            </p:cNvPr>
            <p:cNvSpPr/>
            <p:nvPr/>
          </p:nvSpPr>
          <p:spPr>
            <a:xfrm>
              <a:off x="8718204" y="3397780"/>
              <a:ext cx="2531847" cy="461665"/>
            </a:xfrm>
            <a:prstGeom prst="rect">
              <a:avLst/>
            </a:prstGeom>
          </p:spPr>
          <p:txBody>
            <a:bodyPr wrap="none">
              <a:spAutoFit/>
            </a:bodyPr>
            <a:lstStyle/>
            <a:p>
              <a:r>
                <a:rPr lang="en-US" sz="2400" dirty="0"/>
                <a:t>of the large square</a:t>
              </a:r>
            </a:p>
          </p:txBody>
        </p:sp>
      </p:grpSp>
      <p:pic>
        <p:nvPicPr>
          <p:cNvPr id="6" name="Picture 5">
            <a:extLst>
              <a:ext uri="{FF2B5EF4-FFF2-40B4-BE49-F238E27FC236}">
                <a16:creationId xmlns:a16="http://schemas.microsoft.com/office/drawing/2014/main" id="{DD59ADF5-500E-4F0D-ADD9-7FA2EFB6EB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972" y="2153956"/>
            <a:ext cx="4164963" cy="4172807"/>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951A481-EB41-4B86-B69B-108D96453B98}"/>
              </a:ext>
            </a:extLst>
          </p:cNvPr>
          <p:cNvSpPr/>
          <p:nvPr/>
        </p:nvSpPr>
        <p:spPr>
          <a:xfrm>
            <a:off x="1881187" y="1559371"/>
            <a:ext cx="3409459" cy="584775"/>
          </a:xfrm>
          <a:prstGeom prst="rect">
            <a:avLst/>
          </a:prstGeom>
        </p:spPr>
        <p:txBody>
          <a:bodyPr wrap="none">
            <a:spAutoFit/>
          </a:bodyPr>
          <a:lstStyle/>
          <a:p>
            <a:pPr algn="ctr"/>
            <a:r>
              <a:rPr lang="en-US" sz="3200" b="1" dirty="0"/>
              <a:t>Fraction to Percent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4DFC292-599A-4E36-B9FD-14694F1B41C3}"/>
                  </a:ext>
                </a:extLst>
              </p:cNvPr>
              <p:cNvSpPr txBox="1"/>
              <p:nvPr/>
            </p:nvSpPr>
            <p:spPr>
              <a:xfrm>
                <a:off x="2798914" y="2465371"/>
                <a:ext cx="1422890" cy="6914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=7%</m:t>
                      </m:r>
                    </m:oMath>
                  </m:oMathPara>
                </a14:m>
                <a:endParaRPr lang="en-US" sz="2400" dirty="0"/>
              </a:p>
            </p:txBody>
          </p:sp>
        </mc:Choice>
        <mc:Fallback xmlns="">
          <p:sp>
            <p:nvSpPr>
              <p:cNvPr id="3" name="TextBox 2">
                <a:extLst>
                  <a:ext uri="{FF2B5EF4-FFF2-40B4-BE49-F238E27FC236}">
                    <a16:creationId xmlns:a16="http://schemas.microsoft.com/office/drawing/2014/main" id="{B4DFC292-599A-4E36-B9FD-14694F1B41C3}"/>
                  </a:ext>
                </a:extLst>
              </p:cNvPr>
              <p:cNvSpPr txBox="1">
                <a:spLocks noRot="1" noChangeAspect="1" noMove="1" noResize="1" noEditPoints="1" noAdjustHandles="1" noChangeArrowheads="1" noChangeShapeType="1" noTextEdit="1"/>
              </p:cNvSpPr>
              <p:nvPr/>
            </p:nvSpPr>
            <p:spPr>
              <a:xfrm>
                <a:off x="2798914" y="2465371"/>
                <a:ext cx="1422890" cy="69140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5671780-98E6-4C21-B880-6B0D1CC1D621}"/>
                  </a:ext>
                </a:extLst>
              </p:cNvPr>
              <p:cNvSpPr txBox="1"/>
              <p:nvPr/>
            </p:nvSpPr>
            <p:spPr>
              <a:xfrm>
                <a:off x="2686556" y="5171691"/>
                <a:ext cx="1655325"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6.4</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=6.4%</m:t>
                      </m:r>
                    </m:oMath>
                  </m:oMathPara>
                </a14:m>
                <a:endParaRPr lang="en-US" sz="2400" dirty="0"/>
              </a:p>
            </p:txBody>
          </p:sp>
        </mc:Choice>
        <mc:Fallback xmlns="">
          <p:sp>
            <p:nvSpPr>
              <p:cNvPr id="6" name="TextBox 5">
                <a:extLst>
                  <a:ext uri="{FF2B5EF4-FFF2-40B4-BE49-F238E27FC236}">
                    <a16:creationId xmlns:a16="http://schemas.microsoft.com/office/drawing/2014/main" id="{E5671780-98E6-4C21-B880-6B0D1CC1D621}"/>
                  </a:ext>
                </a:extLst>
              </p:cNvPr>
              <p:cNvSpPr txBox="1">
                <a:spLocks noRot="1" noChangeAspect="1" noMove="1" noResize="1" noEditPoints="1" noAdjustHandles="1" noChangeArrowheads="1" noChangeShapeType="1" noTextEdit="1"/>
              </p:cNvSpPr>
              <p:nvPr/>
            </p:nvSpPr>
            <p:spPr>
              <a:xfrm>
                <a:off x="2686556" y="5171691"/>
                <a:ext cx="1655325" cy="69384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2A2275-5040-43B0-B835-5CB8CB63E096}"/>
                  </a:ext>
                </a:extLst>
              </p:cNvPr>
              <p:cNvSpPr txBox="1"/>
              <p:nvPr/>
            </p:nvSpPr>
            <p:spPr>
              <a:xfrm>
                <a:off x="2713955" y="3817313"/>
                <a:ext cx="159280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83</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=83%</m:t>
                      </m:r>
                    </m:oMath>
                  </m:oMathPara>
                </a14:m>
                <a:endParaRPr lang="en-US" sz="2400" dirty="0"/>
              </a:p>
            </p:txBody>
          </p:sp>
        </mc:Choice>
        <mc:Fallback xmlns="">
          <p:sp>
            <p:nvSpPr>
              <p:cNvPr id="7" name="TextBox 6">
                <a:extLst>
                  <a:ext uri="{FF2B5EF4-FFF2-40B4-BE49-F238E27FC236}">
                    <a16:creationId xmlns:a16="http://schemas.microsoft.com/office/drawing/2014/main" id="{9A2A2275-5040-43B0-B835-5CB8CB63E096}"/>
                  </a:ext>
                </a:extLst>
              </p:cNvPr>
              <p:cNvSpPr txBox="1">
                <a:spLocks noRot="1" noChangeAspect="1" noMove="1" noResize="1" noEditPoints="1" noAdjustHandles="1" noChangeArrowheads="1" noChangeShapeType="1" noTextEdit="1"/>
              </p:cNvSpPr>
              <p:nvPr/>
            </p:nvSpPr>
            <p:spPr>
              <a:xfrm>
                <a:off x="2713955" y="3817313"/>
                <a:ext cx="1592808" cy="693844"/>
              </a:xfrm>
              <a:prstGeom prst="rect">
                <a:avLst/>
              </a:prstGeom>
              <a:blipFill>
                <a:blip r:embed="rId5"/>
                <a:stretch>
                  <a:fillRect/>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D67B0926-B695-49FA-BDEB-60246210C1EF}"/>
              </a:ext>
            </a:extLst>
          </p:cNvPr>
          <p:cNvSpPr/>
          <p:nvPr/>
        </p:nvSpPr>
        <p:spPr>
          <a:xfrm>
            <a:off x="8051284" y="1559371"/>
            <a:ext cx="1109599" cy="584775"/>
          </a:xfrm>
          <a:prstGeom prst="rect">
            <a:avLst/>
          </a:prstGeom>
        </p:spPr>
        <p:txBody>
          <a:bodyPr wrap="none">
            <a:spAutoFit/>
          </a:bodyPr>
          <a:lstStyle/>
          <a:p>
            <a:pPr algn="ctr"/>
            <a:r>
              <a:rPr lang="en-US" sz="3200" b="1" dirty="0"/>
              <a:t>100%</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3F1FFAD-825B-4A63-A74A-A5B78D6935C9}"/>
                  </a:ext>
                </a:extLst>
              </p:cNvPr>
              <p:cNvSpPr txBox="1"/>
              <p:nvPr/>
            </p:nvSpPr>
            <p:spPr>
              <a:xfrm>
                <a:off x="7422054" y="2462935"/>
                <a:ext cx="233281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100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=1=100%</m:t>
                      </m:r>
                    </m:oMath>
                  </m:oMathPara>
                </a14:m>
                <a:endParaRPr lang="en-US" sz="2400" dirty="0"/>
              </a:p>
            </p:txBody>
          </p:sp>
        </mc:Choice>
        <mc:Fallback xmlns="">
          <p:sp>
            <p:nvSpPr>
              <p:cNvPr id="9" name="TextBox 8">
                <a:extLst>
                  <a:ext uri="{FF2B5EF4-FFF2-40B4-BE49-F238E27FC236}">
                    <a16:creationId xmlns:a16="http://schemas.microsoft.com/office/drawing/2014/main" id="{D3F1FFAD-825B-4A63-A74A-A5B78D6935C9}"/>
                  </a:ext>
                </a:extLst>
              </p:cNvPr>
              <p:cNvSpPr txBox="1">
                <a:spLocks noRot="1" noChangeAspect="1" noMove="1" noResize="1" noEditPoints="1" noAdjustHandles="1" noChangeArrowheads="1" noChangeShapeType="1" noTextEdit="1"/>
              </p:cNvSpPr>
              <p:nvPr/>
            </p:nvSpPr>
            <p:spPr>
              <a:xfrm>
                <a:off x="7422054" y="2462935"/>
                <a:ext cx="2332818" cy="69384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0E30522-ACB4-48F8-A61E-0FCEA503F73F}"/>
                  </a:ext>
                </a:extLst>
              </p:cNvPr>
              <p:cNvSpPr txBox="1"/>
              <p:nvPr/>
            </p:nvSpPr>
            <p:spPr>
              <a:xfrm>
                <a:off x="7707099" y="4604784"/>
                <a:ext cx="1762727"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=240%</m:t>
                      </m:r>
                    </m:oMath>
                  </m:oMathPara>
                </a14:m>
                <a:endParaRPr lang="en-US" sz="2400" dirty="0"/>
              </a:p>
            </p:txBody>
          </p:sp>
        </mc:Choice>
        <mc:Fallback xmlns="">
          <p:sp>
            <p:nvSpPr>
              <p:cNvPr id="10" name="TextBox 9">
                <a:extLst>
                  <a:ext uri="{FF2B5EF4-FFF2-40B4-BE49-F238E27FC236}">
                    <a16:creationId xmlns:a16="http://schemas.microsoft.com/office/drawing/2014/main" id="{50E30522-ACB4-48F8-A61E-0FCEA503F73F}"/>
                  </a:ext>
                </a:extLst>
              </p:cNvPr>
              <p:cNvSpPr txBox="1">
                <a:spLocks noRot="1" noChangeAspect="1" noMove="1" noResize="1" noEditPoints="1" noAdjustHandles="1" noChangeArrowheads="1" noChangeShapeType="1" noTextEdit="1"/>
              </p:cNvSpPr>
              <p:nvPr/>
            </p:nvSpPr>
            <p:spPr>
              <a:xfrm>
                <a:off x="7707099" y="4604784"/>
                <a:ext cx="1762727" cy="693844"/>
              </a:xfrm>
              <a:prstGeom prst="rect">
                <a:avLst/>
              </a:prstGeom>
              <a:blipFill>
                <a:blip r:embed="rId7"/>
                <a:stretch>
                  <a:fillRect/>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B28F6EB-4115-401A-8F0F-4F3CA1360FDF}"/>
              </a:ext>
            </a:extLst>
          </p:cNvPr>
          <p:cNvSpPr txBox="1"/>
          <p:nvPr/>
        </p:nvSpPr>
        <p:spPr>
          <a:xfrm>
            <a:off x="6181252" y="3649949"/>
            <a:ext cx="4849661" cy="461665"/>
          </a:xfrm>
          <a:prstGeom prst="rect">
            <a:avLst/>
          </a:prstGeom>
          <a:noFill/>
        </p:spPr>
        <p:txBody>
          <a:bodyPr wrap="none" rtlCol="0">
            <a:spAutoFit/>
          </a:bodyPr>
          <a:lstStyle/>
          <a:p>
            <a:r>
              <a:rPr lang="en-US" sz="2400" dirty="0"/>
              <a:t>All of something is 100% of that thing</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383374"/>
            <a:ext cx="3399264" cy="584775"/>
          </a:xfrm>
          <a:prstGeom prst="rect">
            <a:avLst/>
          </a:prstGeom>
        </p:spPr>
        <p:txBody>
          <a:bodyPr wrap="none">
            <a:spAutoFit/>
          </a:bodyPr>
          <a:lstStyle/>
          <a:p>
            <a:pPr algn="ctr"/>
            <a:r>
              <a:rPr lang="en-US" sz="3200" b="1" dirty="0"/>
              <a:t>Decimal to Percent</a:t>
            </a: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0.47</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47</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47%</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12039286"/>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0.93</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93</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93%</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87340957"/>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0.325</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32.5</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32.5%</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2556263335"/>
                      </a:ext>
                    </a:extLst>
                  </a:tr>
                </a:tbl>
              </a:graphicData>
            </a:graphic>
          </p:graphicFrame>
        </mc:Choice>
        <mc:Fallback xmlns="">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697230">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57391" r="-400000" b="-2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57391" r="-300000"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57391" r="-201128"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57391" r="-100375" b="-200000"/>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57391" r="-375" b="-200000"/>
                          </a:stretch>
                        </a:blipFill>
                      </a:tcPr>
                    </a:tc>
                    <a:extLst>
                      <a:ext uri="{0D108BD9-81ED-4DB2-BD59-A6C34878D82A}">
                        <a16:rowId xmlns:a16="http://schemas.microsoft.com/office/drawing/2014/main" val="2212039286"/>
                      </a:ext>
                    </a:extLst>
                  </a:tr>
                  <a:tr h="698246">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158772" r="-400000" b="-101754"/>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158772" r="-300000"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158772" r="-201128"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158772" r="-100375" b="-101754"/>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158772" r="-375" b="-101754"/>
                          </a:stretch>
                        </a:blipFill>
                      </a:tcPr>
                    </a:tc>
                    <a:extLst>
                      <a:ext uri="{0D108BD9-81ED-4DB2-BD59-A6C34878D82A}">
                        <a16:rowId xmlns:a16="http://schemas.microsoft.com/office/drawing/2014/main" val="2287340957"/>
                      </a:ext>
                    </a:extLst>
                  </a:tr>
                  <a:tr h="703771">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t="-254310" r="-4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100000" t="-254310" r="-3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00752" t="-254310" r="-201128"/>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99625" t="-254310" r="-100375"/>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blipFill>
                          <a:blip r:embed="rId3"/>
                          <a:stretch>
                            <a:fillRect l="-399625" t="-254310" r="-375"/>
                          </a:stretch>
                        </a:blipFill>
                      </a:tcPr>
                    </a:tc>
                    <a:extLst>
                      <a:ext uri="{0D108BD9-81ED-4DB2-BD59-A6C34878D82A}">
                        <a16:rowId xmlns:a16="http://schemas.microsoft.com/office/drawing/2014/main" val="2556263335"/>
                      </a:ext>
                    </a:extLst>
                  </a:tr>
                </a:tbl>
              </a:graphicData>
            </a:graphic>
          </p:graphicFrame>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558035"/>
            <a:ext cx="3399264" cy="584775"/>
          </a:xfrm>
          <a:prstGeom prst="rect">
            <a:avLst/>
          </a:prstGeom>
        </p:spPr>
        <p:txBody>
          <a:bodyPr wrap="none">
            <a:spAutoFit/>
          </a:bodyPr>
          <a:lstStyle/>
          <a:p>
            <a:pPr algn="ctr"/>
            <a:r>
              <a:rPr lang="en-US" sz="3200" b="1" dirty="0"/>
              <a:t>Percent to Decimal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72F0F40-9F39-4508-A48C-198D099C07B6}"/>
                  </a:ext>
                </a:extLst>
              </p:cNvPr>
              <p:cNvSpPr txBox="1"/>
              <p:nvPr/>
            </p:nvSpPr>
            <p:spPr>
              <a:xfrm>
                <a:off x="3668829" y="2812551"/>
                <a:ext cx="4854342"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38</m:t>
                      </m:r>
                      <m:r>
                        <a:rPr lang="en-US" sz="2800" b="0" i="1" smtClean="0">
                          <a:solidFill>
                            <a:srgbClr val="C00000"/>
                          </a:solidFill>
                          <a:latin typeface="Cambria Math" panose="02040503050406030204" pitchFamily="18" charset="0"/>
                        </a:rPr>
                        <m:t>.</m:t>
                      </m:r>
                      <m:r>
                        <a:rPr lang="en-US" sz="2800" b="0" i="1" smtClean="0">
                          <a:latin typeface="Cambria Math" panose="02040503050406030204" pitchFamily="18" charset="0"/>
                        </a:rPr>
                        <m:t>%=38⋅</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38</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=0.38</m:t>
                      </m:r>
                    </m:oMath>
                  </m:oMathPara>
                </a14:m>
                <a:endParaRPr lang="en-US" sz="2800" b="0" dirty="0"/>
              </a:p>
            </p:txBody>
          </p:sp>
        </mc:Choice>
        <mc:Fallback xmlns="">
          <p:sp>
            <p:nvSpPr>
              <p:cNvPr id="3" name="TextBox 2">
                <a:extLst>
                  <a:ext uri="{FF2B5EF4-FFF2-40B4-BE49-F238E27FC236}">
                    <a16:creationId xmlns:a16="http://schemas.microsoft.com/office/drawing/2014/main" id="{D72F0F40-9F39-4508-A48C-198D099C07B6}"/>
                  </a:ext>
                </a:extLst>
              </p:cNvPr>
              <p:cNvSpPr txBox="1">
                <a:spLocks noRot="1" noChangeAspect="1" noMove="1" noResize="1" noEditPoints="1" noAdjustHandles="1" noChangeArrowheads="1" noChangeShapeType="1" noTextEdit="1"/>
              </p:cNvSpPr>
              <p:nvPr/>
            </p:nvSpPr>
            <p:spPr>
              <a:xfrm>
                <a:off x="3668829" y="2812551"/>
                <a:ext cx="4854342" cy="809452"/>
              </a:xfrm>
              <a:prstGeom prst="rect">
                <a:avLst/>
              </a:prstGeom>
              <a:blipFill>
                <a:blip r:embed="rId3"/>
                <a:stretch>
                  <a:fillRect/>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F242E122-9B70-4173-AE4E-BD0812D673ED}"/>
              </a:ext>
            </a:extLst>
          </p:cNvPr>
          <p:cNvSpPr txBox="1"/>
          <p:nvPr/>
        </p:nvSpPr>
        <p:spPr>
          <a:xfrm flipH="1">
            <a:off x="3668829" y="4099388"/>
            <a:ext cx="3417701" cy="461665"/>
          </a:xfrm>
          <a:prstGeom prst="rect">
            <a:avLst/>
          </a:prstGeom>
          <a:noFill/>
        </p:spPr>
        <p:txBody>
          <a:bodyPr wrap="square" rtlCol="0">
            <a:spAutoFit/>
          </a:bodyPr>
          <a:lstStyle/>
          <a:p>
            <a:r>
              <a:rPr lang="en-US" sz="2400" dirty="0">
                <a:solidFill>
                  <a:schemeClr val="accent1"/>
                </a:solidFill>
              </a:rPr>
              <a:t>Understood decimal point</a:t>
            </a:r>
          </a:p>
        </p:txBody>
      </p:sp>
      <p:cxnSp>
        <p:nvCxnSpPr>
          <p:cNvPr id="7" name="Straight Arrow Connector 6">
            <a:extLst>
              <a:ext uri="{FF2B5EF4-FFF2-40B4-BE49-F238E27FC236}">
                <a16:creationId xmlns:a16="http://schemas.microsoft.com/office/drawing/2014/main" id="{851524CB-915C-4935-B6FF-4E90D04CE54D}"/>
              </a:ext>
            </a:extLst>
          </p:cNvPr>
          <p:cNvCxnSpPr>
            <a:cxnSpLocks/>
          </p:cNvCxnSpPr>
          <p:nvPr/>
        </p:nvCxnSpPr>
        <p:spPr>
          <a:xfrm flipV="1">
            <a:off x="4171308" y="3429000"/>
            <a:ext cx="0" cy="670388"/>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p:cNvSpPr txBox="1"/>
              <p:nvPr/>
            </p:nvSpPr>
            <p:spPr>
              <a:xfrm>
                <a:off x="1524001" y="338445"/>
                <a:ext cx="9144000" cy="553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3000" b="0" i="1" dirty="0" smtClean="0">
                          <a:solidFill>
                            <a:srgbClr val="323542"/>
                          </a:solidFill>
                          <a:latin typeface="Cambria Math" panose="02040503050406030204" pitchFamily="18" charset="0"/>
                        </a:rPr>
                        <m:t>𝑅𝑎𝑡𝑒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𝐵𝑎𝑠𝑒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𝐴𝑚𝑜𝑢𝑛𝑡</m:t>
                      </m:r>
                    </m:oMath>
                  </m:oMathPara>
                </a14:m>
                <a:endParaRPr lang="en-US" sz="3000" dirty="0">
                  <a:solidFill>
                    <a:srgbClr val="323542"/>
                  </a:solidFill>
                  <a:latin typeface="Century Gothic" panose="020B0502020202020204" pitchFamily="34" charset="0"/>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1524001" y="338445"/>
                <a:ext cx="9144000" cy="553998"/>
              </a:xfrm>
              <a:prstGeom prst="rect">
                <a:avLst/>
              </a:prstGeom>
              <a:blipFill>
                <a:blip r:embed="rId3"/>
                <a:stretch>
                  <a:fillRect/>
                </a:stretch>
              </a:blipFill>
            </p:spPr>
            <p:txBody>
              <a:bodyPr/>
              <a:lstStyle/>
              <a:p>
                <a:r>
                  <a:rPr lang="en-US">
                    <a:noFill/>
                  </a:rPr>
                  <a:t> </a:t>
                </a:r>
              </a:p>
            </p:txBody>
          </p:sp>
        </mc:Fallback>
      </mc:AlternateContent>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Rate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4DF345B-A38B-495E-BD2C-65E9D07A66AB}"/>
              </a:ext>
            </a:extLst>
          </p:cNvPr>
          <p:cNvSpPr/>
          <p:nvPr/>
        </p:nvSpPr>
        <p:spPr>
          <a:xfrm>
            <a:off x="5356150" y="1547761"/>
            <a:ext cx="1479699" cy="584775"/>
          </a:xfrm>
          <a:prstGeom prst="rect">
            <a:avLst/>
          </a:prstGeom>
        </p:spPr>
        <p:txBody>
          <a:bodyPr wrap="none">
            <a:spAutoFit/>
          </a:bodyPr>
          <a:lstStyle/>
          <a:p>
            <a:pPr algn="ctr"/>
            <a:r>
              <a:rPr lang="en-US" sz="3200" b="1" dirty="0"/>
              <a:t>Percent</a:t>
            </a:r>
          </a:p>
        </p:txBody>
      </p:sp>
      <p:sp>
        <p:nvSpPr>
          <p:cNvPr id="2" name="TextBox 1">
            <a:extLst>
              <a:ext uri="{FF2B5EF4-FFF2-40B4-BE49-F238E27FC236}">
                <a16:creationId xmlns:a16="http://schemas.microsoft.com/office/drawing/2014/main" id="{D5AD473D-7752-4B6B-8349-413C8744A459}"/>
              </a:ext>
            </a:extLst>
          </p:cNvPr>
          <p:cNvSpPr txBox="1"/>
          <p:nvPr/>
        </p:nvSpPr>
        <p:spPr>
          <a:xfrm>
            <a:off x="1367480" y="2236340"/>
            <a:ext cx="2989408" cy="400110"/>
          </a:xfrm>
          <a:prstGeom prst="rect">
            <a:avLst/>
          </a:prstGeom>
          <a:noFill/>
        </p:spPr>
        <p:txBody>
          <a:bodyPr wrap="none" rtlCol="0">
            <a:spAutoFit/>
          </a:bodyPr>
          <a:lstStyle/>
          <a:p>
            <a:r>
              <a:rPr lang="en-US" sz="2000" dirty="0"/>
              <a:t>What percent of 92 is 115?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3" y="5154275"/>
                <a:ext cx="1947136"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1" i="1" dirty="0" smtClean="0">
                          <a:solidFill>
                            <a:schemeClr val="accent1"/>
                          </a:solidFill>
                          <a:latin typeface="Cambria Math" panose="02040503050406030204" pitchFamily="18" charset="0"/>
                        </a:rPr>
                        <m:t>𝑹</m:t>
                      </m:r>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𝟏𝟐𝟓</m:t>
                      </m:r>
                      <m:r>
                        <a:rPr lang="en-US" sz="2800" b="1" i="1" dirty="0" smtClean="0">
                          <a:solidFill>
                            <a:schemeClr val="accent1"/>
                          </a:solidFill>
                          <a:latin typeface="Cambria Math" panose="02040503050406030204" pitchFamily="18" charset="0"/>
                        </a:rPr>
                        <m:t>%</m:t>
                      </m:r>
                    </m:oMath>
                  </m:oMathPara>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3" y="5154275"/>
                <a:ext cx="1947136" cy="523220"/>
              </a:xfrm>
              <a:prstGeom prst="rect">
                <a:avLst/>
              </a:prstGeom>
              <a:blipFill>
                <a:blip r:embed="rId3"/>
                <a:stretch>
                  <a:fillRect/>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6" y="2766247"/>
            <a:ext cx="2866186" cy="2050343"/>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Base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1039</Words>
  <Application>Microsoft Office PowerPoint</Application>
  <PresentationFormat>Widescreen</PresentationFormat>
  <Paragraphs>113</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22</cp:revision>
  <dcterms:created xsi:type="dcterms:W3CDTF">2017-06-16T13:06:21Z</dcterms:created>
  <dcterms:modified xsi:type="dcterms:W3CDTF">2019-06-18T16:40:22Z</dcterms:modified>
</cp:coreProperties>
</file>