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302" r:id="rId4"/>
    <p:sldId id="365" r:id="rId5"/>
    <p:sldId id="366" r:id="rId6"/>
    <p:sldId id="303" r:id="rId7"/>
    <p:sldId id="310" r:id="rId8"/>
    <p:sldId id="311" r:id="rId9"/>
    <p:sldId id="312" r:id="rId10"/>
    <p:sldId id="313" r:id="rId11"/>
    <p:sldId id="314" r:id="rId12"/>
    <p:sldId id="315" r:id="rId13"/>
    <p:sldId id="30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00"/>
    <a:srgbClr val="BD92DE"/>
    <a:srgbClr val="FF898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3698" autoAdjust="0"/>
  </p:normalViewPr>
  <p:slideViewPr>
    <p:cSldViewPr snapToGrid="0">
      <p:cViewPr varScale="1">
        <p:scale>
          <a:sx n="95" d="100"/>
          <a:sy n="95" d="100"/>
        </p:scale>
        <p:origin x="119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5/26/2021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Most true monopolies today in the U.S. are regulated, natural monopolies. A natural monopoly poses a difficult challenge for competition policy because the structure of costs and demand makes competition unlikely or costly. A natural monopoly arises when average costs are declining over the range of production that satisfies market demand. This typically happens when fixed costs are large relative to variable costs. As a result, one firm is able to supply the total quantity demanded in the market at a lower cost than two or more firms could, so splitting up the natural monopoly would raise the average cost of production and force customers to pay more.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more plausible option for the regulator would be to set the price where AC crosses the demand curve. This lets the monopoly charge enough to cover its average costs and earn a normal rate of profit so that it can continue operating. It also prevents the firm from raising prices and earning abnormally high monopoly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191951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Cost-plus regulation refers to when regulators permit a regulated firm to cover its costs and to make a normal level of profit. Firms have little incentive to control costs. Price cap regulation refers to when the regulator sets a price that a firm cannot exceed over the next few years. Firms have an incentive to try to lower cost to increase profit.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483360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 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r>
              <a:rPr lang="en-US" dirty="0"/>
              <a:t>duplication of resources exists as each company would run its own set of pipes in the same community to supply water. This is inefficient. As a result, it is rational to have a single firm for this public utility.</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230108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natural monopoly has a market demand curve that cuts through the downward-sloping portion of the average cost curve. A natural monopoly will maximize profits by producing at the quantity where MR=MC and by then looking to the market demand curve to see what price to charge.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several ways to regulate a natural monopoly: leave the monopoly alone, split the company into smaller companies, promoting competition, and regulate the industry by setting price and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873348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the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813819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a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920448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outcome arises if antitrust authorities decide to divide the company so that the new firms can compete. With a downward-sloping average cost curve, two smaller firms will always have higher average costs of production than one larger firm. If one firm grows larger than another, it will have lower average costs and may be able to drive its competitor out of the market. Alternatively, two firms in a market may discover subtle ways of coordinating their behavior and keeping prices high.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341116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third alternative is that regulators may decide to set prices and quantities produced for this industry. An example would be if the regulator requires that the firm produce the quantity of output where marginal cost crosses the demand curve. This requires price to be set equal to MC, which is what would occur in a perfectly competitive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645206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Regulating Natural Monopolies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3. Setting Price and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third alternative is that regulators may decide to set prices and quantities produced for this industry.</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a:off x="8515245" y="3536179"/>
            <a:ext cx="1795568" cy="127558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10396350" y="4674415"/>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3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example would be if the regulator requires that the firm produce the quantity of output where marginal cost crosses the demand curve.</a:t>
              </a:r>
            </a:p>
          </p:txBody>
        </p:sp>
      </p:grpSp>
      <p:grpSp>
        <p:nvGrpSpPr>
          <p:cNvPr id="16" name="Group 15">
            <a:extLst>
              <a:ext uri="{FF2B5EF4-FFF2-40B4-BE49-F238E27FC236}">
                <a16:creationId xmlns:a16="http://schemas.microsoft.com/office/drawing/2014/main" id="{922D5260-7276-4412-AE5D-2EA7E37824B8}"/>
              </a:ext>
            </a:extLst>
          </p:cNvPr>
          <p:cNvGrpSpPr/>
          <p:nvPr/>
        </p:nvGrpSpPr>
        <p:grpSpPr>
          <a:xfrm>
            <a:off x="1739502" y="5024969"/>
            <a:ext cx="3616557" cy="1355102"/>
            <a:chOff x="542923" y="1683781"/>
            <a:chExt cx="8058154" cy="2410331"/>
          </a:xfrm>
          <a:solidFill>
            <a:srgbClr val="627981"/>
          </a:solidFill>
        </p:grpSpPr>
        <p:sp>
          <p:nvSpPr>
            <p:cNvPr id="19" name="Rectangle 18">
              <a:extLst>
                <a:ext uri="{FF2B5EF4-FFF2-40B4-BE49-F238E27FC236}">
                  <a16:creationId xmlns:a16="http://schemas.microsoft.com/office/drawing/2014/main" id="{7376CB27-DE3E-450A-841C-5D215EF324DC}"/>
                </a:ext>
              </a:extLst>
            </p:cNvPr>
            <p:cNvSpPr/>
            <p:nvPr/>
          </p:nvSpPr>
          <p:spPr>
            <a:xfrm>
              <a:off x="542923" y="1683781"/>
              <a:ext cx="8058154" cy="24103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D6B589A1-E58D-4630-90C4-0FE162DD7904}"/>
                </a:ext>
              </a:extLst>
            </p:cNvPr>
            <p:cNvSpPr txBox="1"/>
            <p:nvPr/>
          </p:nvSpPr>
          <p:spPr>
            <a:xfrm>
              <a:off x="561780" y="1723861"/>
              <a:ext cx="7815072" cy="235401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requires price to be set equal to </a:t>
              </a:r>
              <a:r>
                <a:rPr lang="en-US" sz="2000" i="1" dirty="0">
                  <a:solidFill>
                    <a:schemeClr val="bg1"/>
                  </a:solidFill>
                </a:rPr>
                <a:t>MC</a:t>
              </a:r>
              <a:r>
                <a:rPr lang="en-US" sz="2000" dirty="0">
                  <a:solidFill>
                    <a:schemeClr val="bg1"/>
                  </a:solidFill>
                </a:rPr>
                <a:t>, which is what would occur in a perfectly competitive market.</a:t>
              </a:r>
            </a:p>
          </p:txBody>
        </p:sp>
      </p:grpSp>
    </p:spTree>
    <p:extLst>
      <p:ext uri="{BB962C8B-B14F-4D97-AF65-F5344CB8AC3E}">
        <p14:creationId xmlns:p14="http://schemas.microsoft.com/office/powerpoint/2010/main" val="4283455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3. Setting Price and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more plausible option for the regulator would be to set the price where </a:t>
              </a:r>
              <a:r>
                <a:rPr lang="en-US" sz="2000" i="1" dirty="0">
                  <a:solidFill>
                    <a:schemeClr val="bg1"/>
                  </a:solidFill>
                </a:rPr>
                <a:t>AC</a:t>
              </a:r>
              <a:r>
                <a:rPr lang="en-US" sz="2000" dirty="0">
                  <a:solidFill>
                    <a:schemeClr val="bg1"/>
                  </a:solidFill>
                </a:rPr>
                <a:t> crosses the demand curve.</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a:off x="8597749" y="3536179"/>
            <a:ext cx="692923" cy="44226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9336504" y="3862183"/>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4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lets the monopoly charge enough to cover its average costs and earn a normal rate of profit so that it can continue operating.</a:t>
              </a:r>
            </a:p>
          </p:txBody>
        </p:sp>
      </p:grpSp>
      <p:grpSp>
        <p:nvGrpSpPr>
          <p:cNvPr id="21" name="Group 20">
            <a:extLst>
              <a:ext uri="{FF2B5EF4-FFF2-40B4-BE49-F238E27FC236}">
                <a16:creationId xmlns:a16="http://schemas.microsoft.com/office/drawing/2014/main" id="{96877416-FC54-427A-9508-6EBE9F6E8465}"/>
              </a:ext>
            </a:extLst>
          </p:cNvPr>
          <p:cNvGrpSpPr/>
          <p:nvPr/>
        </p:nvGrpSpPr>
        <p:grpSpPr>
          <a:xfrm>
            <a:off x="1739502" y="5000927"/>
            <a:ext cx="3616557" cy="1379144"/>
            <a:chOff x="542923" y="1695324"/>
            <a:chExt cx="8058154" cy="2059222"/>
          </a:xfrm>
          <a:solidFill>
            <a:srgbClr val="627981"/>
          </a:solidFill>
        </p:grpSpPr>
        <p:sp>
          <p:nvSpPr>
            <p:cNvPr id="22" name="Rectangle 21">
              <a:extLst>
                <a:ext uri="{FF2B5EF4-FFF2-40B4-BE49-F238E27FC236}">
                  <a16:creationId xmlns:a16="http://schemas.microsoft.com/office/drawing/2014/main" id="{CD63C254-271A-426A-94C7-5EFE2B390495}"/>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E9725C2-6C49-49EB-9BBE-5BFF1185C76E}"/>
                </a:ext>
              </a:extLst>
            </p:cNvPr>
            <p:cNvSpPr txBox="1"/>
            <p:nvPr/>
          </p:nvSpPr>
          <p:spPr>
            <a:xfrm>
              <a:off x="561780" y="1715267"/>
              <a:ext cx="7815072" cy="164514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also prevents the firm from raising prices and earning abnormally high monopoly profits.</a:t>
              </a:r>
            </a:p>
          </p:txBody>
        </p:sp>
      </p:grpSp>
    </p:spTree>
    <p:extLst>
      <p:ext uri="{BB962C8B-B14F-4D97-AF65-F5344CB8AC3E}">
        <p14:creationId xmlns:p14="http://schemas.microsoft.com/office/powerpoint/2010/main" val="3159726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Cost-Plus versus Price Cap Regulation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46C00E56-1435-413E-BF2F-1F3D8DD9A89D}"/>
              </a:ext>
            </a:extLst>
          </p:cNvPr>
          <p:cNvSpPr/>
          <p:nvPr/>
        </p:nvSpPr>
        <p:spPr>
          <a:xfrm>
            <a:off x="1881188" y="1494064"/>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Cost-plus regulation</a:t>
            </a:r>
          </a:p>
        </p:txBody>
      </p:sp>
      <p:sp>
        <p:nvSpPr>
          <p:cNvPr id="13" name="Rectangle 12">
            <a:extLst>
              <a:ext uri="{FF2B5EF4-FFF2-40B4-BE49-F238E27FC236}">
                <a16:creationId xmlns:a16="http://schemas.microsoft.com/office/drawing/2014/main" id="{AC6BF17D-96F9-4932-8F79-23AE8AE16C65}"/>
              </a:ext>
            </a:extLst>
          </p:cNvPr>
          <p:cNvSpPr/>
          <p:nvPr/>
        </p:nvSpPr>
        <p:spPr>
          <a:xfrm>
            <a:off x="2867932" y="2968165"/>
            <a:ext cx="2698671" cy="1427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Average cost of production plus an amount for the firm to earn a normal rate of return</a:t>
            </a:r>
          </a:p>
        </p:txBody>
      </p:sp>
      <p:sp>
        <p:nvSpPr>
          <p:cNvPr id="18" name="Rectangle 17">
            <a:extLst>
              <a:ext uri="{FF2B5EF4-FFF2-40B4-BE49-F238E27FC236}">
                <a16:creationId xmlns:a16="http://schemas.microsoft.com/office/drawing/2014/main" id="{DB24BB58-0D5E-41CC-B405-2F9AF483B2B1}"/>
              </a:ext>
            </a:extLst>
          </p:cNvPr>
          <p:cNvSpPr/>
          <p:nvPr/>
        </p:nvSpPr>
        <p:spPr>
          <a:xfrm>
            <a:off x="2867932" y="4645876"/>
            <a:ext cx="2697480" cy="142719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Little incentive to control costs</a:t>
            </a:r>
          </a:p>
        </p:txBody>
      </p:sp>
      <p:cxnSp>
        <p:nvCxnSpPr>
          <p:cNvPr id="20" name="Straight Connector 19">
            <a:extLst>
              <a:ext uri="{FF2B5EF4-FFF2-40B4-BE49-F238E27FC236}">
                <a16:creationId xmlns:a16="http://schemas.microsoft.com/office/drawing/2014/main" id="{FA696BDA-7817-4C96-A67B-971B90FC5006}"/>
              </a:ext>
            </a:extLst>
          </p:cNvPr>
          <p:cNvCxnSpPr>
            <a:cxnSpLocks/>
          </p:cNvCxnSpPr>
          <p:nvPr/>
        </p:nvCxnSpPr>
        <p:spPr>
          <a:xfrm flipH="1">
            <a:off x="2254371" y="2717637"/>
            <a:ext cx="1" cy="2641838"/>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C32F651-E6C2-433D-89C0-8BA3696E0846}"/>
              </a:ext>
            </a:extLst>
          </p:cNvPr>
          <p:cNvCxnSpPr>
            <a:cxnSpLocks/>
            <a:endCxn id="13" idx="1"/>
          </p:cNvCxnSpPr>
          <p:nvPr/>
        </p:nvCxnSpPr>
        <p:spPr>
          <a:xfrm>
            <a:off x="2254372" y="3681757"/>
            <a:ext cx="613560"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16B2EF3-7C31-4113-B5C0-D4BD897695F1}"/>
              </a:ext>
            </a:extLst>
          </p:cNvPr>
          <p:cNvCxnSpPr>
            <a:cxnSpLocks/>
            <a:endCxn id="18" idx="1"/>
          </p:cNvCxnSpPr>
          <p:nvPr/>
        </p:nvCxnSpPr>
        <p:spPr>
          <a:xfrm>
            <a:off x="2254371" y="5359475"/>
            <a:ext cx="613561"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A356EB69-5E0D-428C-BA9C-2AA3689F298D}"/>
              </a:ext>
            </a:extLst>
          </p:cNvPr>
          <p:cNvSpPr/>
          <p:nvPr/>
        </p:nvSpPr>
        <p:spPr>
          <a:xfrm>
            <a:off x="6741034" y="1494064"/>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Price cap regulation</a:t>
            </a:r>
          </a:p>
        </p:txBody>
      </p:sp>
      <p:sp>
        <p:nvSpPr>
          <p:cNvPr id="27" name="Rectangle 26">
            <a:extLst>
              <a:ext uri="{FF2B5EF4-FFF2-40B4-BE49-F238E27FC236}">
                <a16:creationId xmlns:a16="http://schemas.microsoft.com/office/drawing/2014/main" id="{96C34A38-3768-477E-9454-BD06E7DA8D66}"/>
              </a:ext>
            </a:extLst>
          </p:cNvPr>
          <p:cNvSpPr/>
          <p:nvPr/>
        </p:nvSpPr>
        <p:spPr>
          <a:xfrm>
            <a:off x="7726588" y="2970695"/>
            <a:ext cx="2697463" cy="142212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Regulators set a price for a window of a few years</a:t>
            </a:r>
          </a:p>
        </p:txBody>
      </p:sp>
      <p:sp>
        <p:nvSpPr>
          <p:cNvPr id="28" name="Rectangle 27">
            <a:extLst>
              <a:ext uri="{FF2B5EF4-FFF2-40B4-BE49-F238E27FC236}">
                <a16:creationId xmlns:a16="http://schemas.microsoft.com/office/drawing/2014/main" id="{4A5B9D9E-99D7-4EEA-BA32-5A03FDC9AC57}"/>
              </a:ext>
            </a:extLst>
          </p:cNvPr>
          <p:cNvSpPr/>
          <p:nvPr/>
        </p:nvSpPr>
        <p:spPr>
          <a:xfrm>
            <a:off x="7727778" y="4645876"/>
            <a:ext cx="2697477" cy="142213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Firms have an incentive to try to lower cost to increase profit</a:t>
            </a:r>
          </a:p>
        </p:txBody>
      </p:sp>
      <p:cxnSp>
        <p:nvCxnSpPr>
          <p:cNvPr id="30" name="Straight Connector 29">
            <a:extLst>
              <a:ext uri="{FF2B5EF4-FFF2-40B4-BE49-F238E27FC236}">
                <a16:creationId xmlns:a16="http://schemas.microsoft.com/office/drawing/2014/main" id="{01C1EED4-7E60-4696-BC63-4867DF461FB1}"/>
              </a:ext>
            </a:extLst>
          </p:cNvPr>
          <p:cNvCxnSpPr>
            <a:cxnSpLocks/>
          </p:cNvCxnSpPr>
          <p:nvPr/>
        </p:nvCxnSpPr>
        <p:spPr>
          <a:xfrm flipH="1">
            <a:off x="7113027" y="2717637"/>
            <a:ext cx="1191" cy="2639306"/>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12A7394-5AB1-46B4-8572-81DECD343ACD}"/>
              </a:ext>
            </a:extLst>
          </p:cNvPr>
          <p:cNvCxnSpPr>
            <a:cxnSpLocks/>
            <a:endCxn id="27" idx="1"/>
          </p:cNvCxnSpPr>
          <p:nvPr/>
        </p:nvCxnSpPr>
        <p:spPr>
          <a:xfrm>
            <a:off x="7111836" y="3681757"/>
            <a:ext cx="614752"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C5261AC-4D2C-4CA9-B7DE-56783482FE68}"/>
              </a:ext>
            </a:extLst>
          </p:cNvPr>
          <p:cNvCxnSpPr>
            <a:cxnSpLocks/>
            <a:endCxn id="28" idx="1"/>
          </p:cNvCxnSpPr>
          <p:nvPr/>
        </p:nvCxnSpPr>
        <p:spPr>
          <a:xfrm flipV="1">
            <a:off x="7113027" y="5356943"/>
            <a:ext cx="614751" cy="6993"/>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8890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35216"/>
            <a:ext cx="9273061" cy="470898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case of a natural monopoly, market competition will not work well, so rather than allowing an unregulated monopoly to raise price and reduce output, the government may wish to regulate price and/or output.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Natural monopolies can be regulated through splitting the natural monopoly into multiple companies or requiring a certain level of output and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Cost-plus regulation refers to government regulation in which the price that a firm can charge is set over a period of time by looking at the firm's accounting costs and then adding a margin so that the firm can earn a normal rate of profit.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cap regulation refers to government regulation of a firm where the government sets a price level several years in advance.</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Natural Monopolies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6C148E2B-57E4-4C62-9FDB-2A2B88093165}"/>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F2E4926-2B0E-4740-B8C4-24A0E5986F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3EE3B963-84BF-45F6-8B8B-D395C660ECA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true monopolies today in the U.S. are regulated, natural monopolies.</a:t>
              </a:r>
            </a:p>
          </p:txBody>
        </p:sp>
      </p:grpSp>
      <p:grpSp>
        <p:nvGrpSpPr>
          <p:cNvPr id="19" name="Group 18">
            <a:extLst>
              <a:ext uri="{FF2B5EF4-FFF2-40B4-BE49-F238E27FC236}">
                <a16:creationId xmlns:a16="http://schemas.microsoft.com/office/drawing/2014/main" id="{9049C4F0-04EB-460A-8EEE-4C51140B18E6}"/>
              </a:ext>
            </a:extLst>
          </p:cNvPr>
          <p:cNvGrpSpPr/>
          <p:nvPr/>
        </p:nvGrpSpPr>
        <p:grpSpPr>
          <a:xfrm>
            <a:off x="2066918" y="2492996"/>
            <a:ext cx="8058157" cy="806935"/>
            <a:chOff x="542920" y="1736761"/>
            <a:chExt cx="8058157" cy="806935"/>
          </a:xfrm>
          <a:solidFill>
            <a:srgbClr val="627981"/>
          </a:solidFill>
        </p:grpSpPr>
        <p:sp>
          <p:nvSpPr>
            <p:cNvPr id="20" name="Rectangle 19">
              <a:extLst>
                <a:ext uri="{FF2B5EF4-FFF2-40B4-BE49-F238E27FC236}">
                  <a16:creationId xmlns:a16="http://schemas.microsoft.com/office/drawing/2014/main" id="{FF4F9CF3-3552-4988-9D49-0FC5DCE576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38EAA9EB-98E4-4E6F-80C4-2798340629F9}"/>
                </a:ext>
              </a:extLst>
            </p:cNvPr>
            <p:cNvSpPr txBox="1"/>
            <p:nvPr/>
          </p:nvSpPr>
          <p:spPr>
            <a:xfrm>
              <a:off x="542920" y="178955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arises when average costs are declining over the range of production that satisfies market demand.</a:t>
              </a:r>
            </a:p>
          </p:txBody>
        </p:sp>
      </p:grpSp>
      <p:grpSp>
        <p:nvGrpSpPr>
          <p:cNvPr id="23" name="Group 22">
            <a:extLst>
              <a:ext uri="{FF2B5EF4-FFF2-40B4-BE49-F238E27FC236}">
                <a16:creationId xmlns:a16="http://schemas.microsoft.com/office/drawing/2014/main" id="{FFE24032-5AFA-4C09-A774-40AF474D83E5}"/>
              </a:ext>
            </a:extLst>
          </p:cNvPr>
          <p:cNvGrpSpPr/>
          <p:nvPr/>
        </p:nvGrpSpPr>
        <p:grpSpPr>
          <a:xfrm>
            <a:off x="2066918" y="340508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1B0AF392-4EAD-4B3D-BE58-66DE55C2BC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7DED45C9-FA30-4B36-9FA8-44CD3BB0FD6B}"/>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typically happens when fixed costs are large relative to variable costs.</a:t>
              </a:r>
            </a:p>
          </p:txBody>
        </p:sp>
      </p:grpSp>
      <p:grpSp>
        <p:nvGrpSpPr>
          <p:cNvPr id="27" name="Group 26">
            <a:extLst>
              <a:ext uri="{FF2B5EF4-FFF2-40B4-BE49-F238E27FC236}">
                <a16:creationId xmlns:a16="http://schemas.microsoft.com/office/drawing/2014/main" id="{05B5B1BA-02AA-4C3C-9C99-4B566E7083A8}"/>
              </a:ext>
            </a:extLst>
          </p:cNvPr>
          <p:cNvGrpSpPr/>
          <p:nvPr/>
        </p:nvGrpSpPr>
        <p:grpSpPr>
          <a:xfrm>
            <a:off x="2066918" y="4317163"/>
            <a:ext cx="8058157" cy="806935"/>
            <a:chOff x="542920" y="1736761"/>
            <a:chExt cx="8058157" cy="806935"/>
          </a:xfrm>
          <a:solidFill>
            <a:srgbClr val="627981"/>
          </a:solidFill>
        </p:grpSpPr>
        <p:sp>
          <p:nvSpPr>
            <p:cNvPr id="28" name="Rectangle 27">
              <a:extLst>
                <a:ext uri="{FF2B5EF4-FFF2-40B4-BE49-F238E27FC236}">
                  <a16:creationId xmlns:a16="http://schemas.microsoft.com/office/drawing/2014/main" id="{F374E3DB-E666-4538-BBCC-7A3D02BA9E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9A17CA46-1A1D-46A7-A37C-E2225386AFF4}"/>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result, one firm is able to supply the total quantity demanded in the market at a lower cost than two or more firms could</a:t>
              </a:r>
            </a:p>
          </p:txBody>
        </p:sp>
      </p:grpSp>
      <p:grpSp>
        <p:nvGrpSpPr>
          <p:cNvPr id="30" name="Group 29">
            <a:extLst>
              <a:ext uri="{FF2B5EF4-FFF2-40B4-BE49-F238E27FC236}">
                <a16:creationId xmlns:a16="http://schemas.microsoft.com/office/drawing/2014/main" id="{4EF2223F-7634-4F18-8D34-491DF5B98E61}"/>
              </a:ext>
            </a:extLst>
          </p:cNvPr>
          <p:cNvGrpSpPr/>
          <p:nvPr/>
        </p:nvGrpSpPr>
        <p:grpSpPr>
          <a:xfrm>
            <a:off x="2066918" y="5229245"/>
            <a:ext cx="8058157" cy="806935"/>
            <a:chOff x="542920" y="1736761"/>
            <a:chExt cx="8058157" cy="806935"/>
          </a:xfrm>
          <a:solidFill>
            <a:srgbClr val="627981"/>
          </a:solidFill>
        </p:grpSpPr>
        <p:sp>
          <p:nvSpPr>
            <p:cNvPr id="31" name="Rectangle 30">
              <a:extLst>
                <a:ext uri="{FF2B5EF4-FFF2-40B4-BE49-F238E27FC236}">
                  <a16:creationId xmlns:a16="http://schemas.microsoft.com/office/drawing/2014/main" id="{04AC1871-C15F-4042-90E4-C5FADE6FBA1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11323890-20A4-406D-97BA-1CCEE7AB7A9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Splitting up the natural monopoly would raise the average cost of production and force customers to pay more.</a:t>
              </a:r>
            </a:p>
          </p:txBody>
        </p:sp>
      </p:grpSp>
    </p:spTree>
    <p:extLst>
      <p:ext uri="{BB962C8B-B14F-4D97-AF65-F5344CB8AC3E}">
        <p14:creationId xmlns:p14="http://schemas.microsoft.com/office/powerpoint/2010/main" val="309467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AEF9BB3-E023-42C3-A94F-E17451A76B7F}"/>
              </a:ext>
            </a:extLst>
          </p:cNvPr>
          <p:cNvSpPr/>
          <p:nvPr/>
        </p:nvSpPr>
        <p:spPr>
          <a:xfrm>
            <a:off x="1459469" y="1492654"/>
            <a:ext cx="927306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554" y="1604948"/>
            <a:ext cx="9208532"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Think about your local water company. Why is there only one water company providing water services in your community instead of having multiple water companies from which to choose for your service?</a:t>
            </a:r>
          </a:p>
        </p:txBody>
      </p:sp>
    </p:spTree>
    <p:extLst>
      <p:ext uri="{BB962C8B-B14F-4D97-AF65-F5344CB8AC3E}">
        <p14:creationId xmlns:p14="http://schemas.microsoft.com/office/powerpoint/2010/main" val="1763030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734" y="1358217"/>
            <a:ext cx="9208532" cy="5016758"/>
          </a:xfrm>
          <a:prstGeom prst="rect">
            <a:avLst/>
          </a:prstGeom>
          <a:solidFill>
            <a:srgbClr val="627981"/>
          </a:solidFill>
          <a:ln>
            <a:solidFill>
              <a:srgbClr val="627981"/>
            </a:solidFill>
          </a:ln>
        </p:spPr>
        <p:txBody>
          <a:bodyPr wrap="square" rtlCol="0" anchor="ctr">
            <a:spAutoFit/>
          </a:bodyPr>
          <a:lstStyle/>
          <a:p>
            <a:pPr algn="ctr"/>
            <a:endParaRPr lang="en-US" sz="2000" dirty="0">
              <a:solidFill>
                <a:schemeClr val="bg1"/>
              </a:solidFill>
            </a:endParaRPr>
          </a:p>
          <a:p>
            <a:pPr algn="ctr"/>
            <a:r>
              <a:rPr lang="en-US" sz="2000" dirty="0">
                <a:solidFill>
                  <a:schemeClr val="bg1"/>
                </a:solidFill>
              </a:rPr>
              <a:t>Think about your local water company. Why is there only one water company providing water services in your community instead of having multiple water companies from which to choose for your service?</a:t>
            </a:r>
          </a:p>
          <a:p>
            <a:pPr algn="ctr"/>
            <a:endParaRPr lang="en-US" sz="2000" dirty="0">
              <a:solidFill>
                <a:schemeClr val="bg1"/>
              </a:solidFill>
            </a:endParaRPr>
          </a:p>
          <a:p>
            <a:pPr algn="ctr"/>
            <a:r>
              <a:rPr lang="en-US" sz="2000" i="1" dirty="0">
                <a:solidFill>
                  <a:schemeClr val="bg1"/>
                </a:solidFill>
              </a:rPr>
              <a:t>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pPr algn="ctr"/>
            <a:r>
              <a:rPr lang="en-US" sz="2000" i="1" dirty="0">
                <a:solidFill>
                  <a:schemeClr val="bg1"/>
                </a:solidFill>
              </a:rPr>
              <a:t>duplication of resources exists as each company would run its own set of pipes in the same community to supply water. This is inefficient. As a result, it is rational to have a single firm for this public utility.</a:t>
            </a:r>
          </a:p>
          <a:p>
            <a:pPr algn="ctr"/>
            <a:endParaRPr lang="en-US" sz="2000" i="1" dirty="0">
              <a:solidFill>
                <a:schemeClr val="bg1"/>
              </a:solidFill>
            </a:endParaRPr>
          </a:p>
        </p:txBody>
      </p:sp>
    </p:spTree>
    <p:extLst>
      <p:ext uri="{BB962C8B-B14F-4D97-AF65-F5344CB8AC3E}">
        <p14:creationId xmlns:p14="http://schemas.microsoft.com/office/powerpoint/2010/main" val="1140847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Natural Monopolies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3DA51F1D-010F-4D8F-8B6B-6A564A7EB690}"/>
              </a:ext>
            </a:extLst>
          </p:cNvPr>
          <p:cNvGrpSpPr/>
          <p:nvPr/>
        </p:nvGrpSpPr>
        <p:grpSpPr>
          <a:xfrm>
            <a:off x="1739501" y="3584285"/>
            <a:ext cx="3616557" cy="2360440"/>
            <a:chOff x="542923" y="1736759"/>
            <a:chExt cx="8058154" cy="1759082"/>
          </a:xfrm>
          <a:solidFill>
            <a:srgbClr val="627981"/>
          </a:solidFill>
        </p:grpSpPr>
        <p:sp>
          <p:nvSpPr>
            <p:cNvPr id="15" name="Rectangle 14">
              <a:extLst>
                <a:ext uri="{FF2B5EF4-FFF2-40B4-BE49-F238E27FC236}">
                  <a16:creationId xmlns:a16="http://schemas.microsoft.com/office/drawing/2014/main" id="{4DBBE978-056E-448E-A3AE-750D5DED2EB3}"/>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8DEDD9F4-3CCE-42AC-B62D-5A119B92295D}"/>
                </a:ext>
              </a:extLst>
            </p:cNvPr>
            <p:cNvSpPr txBox="1"/>
            <p:nvPr/>
          </p:nvSpPr>
          <p:spPr>
            <a:xfrm>
              <a:off x="664463" y="1786216"/>
              <a:ext cx="7815072" cy="167437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will maximize profits by producing at the quantity where </a:t>
              </a:r>
              <a:r>
                <a:rPr lang="en-US" sz="2000" i="1" dirty="0">
                  <a:solidFill>
                    <a:schemeClr val="bg1"/>
                  </a:solidFill>
                </a:rPr>
                <a:t>MR</a:t>
              </a:r>
              <a:r>
                <a:rPr lang="en-US" sz="2000" dirty="0">
                  <a:solidFill>
                    <a:schemeClr val="bg1"/>
                  </a:solidFill>
                </a:rPr>
                <a:t> = </a:t>
              </a:r>
              <a:r>
                <a:rPr lang="en-US" sz="2000" i="1" dirty="0">
                  <a:solidFill>
                    <a:schemeClr val="bg1"/>
                  </a:solidFill>
                </a:rPr>
                <a:t>MC</a:t>
              </a:r>
              <a:r>
                <a:rPr lang="en-US" sz="2000" dirty="0">
                  <a:solidFill>
                    <a:schemeClr val="bg1"/>
                  </a:solidFill>
                </a:rPr>
                <a:t> and by then looking to the market demand curve to see what price to charge.</a:t>
              </a:r>
            </a:p>
          </p:txBody>
        </p:sp>
      </p:grpSp>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732862"/>
            <a:chOff x="542923" y="1736759"/>
            <a:chExt cx="8058154" cy="1759082"/>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86216"/>
              <a:ext cx="7815072" cy="12156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has a market demand curve that cuts through the downward-sloping portion of the average cost curve.</a:t>
              </a:r>
            </a:p>
          </p:txBody>
        </p:sp>
      </p:grpSp>
      <p:sp>
        <p:nvSpPr>
          <p:cNvPr id="3" name="Oval 2">
            <a:extLst>
              <a:ext uri="{FF2B5EF4-FFF2-40B4-BE49-F238E27FC236}">
                <a16:creationId xmlns:a16="http://schemas.microsoft.com/office/drawing/2014/main" id="{8BC9AD32-4283-48FE-A6C1-25D612CEA2A8}"/>
              </a:ext>
            </a:extLst>
          </p:cNvPr>
          <p:cNvSpPr/>
          <p:nvPr/>
        </p:nvSpPr>
        <p:spPr>
          <a:xfrm>
            <a:off x="8293769" y="4295568"/>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flipV="1">
            <a:off x="8510337" y="3537283"/>
            <a:ext cx="0" cy="75828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8301791" y="3068346"/>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4203948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9397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Choices in Regulating a Natural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5BCF6862-D605-4587-85EA-1927EEAE7BD7}"/>
              </a:ext>
            </a:extLst>
          </p:cNvPr>
          <p:cNvSpPr/>
          <p:nvPr/>
        </p:nvSpPr>
        <p:spPr>
          <a:xfrm>
            <a:off x="4311111" y="1333643"/>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Regulatory choices in dealing with natural monopoly</a:t>
            </a:r>
          </a:p>
        </p:txBody>
      </p:sp>
      <p:sp>
        <p:nvSpPr>
          <p:cNvPr id="18" name="Rectangle 17">
            <a:extLst>
              <a:ext uri="{FF2B5EF4-FFF2-40B4-BE49-F238E27FC236}">
                <a16:creationId xmlns:a16="http://schemas.microsoft.com/office/drawing/2014/main" id="{CE820888-73A4-43EA-9FEF-F9C1CEA95B37}"/>
              </a:ext>
            </a:extLst>
          </p:cNvPr>
          <p:cNvSpPr/>
          <p:nvPr/>
        </p:nvSpPr>
        <p:spPr>
          <a:xfrm>
            <a:off x="5297856" y="2665864"/>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Leave the monopoly alone.</a:t>
            </a:r>
          </a:p>
        </p:txBody>
      </p:sp>
      <p:sp>
        <p:nvSpPr>
          <p:cNvPr id="22" name="Rectangle 21">
            <a:extLst>
              <a:ext uri="{FF2B5EF4-FFF2-40B4-BE49-F238E27FC236}">
                <a16:creationId xmlns:a16="http://schemas.microsoft.com/office/drawing/2014/main" id="{0FF45FD1-7835-4065-94C5-932972C7475D}"/>
              </a:ext>
            </a:extLst>
          </p:cNvPr>
          <p:cNvSpPr/>
          <p:nvPr/>
        </p:nvSpPr>
        <p:spPr>
          <a:xfrm>
            <a:off x="5297855" y="3998086"/>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Split the company into smaller companies, promoting competition</a:t>
            </a:r>
          </a:p>
        </p:txBody>
      </p:sp>
      <p:sp>
        <p:nvSpPr>
          <p:cNvPr id="23" name="Rectangle 22">
            <a:extLst>
              <a:ext uri="{FF2B5EF4-FFF2-40B4-BE49-F238E27FC236}">
                <a16:creationId xmlns:a16="http://schemas.microsoft.com/office/drawing/2014/main" id="{7F7AF187-CFBE-4C2C-A81E-087735777169}"/>
              </a:ext>
            </a:extLst>
          </p:cNvPr>
          <p:cNvSpPr/>
          <p:nvPr/>
        </p:nvSpPr>
        <p:spPr>
          <a:xfrm>
            <a:off x="5297855" y="5330308"/>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Regulate the industry by setting price and output</a:t>
            </a:r>
          </a:p>
        </p:txBody>
      </p:sp>
      <p:cxnSp>
        <p:nvCxnSpPr>
          <p:cNvPr id="5" name="Straight Connector 4">
            <a:extLst>
              <a:ext uri="{FF2B5EF4-FFF2-40B4-BE49-F238E27FC236}">
                <a16:creationId xmlns:a16="http://schemas.microsoft.com/office/drawing/2014/main" id="{A783AE6E-2B0F-437C-BA7A-8BE46726BA1C}"/>
              </a:ext>
            </a:extLst>
          </p:cNvPr>
          <p:cNvCxnSpPr/>
          <p:nvPr/>
        </p:nvCxnSpPr>
        <p:spPr>
          <a:xfrm>
            <a:off x="4684295" y="2557216"/>
            <a:ext cx="0" cy="342648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E640955-4B76-414C-8015-70FC4FFB9438}"/>
              </a:ext>
            </a:extLst>
          </p:cNvPr>
          <p:cNvCxnSpPr>
            <a:endCxn id="18" idx="1"/>
          </p:cNvCxnSpPr>
          <p:nvPr/>
        </p:nvCxnSpPr>
        <p:spPr>
          <a:xfrm>
            <a:off x="4684295" y="3272589"/>
            <a:ext cx="613561" cy="506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355CDAC-72EC-4FFD-9D25-D59F64333E4B}"/>
              </a:ext>
            </a:extLst>
          </p:cNvPr>
          <p:cNvCxnSpPr>
            <a:endCxn id="22" idx="1"/>
          </p:cNvCxnSpPr>
          <p:nvPr/>
        </p:nvCxnSpPr>
        <p:spPr>
          <a:xfrm>
            <a:off x="4684295" y="4604084"/>
            <a:ext cx="613560" cy="578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929000-65D4-4D30-BA31-3146C13B59BC}"/>
              </a:ext>
            </a:extLst>
          </p:cNvPr>
          <p:cNvCxnSpPr/>
          <p:nvPr/>
        </p:nvCxnSpPr>
        <p:spPr>
          <a:xfrm>
            <a:off x="4684295" y="5983705"/>
            <a:ext cx="613560"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8310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1. Leave the Monopoly Alone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0"/>
            <a:ext cx="3616557" cy="1372157"/>
            <a:chOff x="542923" y="1736758"/>
            <a:chExt cx="8058154" cy="1392919"/>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3929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53647"/>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left alone, the monopoly will follow its normal approach to maximizing profits.</a:t>
              </a:r>
            </a:p>
          </p:txBody>
        </p:sp>
      </p:grpSp>
      <p:sp>
        <p:nvSpPr>
          <p:cNvPr id="29" name="Oval 28">
            <a:extLst>
              <a:ext uri="{FF2B5EF4-FFF2-40B4-BE49-F238E27FC236}">
                <a16:creationId xmlns:a16="http://schemas.microsoft.com/office/drawing/2014/main" id="{6DEA2C73-04C2-425E-B980-59949E9F0D20}"/>
              </a:ext>
            </a:extLst>
          </p:cNvPr>
          <p:cNvSpPr/>
          <p:nvPr/>
        </p:nvSpPr>
        <p:spPr>
          <a:xfrm>
            <a:off x="8301791" y="3068346"/>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39501" y="3230345"/>
            <a:ext cx="3616557" cy="1372160"/>
            <a:chOff x="542923" y="1736758"/>
            <a:chExt cx="8058154" cy="13929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8"/>
              <a:ext cx="8058154" cy="13929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664463" y="1786216"/>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price is above the average cost curve, the natural monopoly would earn economic profits.</a:t>
              </a:r>
            </a:p>
          </p:txBody>
        </p:sp>
      </p:grpSp>
    </p:spTree>
    <p:extLst>
      <p:ext uri="{BB962C8B-B14F-4D97-AF65-F5344CB8AC3E}">
        <p14:creationId xmlns:p14="http://schemas.microsoft.com/office/powerpoint/2010/main" val="2910334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2. Split the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second outcome arises if antitrust authorities decide to divide the company so new firms can compete.</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flipH="1">
            <a:off x="7660106" y="3301710"/>
            <a:ext cx="63440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7226970"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301708"/>
            <a:ext cx="3616557" cy="1655295"/>
            <a:chOff x="542923" y="1736754"/>
            <a:chExt cx="8058154" cy="201779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7"/>
              <a:ext cx="8058154" cy="201778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36754"/>
              <a:ext cx="7815072" cy="165589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Assume a company is split in half, so instead of one large firm producing a quantity of 4, two half-size firms each produce a quantity of 2.</a:t>
              </a:r>
            </a:p>
          </p:txBody>
        </p:sp>
      </p:grpSp>
    </p:spTree>
    <p:extLst>
      <p:ext uri="{BB962C8B-B14F-4D97-AF65-F5344CB8AC3E}">
        <p14:creationId xmlns:p14="http://schemas.microsoft.com/office/powerpoint/2010/main" val="760471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2. Split the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54FC5226-8638-4FD1-A9B6-9335E31E0C2F}"/>
              </a:ext>
            </a:extLst>
          </p:cNvPr>
          <p:cNvGrpSpPr/>
          <p:nvPr/>
        </p:nvGrpSpPr>
        <p:grpSpPr>
          <a:xfrm>
            <a:off x="2066921" y="1699176"/>
            <a:ext cx="8058158" cy="806935"/>
            <a:chOff x="542919" y="1736761"/>
            <a:chExt cx="8058158" cy="806935"/>
          </a:xfrm>
          <a:solidFill>
            <a:srgbClr val="627981"/>
          </a:solidFill>
        </p:grpSpPr>
        <p:sp>
          <p:nvSpPr>
            <p:cNvPr id="21" name="Rectangle 20">
              <a:extLst>
                <a:ext uri="{FF2B5EF4-FFF2-40B4-BE49-F238E27FC236}">
                  <a16:creationId xmlns:a16="http://schemas.microsoft.com/office/drawing/2014/main" id="{BF7E82D7-76B1-4C78-B2AB-2C89C8BEB8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F3F416E5-258C-4F56-A612-C30D8A163C2D}"/>
                </a:ext>
              </a:extLst>
            </p:cNvPr>
            <p:cNvSpPr txBox="1"/>
            <p:nvPr/>
          </p:nvSpPr>
          <p:spPr>
            <a:xfrm>
              <a:off x="542919" y="176286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 downward-sloping average cost curve, two smaller firms will always have higher average costs of production than one larger firm.</a:t>
              </a:r>
            </a:p>
          </p:txBody>
        </p:sp>
      </p:grpSp>
      <p:grpSp>
        <p:nvGrpSpPr>
          <p:cNvPr id="23" name="Group 22">
            <a:extLst>
              <a:ext uri="{FF2B5EF4-FFF2-40B4-BE49-F238E27FC236}">
                <a16:creationId xmlns:a16="http://schemas.microsoft.com/office/drawing/2014/main" id="{9C50FA4A-C3E3-4BEF-9DD5-5C81BCB66275}"/>
              </a:ext>
            </a:extLst>
          </p:cNvPr>
          <p:cNvGrpSpPr/>
          <p:nvPr/>
        </p:nvGrpSpPr>
        <p:grpSpPr>
          <a:xfrm>
            <a:off x="2066922" y="261126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B8115F36-FB3A-4F87-9A67-36304A17275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E279D5B1-5F08-41D1-9084-4D82AD8F09F8}"/>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one firm grows larger than another, it will have lower average costs and may be able to drive its competitor out of the market.</a:t>
              </a:r>
            </a:p>
          </p:txBody>
        </p:sp>
      </p:grpSp>
      <p:grpSp>
        <p:nvGrpSpPr>
          <p:cNvPr id="31" name="Group 30">
            <a:extLst>
              <a:ext uri="{FF2B5EF4-FFF2-40B4-BE49-F238E27FC236}">
                <a16:creationId xmlns:a16="http://schemas.microsoft.com/office/drawing/2014/main" id="{AF544E51-EEE9-4006-A6DB-A3DCDBCCAE42}"/>
              </a:ext>
            </a:extLst>
          </p:cNvPr>
          <p:cNvGrpSpPr/>
          <p:nvPr/>
        </p:nvGrpSpPr>
        <p:grpSpPr>
          <a:xfrm>
            <a:off x="2066922" y="3523343"/>
            <a:ext cx="8058157" cy="806935"/>
            <a:chOff x="542920" y="1736761"/>
            <a:chExt cx="8058157" cy="806935"/>
          </a:xfrm>
          <a:solidFill>
            <a:srgbClr val="627981"/>
          </a:solidFill>
        </p:grpSpPr>
        <p:sp>
          <p:nvSpPr>
            <p:cNvPr id="32" name="Rectangle 31">
              <a:extLst>
                <a:ext uri="{FF2B5EF4-FFF2-40B4-BE49-F238E27FC236}">
                  <a16:creationId xmlns:a16="http://schemas.microsoft.com/office/drawing/2014/main" id="{650D93D8-7D30-4D7F-AF30-0A6466F8CF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CBCB6249-2B1E-43EE-935A-4E898525E8E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two firms in a market may discover subtle ways of coordinating their behavior and keeping prices high.</a:t>
              </a:r>
            </a:p>
          </p:txBody>
        </p:sp>
      </p:grpSp>
    </p:spTree>
    <p:extLst>
      <p:ext uri="{BB962C8B-B14F-4D97-AF65-F5344CB8AC3E}">
        <p14:creationId xmlns:p14="http://schemas.microsoft.com/office/powerpoint/2010/main" val="1297312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1479</TotalTime>
  <Words>1724</Words>
  <Application>Microsoft Office PowerPoint</Application>
  <PresentationFormat>Widescreen</PresentationFormat>
  <Paragraphs>102</Paragraphs>
  <Slides>14</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46</cp:revision>
  <dcterms:created xsi:type="dcterms:W3CDTF">2017-06-16T13:06:21Z</dcterms:created>
  <dcterms:modified xsi:type="dcterms:W3CDTF">2021-05-26T14:18:21Z</dcterms:modified>
</cp:coreProperties>
</file>