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300" r:id="rId4"/>
    <p:sldId id="301" r:id="rId5"/>
    <p:sldId id="302" r:id="rId6"/>
    <p:sldId id="371" r:id="rId7"/>
    <p:sldId id="370" r:id="rId8"/>
    <p:sldId id="303" r:id="rId9"/>
    <p:sldId id="292" r:id="rId10"/>
    <p:sldId id="304" r:id="rId11"/>
    <p:sldId id="305" r:id="rId12"/>
    <p:sldId id="306" r:id="rId13"/>
    <p:sldId id="296" r:id="rId14"/>
    <p:sldId id="298" r:id="rId15"/>
    <p:sldId id="307" r:id="rId16"/>
    <p:sldId id="308" r:id="rId17"/>
    <p:sldId id="372" r:id="rId18"/>
    <p:sldId id="373" r:id="rId19"/>
    <p:sldId id="36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7" d="100"/>
          <a:sy n="97" d="100"/>
        </p:scale>
        <p:origin x="1110" y="7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5/26/2021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Command-and-control regulation includes laws that specify allowable quantities of pollution. This regulation may detail which pollution-control technologies companies may use. In effect, command-and-control regulation requires that firms increase their costs by installing anti-pollution equipment. Firms are required to account for the social costs of pollution in deciding how much output to produce.</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1384970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city or state government may set up a marketable permit program (e.g. cap-and-trade). State and local governments determine the overall level of pollution they will allow. The government divides permits allowing the determined level of pollution among firms. Firms may buy and sell the permits.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36418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will buy and sell permits. For example, Alpha can reduce its pollution at a relatively low cost to 150 tons, but it still has 50 tons of pollution above its permitted amount. Alpha will buy permits from Gamma for the 50 tons over its 100-ton limit.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2279931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Property rights are the legal rights of ownership on which others are not allowed to infringe without paying compensation. The property rights approach is highly relevant in cases involving endangered species, for example. The U.S. government's endangered species list includes about 1,000 plants and animals, and about 90% live on privately owned land. The protection of these endangered species requires careful thinking about incentives and property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087040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protection of endangered species on privately owned land has created unintended incentives for landowners.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2082136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Specific policy tools will work better in some situations than in others. For example, marketable permits work best when a few dozen or few hundred parties are highly interested in trading. For cases in which many users emit small amounts of pollution and have no interest in trading, pollution charges offer a better choice. Alternatively, the government could combine marketable permits with a pollution tax on any emissions not covered by a permit.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2852527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3124179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154589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Command-and-control regulation has been highly successful in protecting and cleaning up the U.S. environment. In 1970, the Federal government created the Environmental Protection Agency (EPA) to oversee all environmental laws. These laws include the Clean Air Act and the Clean Water Act of 1970.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165944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have pointed out three difficulties with command-and-control environmental regulation. Command-and-control regulation offers no incentive to reduce pollution below the standard set by law. Command-and-control regulation is inflexible because it applies the same standard of pollution reduction to all polluters. Legislators and EPA analysts write the regulations, so they are subject to compromises in the political process that may weaken the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97205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you are in a polluting industry, and you are a relatively new, small firm in that industry. How might command-and-control regulation be problematic for you compared to a larger, more established firm?</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141129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you are in a polluting industry, and you are a relatively new, small firm in that industry. How might command-and-control regulation be problematic for you compared to a larger, more established firm? </a:t>
            </a:r>
          </a:p>
          <a:p>
            <a:pPr algn="l"/>
            <a:r>
              <a:rPr lang="en-US" sz="1800" dirty="0">
                <a:solidFill>
                  <a:schemeClr val="bg1"/>
                </a:solidFill>
              </a:rPr>
              <a:t>It is likely that a new, small entrant in a market would face higher costs from command-and-control regulation than a more established, larger firm. The one-size-fits-all approach of this type of regulation applies the same standard to all firms in the industry. It is possible that this regulation could increase costs for your small firm to the extent that it is hard to compete or cost-prohibitive to comply with the regulation.</a:t>
            </a:r>
          </a:p>
          <a:p>
            <a:pPr algn="l"/>
            <a:endParaRPr lang="en-US" sz="18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155033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Market-oriented environmental policies create incentives to allow firms some flexibility in reducing pollution. There are three main categories of market-oriented approaches to pollution control: pollution charges, marketable permits, and better-defined property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018818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Pollution charges are taxes imposed on the quantity of pollution that a firm emits. Gives firms an incentive to reduce pollution as long as the marginal cost is less than the tax. The marginal cost of pollution reduction, like most marginal cost curves, increases with output, at least in the short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firm has no incentive to reduce pollutants beyond the point of the pollution tax because this would be more costly than the tax.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3749084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city or state government may set up a marketable permit program (e.g. cap-and-trade). State and local governments determine the overall level of pollution they will allow. The government divides permits allowing the determined level of pollution among firms. Firms may buy and sell the permits.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847982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5/26/2021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5/26/2021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5/26/2021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5/26/2021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5/26/2021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5/26/2021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5/26/2021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5/26/2021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20002" y="2875342"/>
            <a:ext cx="9351996"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Policies to Reduce Pollution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229364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5614"/>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Marketable Permits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465228"/>
            <a:ext cx="8058154" cy="1041763"/>
            <a:chOff x="542923" y="1736761"/>
            <a:chExt cx="8058154" cy="1041763"/>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10417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652448" y="1762861"/>
              <a:ext cx="7807571" cy="1015663"/>
            </a:xfrm>
            <a:prstGeom prst="rect">
              <a:avLst/>
            </a:prstGeom>
            <a:grpFill/>
          </p:spPr>
          <p:txBody>
            <a:bodyPr wrap="square" rtlCol="0">
              <a:spAutoFit/>
            </a:bodyPr>
            <a:lstStyle/>
            <a:p>
              <a:pPr algn="ctr"/>
              <a:r>
                <a:rPr lang="en-US" sz="2000" dirty="0">
                  <a:solidFill>
                    <a:schemeClr val="bg1"/>
                  </a:solidFill>
                </a:rPr>
                <a:t>In order to limit the amount of pollution emitted into the environment, governments can give companies marketable permits that allow a certain amount of pollution.</a:t>
              </a:r>
            </a:p>
          </p:txBody>
        </p:sp>
      </p:grpSp>
      <p:pic>
        <p:nvPicPr>
          <p:cNvPr id="2050" name="Picture 2" descr="A photograph of a factory spewing pollution into the air">
            <a:extLst>
              <a:ext uri="{FF2B5EF4-FFF2-40B4-BE49-F238E27FC236}">
                <a16:creationId xmlns:a16="http://schemas.microsoft.com/office/drawing/2014/main" id="{41CE7B30-49FB-4288-9873-D1CCD08AB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778" y="2834311"/>
            <a:ext cx="6290442"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805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5614"/>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Marketable Permits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city or state government may set up a marketable permit program (e.g. cap-and-trade).</a:t>
              </a:r>
            </a:p>
          </p:txBody>
        </p:sp>
      </p:grpSp>
      <p:grpSp>
        <p:nvGrpSpPr>
          <p:cNvPr id="21" name="Group 20">
            <a:extLst>
              <a:ext uri="{FF2B5EF4-FFF2-40B4-BE49-F238E27FC236}">
                <a16:creationId xmlns:a16="http://schemas.microsoft.com/office/drawing/2014/main" id="{35FE41FD-71CE-4F8F-A381-B3616496F106}"/>
              </a:ext>
            </a:extLst>
          </p:cNvPr>
          <p:cNvGrpSpPr/>
          <p:nvPr/>
        </p:nvGrpSpPr>
        <p:grpSpPr>
          <a:xfrm>
            <a:off x="2066922" y="252929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E3E99E-228F-464E-94DD-1908383D78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1CC6AE44-9FD4-4B87-A93F-A2F1B19ED5C5}"/>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State and local governments determine the overall level of pollution they will allow.</a:t>
              </a:r>
            </a:p>
          </p:txBody>
        </p:sp>
      </p:grpSp>
      <p:grpSp>
        <p:nvGrpSpPr>
          <p:cNvPr id="24" name="Group 23">
            <a:extLst>
              <a:ext uri="{FF2B5EF4-FFF2-40B4-BE49-F238E27FC236}">
                <a16:creationId xmlns:a16="http://schemas.microsoft.com/office/drawing/2014/main" id="{07ED9248-4886-485F-972E-5776D14DC957}"/>
              </a:ext>
            </a:extLst>
          </p:cNvPr>
          <p:cNvGrpSpPr/>
          <p:nvPr/>
        </p:nvGrpSpPr>
        <p:grpSpPr>
          <a:xfrm>
            <a:off x="2066922" y="347768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B5D2F15-BF49-4689-B495-4C535BD45E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9263F10B-8399-4878-A43F-DB5E31B9B94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government divides permits allowing the determined level of pollution among firms.</a:t>
              </a:r>
            </a:p>
          </p:txBody>
        </p:sp>
      </p:grpSp>
      <p:grpSp>
        <p:nvGrpSpPr>
          <p:cNvPr id="29" name="Group 28">
            <a:extLst>
              <a:ext uri="{FF2B5EF4-FFF2-40B4-BE49-F238E27FC236}">
                <a16:creationId xmlns:a16="http://schemas.microsoft.com/office/drawing/2014/main" id="{FD49E751-B761-4075-B911-7D339307EE1D}"/>
              </a:ext>
            </a:extLst>
          </p:cNvPr>
          <p:cNvGrpSpPr/>
          <p:nvPr/>
        </p:nvGrpSpPr>
        <p:grpSpPr>
          <a:xfrm>
            <a:off x="2066922" y="4422018"/>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F2899CAD-E8BF-478D-AAAB-20C406C4C48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AE17C0B0-5D9C-472C-9DE1-E67FB0DE4F68}"/>
                </a:ext>
              </a:extLst>
            </p:cNvPr>
            <p:cNvSpPr txBox="1"/>
            <p:nvPr/>
          </p:nvSpPr>
          <p:spPr>
            <a:xfrm>
              <a:off x="54292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Firms may buy and sell the permits.</a:t>
              </a:r>
            </a:p>
          </p:txBody>
        </p:sp>
      </p:grpSp>
    </p:spTree>
    <p:extLst>
      <p:ext uri="{BB962C8B-B14F-4D97-AF65-F5344CB8AC3E}">
        <p14:creationId xmlns:p14="http://schemas.microsoft.com/office/powerpoint/2010/main" val="257517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Marketable Permits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0B96BCBE-3FC8-4F71-B8B7-8DEEE8627444}"/>
              </a:ext>
            </a:extLst>
          </p:cNvPr>
          <p:cNvGraphicFramePr>
            <a:graphicFrameLocks noGrp="1"/>
          </p:cNvGraphicFramePr>
          <p:nvPr>
            <p:extLst>
              <p:ext uri="{D42A27DB-BD31-4B8C-83A1-F6EECF244321}">
                <p14:modId xmlns:p14="http://schemas.microsoft.com/office/powerpoint/2010/main" val="3739780730"/>
              </p:ext>
            </p:extLst>
          </p:nvPr>
        </p:nvGraphicFramePr>
        <p:xfrm>
          <a:off x="664780" y="3039755"/>
          <a:ext cx="10862440" cy="3479800"/>
        </p:xfrm>
        <a:graphic>
          <a:graphicData uri="http://schemas.openxmlformats.org/drawingml/2006/table">
            <a:tbl>
              <a:tblPr firstRow="1" bandRow="1">
                <a:tableStyleId>{5C22544A-7EE6-4342-B048-85BDC9FD1C3A}</a:tableStyleId>
              </a:tblPr>
              <a:tblGrid>
                <a:gridCol w="2380593">
                  <a:extLst>
                    <a:ext uri="{9D8B030D-6E8A-4147-A177-3AD203B41FA5}">
                      <a16:colId xmlns:a16="http://schemas.microsoft.com/office/drawing/2014/main" val="1543613008"/>
                    </a:ext>
                  </a:extLst>
                </a:gridCol>
                <a:gridCol w="1964383">
                  <a:extLst>
                    <a:ext uri="{9D8B030D-6E8A-4147-A177-3AD203B41FA5}">
                      <a16:colId xmlns:a16="http://schemas.microsoft.com/office/drawing/2014/main" val="3577331236"/>
                    </a:ext>
                  </a:extLst>
                </a:gridCol>
                <a:gridCol w="2172488">
                  <a:extLst>
                    <a:ext uri="{9D8B030D-6E8A-4147-A177-3AD203B41FA5}">
                      <a16:colId xmlns:a16="http://schemas.microsoft.com/office/drawing/2014/main" val="3885028966"/>
                    </a:ext>
                  </a:extLst>
                </a:gridCol>
                <a:gridCol w="2172488">
                  <a:extLst>
                    <a:ext uri="{9D8B030D-6E8A-4147-A177-3AD203B41FA5}">
                      <a16:colId xmlns:a16="http://schemas.microsoft.com/office/drawing/2014/main" val="2213913101"/>
                    </a:ext>
                  </a:extLst>
                </a:gridCol>
                <a:gridCol w="2172488">
                  <a:extLst>
                    <a:ext uri="{9D8B030D-6E8A-4147-A177-3AD203B41FA5}">
                      <a16:colId xmlns:a16="http://schemas.microsoft.com/office/drawing/2014/main" val="3931738822"/>
                    </a:ext>
                  </a:extLst>
                </a:gridCol>
              </a:tblGrid>
              <a:tr h="370840">
                <a:tc>
                  <a:txBody>
                    <a:bodyPr/>
                    <a:lstStyle/>
                    <a:p>
                      <a:pPr algn="ct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Firm Alpha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Firm Beta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Firm Gamma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Firm Delta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1209298"/>
                  </a:ext>
                </a:extLst>
              </a:tr>
              <a:tr h="370840">
                <a:tc>
                  <a:txBody>
                    <a:bodyPr/>
                    <a:lstStyle/>
                    <a:p>
                      <a:pPr algn="ctr"/>
                      <a:r>
                        <a:rPr lang="en-US" b="0" dirty="0">
                          <a:solidFill>
                            <a:schemeClr val="tx1"/>
                          </a:solidFill>
                        </a:rPr>
                        <a:t>Current emissions: permits distributed free for this amount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600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2972920"/>
                  </a:ext>
                </a:extLst>
              </a:tr>
              <a:tr h="370840">
                <a:tc>
                  <a:txBody>
                    <a:bodyPr/>
                    <a:lstStyle/>
                    <a:p>
                      <a:pPr algn="ctr"/>
                      <a:r>
                        <a:rPr lang="en-US" b="0" dirty="0">
                          <a:solidFill>
                            <a:schemeClr val="tx1"/>
                          </a:solidFill>
                        </a:rPr>
                        <a:t>How much pollution will these permits allow in one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1794411"/>
                  </a:ext>
                </a:extLst>
              </a:tr>
              <a:tr h="370840">
                <a:tc>
                  <a:txBody>
                    <a:bodyPr/>
                    <a:lstStyle/>
                    <a:p>
                      <a:pPr algn="ctr"/>
                      <a:r>
                        <a:rPr lang="en-US" b="0" dirty="0">
                          <a:solidFill>
                            <a:schemeClr val="tx1"/>
                          </a:solidFill>
                        </a:rPr>
                        <a:t>Actual emissions one year in the future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150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50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9814805"/>
                  </a:ext>
                </a:extLst>
              </a:tr>
              <a:tr h="370840">
                <a:tc>
                  <a:txBody>
                    <a:bodyPr/>
                    <a:lstStyle/>
                    <a:p>
                      <a:pPr algn="ctr"/>
                      <a:r>
                        <a:rPr lang="en-US" b="0" dirty="0">
                          <a:solidFill>
                            <a:schemeClr val="tx1"/>
                          </a:solidFill>
                        </a:rPr>
                        <a:t>Buyer or seller of marketable permit?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Buys permits for 50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Doesn't buy or sell permits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Sells permits for 100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Buys permits for 50 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5470781"/>
                  </a:ext>
                </a:extLst>
              </a:tr>
            </a:tbl>
          </a:graphicData>
        </a:graphic>
      </p:graphicFrame>
      <p:grpSp>
        <p:nvGrpSpPr>
          <p:cNvPr id="12" name="Group 11">
            <a:extLst>
              <a:ext uri="{FF2B5EF4-FFF2-40B4-BE49-F238E27FC236}">
                <a16:creationId xmlns:a16="http://schemas.microsoft.com/office/drawing/2014/main" id="{CC2BFB19-81E0-4300-B35F-B9ACF583C5DF}"/>
              </a:ext>
            </a:extLst>
          </p:cNvPr>
          <p:cNvGrpSpPr/>
          <p:nvPr/>
        </p:nvGrpSpPr>
        <p:grpSpPr>
          <a:xfrm>
            <a:off x="2066923" y="1383374"/>
            <a:ext cx="8058154" cy="1349540"/>
            <a:chOff x="542923" y="1736761"/>
            <a:chExt cx="8058154" cy="1349540"/>
          </a:xfrm>
          <a:solidFill>
            <a:srgbClr val="627981"/>
          </a:solidFill>
        </p:grpSpPr>
        <p:sp>
          <p:nvSpPr>
            <p:cNvPr id="13" name="Rectangle 12">
              <a:extLst>
                <a:ext uri="{FF2B5EF4-FFF2-40B4-BE49-F238E27FC236}">
                  <a16:creationId xmlns:a16="http://schemas.microsoft.com/office/drawing/2014/main" id="{6FA336AD-AFC0-4A26-B2F1-232362BF44D1}"/>
                </a:ext>
              </a:extLst>
            </p:cNvPr>
            <p:cNvSpPr/>
            <p:nvPr/>
          </p:nvSpPr>
          <p:spPr>
            <a:xfrm>
              <a:off x="542923" y="1736761"/>
              <a:ext cx="8058154" cy="1349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303F8C63-C5C7-4584-962B-23438CFE21C8}"/>
                </a:ext>
              </a:extLst>
            </p:cNvPr>
            <p:cNvSpPr txBox="1"/>
            <p:nvPr/>
          </p:nvSpPr>
          <p:spPr>
            <a:xfrm>
              <a:off x="542923" y="1762862"/>
              <a:ext cx="7807571" cy="1323439"/>
            </a:xfrm>
            <a:prstGeom prst="rect">
              <a:avLst/>
            </a:prstGeom>
            <a:grpFill/>
          </p:spPr>
          <p:txBody>
            <a:bodyPr wrap="square" rtlCol="0">
              <a:spAutoFit/>
            </a:bodyPr>
            <a:lstStyle/>
            <a:p>
              <a:pPr algn="ctr"/>
              <a:r>
                <a:rPr lang="en-US" sz="2000" dirty="0">
                  <a:solidFill>
                    <a:schemeClr val="bg1"/>
                  </a:solidFill>
                </a:rPr>
                <a:t>Firms will buy and sell permits. For example, Alpha can reduce its pollution at a relatively low cost to 150 tons, but it still has 50 tons of pollution above its permitted amount. Alpha will buy permits from Gamma for the 50 tons over its 100-ton limit.</a:t>
              </a:r>
            </a:p>
          </p:txBody>
        </p:sp>
      </p:grpSp>
    </p:spTree>
    <p:extLst>
      <p:ext uri="{BB962C8B-B14F-4D97-AF65-F5344CB8AC3E}">
        <p14:creationId xmlns:p14="http://schemas.microsoft.com/office/powerpoint/2010/main" val="2634729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Better-Defined Property Rights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87799D7-497B-45CF-B9F4-C0C27CC9EF43}"/>
              </a:ext>
            </a:extLst>
          </p:cNvPr>
          <p:cNvGrpSpPr/>
          <p:nvPr/>
        </p:nvGrpSpPr>
        <p:grpSpPr>
          <a:xfrm>
            <a:off x="2066922" y="1580912"/>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B4D50EE3-80B6-44A6-9D83-E72BFB718E6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618F7A51-AFDC-46FA-A482-AF8E2C57D9D0}"/>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Property rights </a:t>
              </a:r>
              <a:r>
                <a:rPr lang="en-US" sz="2000" dirty="0">
                  <a:solidFill>
                    <a:schemeClr val="bg1"/>
                  </a:solidFill>
                </a:rPr>
                <a:t>are the legal rights of ownership on which others are not allowed to infringe without paying compensation.</a:t>
              </a:r>
            </a:p>
          </p:txBody>
        </p:sp>
      </p:grpSp>
      <p:grpSp>
        <p:nvGrpSpPr>
          <p:cNvPr id="13" name="Group 12">
            <a:extLst>
              <a:ext uri="{FF2B5EF4-FFF2-40B4-BE49-F238E27FC236}">
                <a16:creationId xmlns:a16="http://schemas.microsoft.com/office/drawing/2014/main" id="{32CB5410-B048-491B-9AE3-582221C2C832}"/>
              </a:ext>
            </a:extLst>
          </p:cNvPr>
          <p:cNvGrpSpPr/>
          <p:nvPr/>
        </p:nvGrpSpPr>
        <p:grpSpPr>
          <a:xfrm>
            <a:off x="2066922" y="2529296"/>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CCC47E3-CA6C-426E-A93A-DC0278E4207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1990C480-1B11-45A7-9E30-BD5227E62DAF}"/>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property rights approach is highly relevant in cases involving endangered species, for example.</a:t>
              </a:r>
            </a:p>
          </p:txBody>
        </p:sp>
      </p:grpSp>
      <p:grpSp>
        <p:nvGrpSpPr>
          <p:cNvPr id="16" name="Group 15">
            <a:extLst>
              <a:ext uri="{FF2B5EF4-FFF2-40B4-BE49-F238E27FC236}">
                <a16:creationId xmlns:a16="http://schemas.microsoft.com/office/drawing/2014/main" id="{996E6439-9462-4D91-95C6-F43E02748543}"/>
              </a:ext>
            </a:extLst>
          </p:cNvPr>
          <p:cNvGrpSpPr/>
          <p:nvPr/>
        </p:nvGrpSpPr>
        <p:grpSpPr>
          <a:xfrm>
            <a:off x="2066922" y="347768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92257551-5D08-457F-B4E5-9C1B94AD19E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BD730338-3812-4D66-9D06-DF29BF966C02}"/>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government's endangered species list includes about 1,000 plants and animals, and about 90% live on privately owned land.</a:t>
              </a:r>
            </a:p>
          </p:txBody>
        </p:sp>
      </p:grpSp>
      <p:grpSp>
        <p:nvGrpSpPr>
          <p:cNvPr id="19" name="Group 18">
            <a:extLst>
              <a:ext uri="{FF2B5EF4-FFF2-40B4-BE49-F238E27FC236}">
                <a16:creationId xmlns:a16="http://schemas.microsoft.com/office/drawing/2014/main" id="{7A92412B-EF25-4496-934B-9F8B0A3E42F6}"/>
              </a:ext>
            </a:extLst>
          </p:cNvPr>
          <p:cNvGrpSpPr/>
          <p:nvPr/>
        </p:nvGrpSpPr>
        <p:grpSpPr>
          <a:xfrm>
            <a:off x="2066922" y="4426064"/>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B86E572D-92FB-47E2-B2FF-FA4E73493C5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2DF8B67B-A203-44C0-BB14-A4D67E391F7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protection of these endangered species requires careful thinking about incentives and property rights.</a:t>
              </a:r>
            </a:p>
          </p:txBody>
        </p:sp>
      </p:grpSp>
    </p:spTree>
    <p:extLst>
      <p:ext uri="{BB962C8B-B14F-4D97-AF65-F5344CB8AC3E}">
        <p14:creationId xmlns:p14="http://schemas.microsoft.com/office/powerpoint/2010/main" val="2614364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Property Rights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074" name="Picture 2" descr="A photograph of a small endangered animal">
            <a:extLst>
              <a:ext uri="{FF2B5EF4-FFF2-40B4-BE49-F238E27FC236}">
                <a16:creationId xmlns:a16="http://schemas.microsoft.com/office/drawing/2014/main" id="{741F2C23-4302-409A-91B1-C309DE0B6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904" y="2609896"/>
            <a:ext cx="2598191" cy="390965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B9D6D0FE-B46B-4EBD-8F8E-7790EF3CDDFA}"/>
              </a:ext>
            </a:extLst>
          </p:cNvPr>
          <p:cNvGrpSpPr/>
          <p:nvPr/>
        </p:nvGrpSpPr>
        <p:grpSpPr>
          <a:xfrm>
            <a:off x="2066922" y="1474062"/>
            <a:ext cx="8058154" cy="799680"/>
            <a:chOff x="542923" y="1736761"/>
            <a:chExt cx="8058154" cy="1041763"/>
          </a:xfrm>
          <a:solidFill>
            <a:srgbClr val="627981"/>
          </a:solidFill>
        </p:grpSpPr>
        <p:sp>
          <p:nvSpPr>
            <p:cNvPr id="23" name="Rectangle 22">
              <a:extLst>
                <a:ext uri="{FF2B5EF4-FFF2-40B4-BE49-F238E27FC236}">
                  <a16:creationId xmlns:a16="http://schemas.microsoft.com/office/drawing/2014/main" id="{FAE14BB1-6A3E-4A52-9910-2E733EEDDD2A}"/>
                </a:ext>
              </a:extLst>
            </p:cNvPr>
            <p:cNvSpPr/>
            <p:nvPr/>
          </p:nvSpPr>
          <p:spPr>
            <a:xfrm>
              <a:off x="542923" y="1736761"/>
              <a:ext cx="8058154" cy="10417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4" name="TextBox 23">
              <a:extLst>
                <a:ext uri="{FF2B5EF4-FFF2-40B4-BE49-F238E27FC236}">
                  <a16:creationId xmlns:a16="http://schemas.microsoft.com/office/drawing/2014/main" id="{E5D2CC08-4D4E-4241-9D1B-02DAEB1EDCA7}"/>
                </a:ext>
              </a:extLst>
            </p:cNvPr>
            <p:cNvSpPr txBox="1"/>
            <p:nvPr/>
          </p:nvSpPr>
          <p:spPr>
            <a:xfrm>
              <a:off x="668214" y="1799173"/>
              <a:ext cx="7807571" cy="707886"/>
            </a:xfrm>
            <a:prstGeom prst="rect">
              <a:avLst/>
            </a:prstGeom>
            <a:grpFill/>
          </p:spPr>
          <p:txBody>
            <a:bodyPr wrap="square" rtlCol="0">
              <a:spAutoFit/>
            </a:bodyPr>
            <a:lstStyle/>
            <a:p>
              <a:pPr algn="ctr"/>
              <a:r>
                <a:rPr lang="en-US" sz="2000" dirty="0">
                  <a:solidFill>
                    <a:schemeClr val="bg1"/>
                  </a:solidFill>
                </a:rPr>
                <a:t>The protection of endangered species on privately owned land has created unintended incentives for landowners.</a:t>
              </a:r>
            </a:p>
          </p:txBody>
        </p:sp>
      </p:grpSp>
    </p:spTree>
    <p:extLst>
      <p:ext uri="{BB962C8B-B14F-4D97-AF65-F5344CB8AC3E}">
        <p14:creationId xmlns:p14="http://schemas.microsoft.com/office/powerpoint/2010/main" val="3800597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Applying Market-Oriented Environmental Tools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87799D7-497B-45CF-B9F4-C0C27CC9EF43}"/>
              </a:ext>
            </a:extLst>
          </p:cNvPr>
          <p:cNvGrpSpPr/>
          <p:nvPr/>
        </p:nvGrpSpPr>
        <p:grpSpPr>
          <a:xfrm>
            <a:off x="2066921" y="1580912"/>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B4D50EE3-80B6-44A6-9D83-E72BFB718E6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618F7A51-AFDC-46FA-A482-AF8E2C57D9D0}"/>
                </a:ext>
              </a:extLst>
            </p:cNvPr>
            <p:cNvSpPr txBox="1"/>
            <p:nvPr/>
          </p:nvSpPr>
          <p:spPr>
            <a:xfrm>
              <a:off x="54292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Specific policy tools will work better in some situations than in others.</a:t>
              </a:r>
            </a:p>
          </p:txBody>
        </p:sp>
      </p:grpSp>
      <p:grpSp>
        <p:nvGrpSpPr>
          <p:cNvPr id="13" name="Group 12">
            <a:extLst>
              <a:ext uri="{FF2B5EF4-FFF2-40B4-BE49-F238E27FC236}">
                <a16:creationId xmlns:a16="http://schemas.microsoft.com/office/drawing/2014/main" id="{32CB5410-B048-491B-9AE3-582221C2C832}"/>
              </a:ext>
            </a:extLst>
          </p:cNvPr>
          <p:cNvGrpSpPr/>
          <p:nvPr/>
        </p:nvGrpSpPr>
        <p:grpSpPr>
          <a:xfrm>
            <a:off x="2066922" y="2529296"/>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CCC47E3-CA6C-426E-A93A-DC0278E4207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1990C480-1B11-45A7-9E30-BD5227E62DAF}"/>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marketable permits work best when a few dozen or few hundred parties are highly interested in trading.</a:t>
              </a:r>
            </a:p>
          </p:txBody>
        </p:sp>
      </p:grpSp>
      <p:grpSp>
        <p:nvGrpSpPr>
          <p:cNvPr id="16" name="Group 15">
            <a:extLst>
              <a:ext uri="{FF2B5EF4-FFF2-40B4-BE49-F238E27FC236}">
                <a16:creationId xmlns:a16="http://schemas.microsoft.com/office/drawing/2014/main" id="{996E6439-9462-4D91-95C6-F43E02748543}"/>
              </a:ext>
            </a:extLst>
          </p:cNvPr>
          <p:cNvGrpSpPr/>
          <p:nvPr/>
        </p:nvGrpSpPr>
        <p:grpSpPr>
          <a:xfrm>
            <a:off x="2066922" y="347768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92257551-5D08-457F-B4E5-9C1B94AD19E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BD730338-3812-4D66-9D06-DF29BF966C02}"/>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cases in which many users emit small amounts of pollution and have no interest in trading, pollution charges offer a better choice.</a:t>
              </a:r>
            </a:p>
          </p:txBody>
        </p:sp>
      </p:grpSp>
      <p:grpSp>
        <p:nvGrpSpPr>
          <p:cNvPr id="19" name="Group 18">
            <a:extLst>
              <a:ext uri="{FF2B5EF4-FFF2-40B4-BE49-F238E27FC236}">
                <a16:creationId xmlns:a16="http://schemas.microsoft.com/office/drawing/2014/main" id="{7A92412B-EF25-4496-934B-9F8B0A3E42F6}"/>
              </a:ext>
            </a:extLst>
          </p:cNvPr>
          <p:cNvGrpSpPr/>
          <p:nvPr/>
        </p:nvGrpSpPr>
        <p:grpSpPr>
          <a:xfrm>
            <a:off x="2066922" y="4426064"/>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B86E572D-92FB-47E2-B2FF-FA4E73493C5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2DF8B67B-A203-44C0-BB14-A4D67E391F7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Alternatively, the government could combine marketable permits with a pollution tax on any emissions not covered by a permit.</a:t>
              </a:r>
            </a:p>
          </p:txBody>
        </p:sp>
      </p:grpSp>
    </p:spTree>
    <p:extLst>
      <p:ext uri="{BB962C8B-B14F-4D97-AF65-F5344CB8AC3E}">
        <p14:creationId xmlns:p14="http://schemas.microsoft.com/office/powerpoint/2010/main" val="2921891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9" y="1383374"/>
            <a:ext cx="8429624" cy="5016758"/>
          </a:xfrm>
          <a:prstGeom prst="rect">
            <a:avLst/>
          </a:prstGeom>
          <a:solidFill>
            <a:srgbClr val="627981"/>
          </a:solidFill>
        </p:spPr>
        <p:txBody>
          <a:bodyPr wrap="square" rtlCol="0">
            <a:spAutoFit/>
          </a:bodyPr>
          <a:lstStyle/>
          <a:p>
            <a:endParaRPr lang="en-US" sz="2000" dirty="0">
              <a:solidFill>
                <a:schemeClr val="bg1"/>
              </a:solidFill>
            </a:endParaRPr>
          </a:p>
          <a:p>
            <a:r>
              <a:rPr lang="en-US" sz="2000" dirty="0">
                <a:solidFill>
                  <a:schemeClr val="bg1"/>
                </a:solidFill>
              </a:rPr>
              <a:t>Property rights are the ________ rights of ________ on which others are not allowed to infringe without paying compensation.</a:t>
            </a:r>
          </a:p>
          <a:p>
            <a:endParaRPr lang="en-US" sz="2000" dirty="0">
              <a:solidFill>
                <a:schemeClr val="bg1"/>
              </a:solidFill>
            </a:endParaRPr>
          </a:p>
          <a:p>
            <a:r>
              <a:rPr lang="en-US" sz="2000" dirty="0">
                <a:solidFill>
                  <a:schemeClr val="bg1"/>
                </a:solidFill>
              </a:rPr>
              <a:t>☐ legal; households</a:t>
            </a:r>
          </a:p>
          <a:p>
            <a:r>
              <a:rPr lang="en-US" sz="2000" dirty="0">
                <a:solidFill>
                  <a:schemeClr val="bg1"/>
                </a:solidFill>
              </a:rPr>
              <a:t>☐ ownership; firms</a:t>
            </a:r>
          </a:p>
          <a:p>
            <a:r>
              <a:rPr lang="en-US" sz="2000" dirty="0">
                <a:solidFill>
                  <a:schemeClr val="bg1"/>
                </a:solidFill>
              </a:rPr>
              <a:t>☐ firms’; ownership</a:t>
            </a:r>
          </a:p>
          <a:p>
            <a:r>
              <a:rPr lang="en-US" sz="2000" dirty="0">
                <a:solidFill>
                  <a:schemeClr val="bg1"/>
                </a:solidFill>
              </a:rPr>
              <a:t>☐ legal; ownership</a:t>
            </a:r>
          </a:p>
          <a:p>
            <a:endParaRPr lang="en-US" sz="2000" dirty="0">
              <a:solidFill>
                <a:schemeClr val="bg1"/>
              </a:solidFill>
            </a:endParaRPr>
          </a:p>
          <a:p>
            <a:r>
              <a:rPr lang="en-US" sz="2000" dirty="0">
                <a:solidFill>
                  <a:schemeClr val="bg1"/>
                </a:solidFill>
              </a:rPr>
              <a:t>Environmental law built on ________ and ________ tends to be more effective than the command and-control approach.</a:t>
            </a:r>
          </a:p>
          <a:p>
            <a:endParaRPr lang="en-US" sz="2000" dirty="0">
              <a:solidFill>
                <a:schemeClr val="bg1"/>
              </a:solidFill>
            </a:endParaRPr>
          </a:p>
          <a:p>
            <a:r>
              <a:rPr lang="en-US" sz="2000" dirty="0">
                <a:solidFill>
                  <a:schemeClr val="bg1"/>
                </a:solidFill>
              </a:rPr>
              <a:t>☐ property rights; flexibility</a:t>
            </a:r>
          </a:p>
          <a:p>
            <a:r>
              <a:rPr lang="en-US" sz="2000" dirty="0">
                <a:solidFill>
                  <a:schemeClr val="bg1"/>
                </a:solidFill>
              </a:rPr>
              <a:t>☐ incentives; property rights</a:t>
            </a:r>
          </a:p>
          <a:p>
            <a:r>
              <a:rPr lang="en-US" sz="2000" dirty="0">
                <a:solidFill>
                  <a:schemeClr val="bg1"/>
                </a:solidFill>
              </a:rPr>
              <a:t>☐ incentives; flexibility</a:t>
            </a:r>
          </a:p>
          <a:p>
            <a:endParaRPr lang="en-US" sz="2000" dirty="0">
              <a:solidFill>
                <a:schemeClr val="bg1"/>
              </a:solidFill>
            </a:endParaRPr>
          </a:p>
        </p:txBody>
      </p:sp>
    </p:spTree>
    <p:extLst>
      <p:ext uri="{BB962C8B-B14F-4D97-AF65-F5344CB8AC3E}">
        <p14:creationId xmlns:p14="http://schemas.microsoft.com/office/powerpoint/2010/main" val="3508108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9" y="1383374"/>
            <a:ext cx="8429624" cy="4985980"/>
          </a:xfrm>
          <a:prstGeom prst="rect">
            <a:avLst/>
          </a:prstGeom>
          <a:solidFill>
            <a:srgbClr val="627981"/>
          </a:solidFill>
        </p:spPr>
        <p:txBody>
          <a:bodyPr wrap="square" rtlCol="0">
            <a:spAutoFit/>
          </a:bodyPr>
          <a:lstStyle/>
          <a:p>
            <a:endParaRPr lang="en-US" sz="2000" dirty="0">
              <a:solidFill>
                <a:schemeClr val="bg1"/>
              </a:solidFill>
            </a:endParaRPr>
          </a:p>
          <a:p>
            <a:r>
              <a:rPr lang="en-US" sz="2000" dirty="0">
                <a:solidFill>
                  <a:schemeClr val="bg1"/>
                </a:solidFill>
              </a:rPr>
              <a:t>Property rights are the ________ rights of ________ on which others are not allowed to infringe without paying compensation.</a:t>
            </a:r>
          </a:p>
          <a:p>
            <a:endParaRPr lang="en-US" sz="2000" dirty="0">
              <a:solidFill>
                <a:schemeClr val="bg1"/>
              </a:solidFill>
            </a:endParaRPr>
          </a:p>
          <a:p>
            <a:r>
              <a:rPr lang="en-US" sz="2000" dirty="0">
                <a:solidFill>
                  <a:schemeClr val="bg1"/>
                </a:solidFill>
              </a:rPr>
              <a:t>☐ legal; households</a:t>
            </a:r>
          </a:p>
          <a:p>
            <a:r>
              <a:rPr lang="en-US" sz="2000" dirty="0">
                <a:solidFill>
                  <a:schemeClr val="bg1"/>
                </a:solidFill>
              </a:rPr>
              <a:t>☐ ownership; firms</a:t>
            </a:r>
          </a:p>
          <a:p>
            <a:r>
              <a:rPr lang="en-US" sz="2000" dirty="0">
                <a:solidFill>
                  <a:schemeClr val="bg1"/>
                </a:solidFill>
              </a:rPr>
              <a:t>☐ firms’; ownership</a:t>
            </a:r>
          </a:p>
          <a:p>
            <a:r>
              <a:rPr lang="en-US" sz="2000" dirty="0">
                <a:solidFill>
                  <a:schemeClr val="bg1"/>
                </a:solidFill>
              </a:rPr>
              <a:t>☐ </a:t>
            </a:r>
            <a:r>
              <a:rPr lang="en-US" sz="2000" b="1" dirty="0">
                <a:solidFill>
                  <a:schemeClr val="bg1"/>
                </a:solidFill>
              </a:rPr>
              <a:t>legal; ownership</a:t>
            </a:r>
          </a:p>
          <a:p>
            <a:endParaRPr lang="en-US" sz="2000" dirty="0">
              <a:solidFill>
                <a:schemeClr val="bg1"/>
              </a:solidFill>
            </a:endParaRPr>
          </a:p>
          <a:p>
            <a:r>
              <a:rPr lang="en-US" sz="2000" dirty="0">
                <a:solidFill>
                  <a:schemeClr val="bg1"/>
                </a:solidFill>
              </a:rPr>
              <a:t>Environmental law built on ________ and ________ tends to be more effective than the command and-control approach.</a:t>
            </a:r>
          </a:p>
          <a:p>
            <a:endParaRPr lang="en-US" sz="2000" dirty="0">
              <a:solidFill>
                <a:schemeClr val="bg1"/>
              </a:solidFill>
            </a:endParaRPr>
          </a:p>
          <a:p>
            <a:r>
              <a:rPr lang="en-US" sz="2000" dirty="0">
                <a:solidFill>
                  <a:schemeClr val="bg1"/>
                </a:solidFill>
              </a:rPr>
              <a:t>☐ property rights; flexibility</a:t>
            </a:r>
          </a:p>
          <a:p>
            <a:r>
              <a:rPr lang="en-US" sz="2000" dirty="0">
                <a:solidFill>
                  <a:schemeClr val="bg1"/>
                </a:solidFill>
              </a:rPr>
              <a:t>☐ incentives; property rights</a:t>
            </a:r>
          </a:p>
          <a:p>
            <a:r>
              <a:rPr lang="en-US" sz="2000" dirty="0">
                <a:solidFill>
                  <a:schemeClr val="bg1"/>
                </a:solidFill>
              </a:rPr>
              <a:t>☐ </a:t>
            </a:r>
            <a:r>
              <a:rPr lang="en-US" sz="2000" b="1" dirty="0">
                <a:solidFill>
                  <a:schemeClr val="bg1"/>
                </a:solidFill>
              </a:rPr>
              <a:t>incentives; flexibility</a:t>
            </a:r>
            <a:endParaRPr lang="en-US" sz="2000" dirty="0">
              <a:solidFill>
                <a:schemeClr val="bg1"/>
              </a:solidFill>
            </a:endParaRPr>
          </a:p>
          <a:p>
            <a:endParaRPr lang="en-US" dirty="0">
              <a:solidFill>
                <a:schemeClr val="bg1"/>
              </a:solidFill>
            </a:endParaRPr>
          </a:p>
        </p:txBody>
      </p:sp>
      <p:sp>
        <p:nvSpPr>
          <p:cNvPr id="6" name="Rectangle 5">
            <a:extLst>
              <a:ext uri="{FF2B5EF4-FFF2-40B4-BE49-F238E27FC236}">
                <a16:creationId xmlns:a16="http://schemas.microsoft.com/office/drawing/2014/main" id="{CF651B05-C60E-4E87-ACE4-B9985054B3B8}"/>
              </a:ext>
            </a:extLst>
          </p:cNvPr>
          <p:cNvSpPr/>
          <p:nvPr/>
        </p:nvSpPr>
        <p:spPr>
          <a:xfrm>
            <a:off x="1970689" y="3622182"/>
            <a:ext cx="204951"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C81ECFE-38D0-47C1-8652-6B5791A77CF2}"/>
              </a:ext>
            </a:extLst>
          </p:cNvPr>
          <p:cNvSpPr/>
          <p:nvPr/>
        </p:nvSpPr>
        <p:spPr>
          <a:xfrm>
            <a:off x="1964754" y="5752820"/>
            <a:ext cx="204951"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791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4708981"/>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Command-and-control regulation sets specific limits for pollution emissions and/or specific pollution-control technologies that firms must use.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Although such regulations have helped protect the environment, they have three shortcomings: they provide no incentive for going beyond the limits they set; they offer limited flexibility on where and how to reduce pollution; and they often have politically motivated loopholes.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Examples of market-oriented environmental policies include pollution charges, marketable permits, and better-defined property rights.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Market-oriented environmental policies include taxes, markets, and property rights so that those who impose negative externalities must face the social cost.</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Command-and-Control Regulation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Command-and-control regulation</a:t>
              </a:r>
              <a:r>
                <a:rPr lang="en-US" sz="2000" dirty="0">
                  <a:solidFill>
                    <a:schemeClr val="bg1"/>
                  </a:solidFill>
                </a:rPr>
                <a:t> includes laws that specify allowable quantities of pollution.</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regulation may detail which pollution-control technologies companies may use.</a:t>
              </a:r>
            </a:p>
          </p:txBody>
        </p:sp>
      </p:grpSp>
      <p:grpSp>
        <p:nvGrpSpPr>
          <p:cNvPr id="21" name="Group 20">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Firms are required to account for the social costs of pollution in deciding how much output to produce.</a:t>
              </a:r>
            </a:p>
          </p:txBody>
        </p:sp>
      </p:grpSp>
      <p:grpSp>
        <p:nvGrpSpPr>
          <p:cNvPr id="24" name="Group 23">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effect, command-and-control regulation requires that firms increase their costs by installing anti-pollution equipment.</a:t>
              </a:r>
            </a:p>
          </p:txBody>
        </p:sp>
      </p:grpSp>
    </p:spTree>
    <p:extLst>
      <p:ext uri="{BB962C8B-B14F-4D97-AF65-F5344CB8AC3E}">
        <p14:creationId xmlns:p14="http://schemas.microsoft.com/office/powerpoint/2010/main" val="1837120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Command-and-Control Regulation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Command-and-control regulation has been highly successful in protecting and cleaning up the U.S. environment.</a:t>
              </a:r>
            </a:p>
          </p:txBody>
        </p:sp>
      </p:grpSp>
      <p:grpSp>
        <p:nvGrpSpPr>
          <p:cNvPr id="12" name="Group 11">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1970, the Federal government created the Environmental Protection Agency (EPA) to oversee all environmental laws.</a:t>
              </a:r>
            </a:p>
          </p:txBody>
        </p:sp>
      </p:grpSp>
      <p:sp>
        <p:nvSpPr>
          <p:cNvPr id="16" name="Rectangle 15">
            <a:extLst>
              <a:ext uri="{FF2B5EF4-FFF2-40B4-BE49-F238E27FC236}">
                <a16:creationId xmlns:a16="http://schemas.microsoft.com/office/drawing/2014/main" id="{D17B2327-23A2-4C41-B811-A686DA736DFC}"/>
              </a:ext>
            </a:extLst>
          </p:cNvPr>
          <p:cNvSpPr/>
          <p:nvPr/>
        </p:nvSpPr>
        <p:spPr>
          <a:xfrm>
            <a:off x="4311110" y="3546110"/>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Command-and-control regulations</a:t>
            </a:r>
          </a:p>
        </p:txBody>
      </p:sp>
      <p:cxnSp>
        <p:nvCxnSpPr>
          <p:cNvPr id="17" name="Straight Connector 16">
            <a:extLst>
              <a:ext uri="{FF2B5EF4-FFF2-40B4-BE49-F238E27FC236}">
                <a16:creationId xmlns:a16="http://schemas.microsoft.com/office/drawing/2014/main" id="{231B73CA-6D9C-49FB-AC4A-962BE71F3C20}"/>
              </a:ext>
            </a:extLst>
          </p:cNvPr>
          <p:cNvCxnSpPr>
            <a:cxnSpLocks/>
          </p:cNvCxnSpPr>
          <p:nvPr/>
        </p:nvCxnSpPr>
        <p:spPr>
          <a:xfrm flipH="1">
            <a:off x="4641742" y="3709665"/>
            <a:ext cx="41327" cy="2276072"/>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E6F3FE0-6C8E-4638-A594-EE29C6B8C746}"/>
              </a:ext>
            </a:extLst>
          </p:cNvPr>
          <p:cNvSpPr/>
          <p:nvPr/>
        </p:nvSpPr>
        <p:spPr>
          <a:xfrm>
            <a:off x="5297855" y="4658159"/>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Clean Air Act 1970</a:t>
            </a:r>
          </a:p>
        </p:txBody>
      </p:sp>
      <p:sp>
        <p:nvSpPr>
          <p:cNvPr id="19" name="Rectangle 18">
            <a:extLst>
              <a:ext uri="{FF2B5EF4-FFF2-40B4-BE49-F238E27FC236}">
                <a16:creationId xmlns:a16="http://schemas.microsoft.com/office/drawing/2014/main" id="{F35D4EB9-EE6F-44C2-8A75-DB52E25BDD90}"/>
              </a:ext>
            </a:extLst>
          </p:cNvPr>
          <p:cNvSpPr/>
          <p:nvPr/>
        </p:nvSpPr>
        <p:spPr>
          <a:xfrm>
            <a:off x="5297855" y="5584232"/>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Clean Water Act 1970</a:t>
            </a:r>
          </a:p>
        </p:txBody>
      </p:sp>
      <p:cxnSp>
        <p:nvCxnSpPr>
          <p:cNvPr id="20" name="Straight Connector 19">
            <a:extLst>
              <a:ext uri="{FF2B5EF4-FFF2-40B4-BE49-F238E27FC236}">
                <a16:creationId xmlns:a16="http://schemas.microsoft.com/office/drawing/2014/main" id="{9E8DE5E7-DCC6-46AD-9D21-600025126720}"/>
              </a:ext>
            </a:extLst>
          </p:cNvPr>
          <p:cNvCxnSpPr>
            <a:cxnSpLocks/>
            <a:endCxn id="18" idx="1"/>
          </p:cNvCxnSpPr>
          <p:nvPr/>
        </p:nvCxnSpPr>
        <p:spPr>
          <a:xfrm>
            <a:off x="4662405" y="5022369"/>
            <a:ext cx="635450"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F42811-FA85-4760-B337-4E621AAE5A5E}"/>
              </a:ext>
            </a:extLst>
          </p:cNvPr>
          <p:cNvCxnSpPr/>
          <p:nvPr/>
        </p:nvCxnSpPr>
        <p:spPr>
          <a:xfrm>
            <a:off x="4641742" y="5985737"/>
            <a:ext cx="635451"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87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Difficulties With Command-and-Control Regulation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have pointed out three difficulties with command-and-control environmental regulation.</a:t>
              </a:r>
            </a:p>
          </p:txBody>
        </p:sp>
      </p:grpSp>
      <p:grpSp>
        <p:nvGrpSpPr>
          <p:cNvPr id="21" name="Group 20">
            <a:extLst>
              <a:ext uri="{FF2B5EF4-FFF2-40B4-BE49-F238E27FC236}">
                <a16:creationId xmlns:a16="http://schemas.microsoft.com/office/drawing/2014/main" id="{35FE41FD-71CE-4F8F-A381-B3616496F106}"/>
              </a:ext>
            </a:extLst>
          </p:cNvPr>
          <p:cNvGrpSpPr/>
          <p:nvPr/>
        </p:nvGrpSpPr>
        <p:grpSpPr>
          <a:xfrm>
            <a:off x="2066922" y="252929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E3E99E-228F-464E-94DD-1908383D78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1CC6AE44-9FD4-4B87-A93F-A2F1B19ED5C5}"/>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Command-and-control regulation offers no incentive to reduce pollution below the standard set by law.</a:t>
              </a:r>
            </a:p>
          </p:txBody>
        </p:sp>
      </p:grpSp>
      <p:grpSp>
        <p:nvGrpSpPr>
          <p:cNvPr id="24" name="Group 23">
            <a:extLst>
              <a:ext uri="{FF2B5EF4-FFF2-40B4-BE49-F238E27FC236}">
                <a16:creationId xmlns:a16="http://schemas.microsoft.com/office/drawing/2014/main" id="{07ED9248-4886-485F-972E-5776D14DC957}"/>
              </a:ext>
            </a:extLst>
          </p:cNvPr>
          <p:cNvGrpSpPr/>
          <p:nvPr/>
        </p:nvGrpSpPr>
        <p:grpSpPr>
          <a:xfrm>
            <a:off x="2066922" y="347768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B5D2F15-BF49-4689-B495-4C535BD45E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9263F10B-8399-4878-A43F-DB5E31B9B94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Command-and-control regulation is inflexible because it applies the same standard of pollution reduction to all polluters. </a:t>
              </a:r>
            </a:p>
          </p:txBody>
        </p:sp>
      </p:grpSp>
      <p:grpSp>
        <p:nvGrpSpPr>
          <p:cNvPr id="29" name="Group 28">
            <a:extLst>
              <a:ext uri="{FF2B5EF4-FFF2-40B4-BE49-F238E27FC236}">
                <a16:creationId xmlns:a16="http://schemas.microsoft.com/office/drawing/2014/main" id="{FD49E751-B761-4075-B911-7D339307EE1D}"/>
              </a:ext>
            </a:extLst>
          </p:cNvPr>
          <p:cNvGrpSpPr/>
          <p:nvPr/>
        </p:nvGrpSpPr>
        <p:grpSpPr>
          <a:xfrm>
            <a:off x="2066922" y="4422018"/>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F2899CAD-E8BF-478D-AAAB-20C406C4C48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1" name="TextBox 30">
              <a:extLst>
                <a:ext uri="{FF2B5EF4-FFF2-40B4-BE49-F238E27FC236}">
                  <a16:creationId xmlns:a16="http://schemas.microsoft.com/office/drawing/2014/main" id="{AE17C0B0-5D9C-472C-9DE1-E67FB0DE4F68}"/>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Legislators and EPA analysts write the regulations, so they are subject to compromises in the political process that may weaken the impact.</a:t>
              </a:r>
            </a:p>
          </p:txBody>
        </p:sp>
      </p:grpSp>
    </p:spTree>
    <p:extLst>
      <p:ext uri="{BB962C8B-B14F-4D97-AF65-F5344CB8AC3E}">
        <p14:creationId xmlns:p14="http://schemas.microsoft.com/office/powerpoint/2010/main" val="1972044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383374"/>
            <a:ext cx="9273061" cy="2377440"/>
          </a:xfrm>
          <a:prstGeom prst="rect">
            <a:avLst/>
          </a:prstGeom>
          <a:solidFill>
            <a:srgbClr val="627981"/>
          </a:solidFill>
        </p:spPr>
        <p:txBody>
          <a:bodyPr wrap="square" rtlCol="0" anchor="ctr">
            <a:spAutoFit/>
          </a:bodyPr>
          <a:lstStyle/>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734860" y="1813506"/>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Suppose you are in a polluting industry, and you are a relatively new, small firm in that industry. How might command-and-control regulation be problematic for you compared to a larger, more established firm?</a:t>
            </a:r>
          </a:p>
        </p:txBody>
      </p:sp>
    </p:spTree>
    <p:extLst>
      <p:ext uri="{BB962C8B-B14F-4D97-AF65-F5344CB8AC3E}">
        <p14:creationId xmlns:p14="http://schemas.microsoft.com/office/powerpoint/2010/main" val="104407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383374"/>
            <a:ext cx="9273061" cy="5120640"/>
          </a:xfrm>
          <a:prstGeom prst="rect">
            <a:avLst/>
          </a:prstGeom>
          <a:solidFill>
            <a:srgbClr val="627981"/>
          </a:solidFill>
        </p:spPr>
        <p:txBody>
          <a:bodyPr wrap="square" rtlCol="0" anchor="ctr">
            <a:spAutoFit/>
          </a:bodyPr>
          <a:lstStyle/>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734860" y="1559455"/>
            <a:ext cx="8851342" cy="4893647"/>
          </a:xfrm>
          <a:prstGeom prst="rect">
            <a:avLst/>
          </a:prstGeom>
          <a:solidFill>
            <a:srgbClr val="627981"/>
          </a:solidFill>
        </p:spPr>
        <p:txBody>
          <a:bodyPr wrap="square" rtlCol="0" anchor="ctr">
            <a:spAutoFit/>
          </a:bodyPr>
          <a:lstStyle/>
          <a:p>
            <a:pPr algn="ctr"/>
            <a:r>
              <a:rPr lang="en-US" sz="2400" dirty="0">
                <a:solidFill>
                  <a:schemeClr val="bg1"/>
                </a:solidFill>
              </a:rPr>
              <a:t>Suppose you are in a polluting industry, and you are a relatively new, small firm in that industry. How might command-and-control regulation be problematic for you compared to a larger, more established firm?</a:t>
            </a:r>
          </a:p>
          <a:p>
            <a:pPr algn="ctr"/>
            <a:endParaRPr lang="en-US" sz="2400" dirty="0">
              <a:solidFill>
                <a:schemeClr val="bg1"/>
              </a:solidFill>
            </a:endParaRPr>
          </a:p>
          <a:p>
            <a:pPr algn="ctr"/>
            <a:r>
              <a:rPr lang="en-US" sz="2400" i="1" dirty="0">
                <a:solidFill>
                  <a:schemeClr val="bg1"/>
                </a:solidFill>
              </a:rPr>
              <a:t>It is likely that a new, small entrant in a market would face higher costs from command-and-control regulation than a more established, larger firm. The one-size-fits-all approach of this type of regulation applies the same standard to all firms in the industry. It is possible that this regulation could increase costs for your small firm to the extent that it is hard to compete or cost-prohibitive to comply with the regulation.</a:t>
            </a:r>
          </a:p>
          <a:p>
            <a:pPr algn="ctr"/>
            <a:endParaRPr lang="en-US" sz="2400" dirty="0">
              <a:solidFill>
                <a:schemeClr val="bg1"/>
              </a:solidFill>
            </a:endParaRPr>
          </a:p>
        </p:txBody>
      </p:sp>
    </p:spTree>
    <p:extLst>
      <p:ext uri="{BB962C8B-B14F-4D97-AF65-F5344CB8AC3E}">
        <p14:creationId xmlns:p14="http://schemas.microsoft.com/office/powerpoint/2010/main" val="2822666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62409"/>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Market-Oriented Environmental Tools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Market-oriented environmental policies create incentives to allow firms some flexibility in reducing pollution.</a:t>
              </a:r>
            </a:p>
          </p:txBody>
        </p:sp>
      </p:grpSp>
      <p:grpSp>
        <p:nvGrpSpPr>
          <p:cNvPr id="21" name="Group 20">
            <a:extLst>
              <a:ext uri="{FF2B5EF4-FFF2-40B4-BE49-F238E27FC236}">
                <a16:creationId xmlns:a16="http://schemas.microsoft.com/office/drawing/2014/main" id="{35FE41FD-71CE-4F8F-A381-B3616496F106}"/>
              </a:ext>
            </a:extLst>
          </p:cNvPr>
          <p:cNvGrpSpPr/>
          <p:nvPr/>
        </p:nvGrpSpPr>
        <p:grpSpPr>
          <a:xfrm>
            <a:off x="2066922" y="252929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E3E99E-228F-464E-94DD-1908383D78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1CC6AE44-9FD4-4B87-A93F-A2F1B19ED5C5}"/>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three main categories of market-oriented approaches to pollution control.</a:t>
              </a:r>
            </a:p>
          </p:txBody>
        </p:sp>
      </p:grpSp>
      <p:sp>
        <p:nvSpPr>
          <p:cNvPr id="16" name="Rectangle 15">
            <a:extLst>
              <a:ext uri="{FF2B5EF4-FFF2-40B4-BE49-F238E27FC236}">
                <a16:creationId xmlns:a16="http://schemas.microsoft.com/office/drawing/2014/main" id="{3FF5FCBC-0F4A-4E8F-85BA-095CB8E4F474}"/>
              </a:ext>
            </a:extLst>
          </p:cNvPr>
          <p:cNvSpPr/>
          <p:nvPr/>
        </p:nvSpPr>
        <p:spPr>
          <a:xfrm>
            <a:off x="4311110" y="3546110"/>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Pollution charges</a:t>
            </a:r>
          </a:p>
        </p:txBody>
      </p:sp>
      <p:sp>
        <p:nvSpPr>
          <p:cNvPr id="17" name="Rectangle 16">
            <a:extLst>
              <a:ext uri="{FF2B5EF4-FFF2-40B4-BE49-F238E27FC236}">
                <a16:creationId xmlns:a16="http://schemas.microsoft.com/office/drawing/2014/main" id="{46A08813-020E-4581-A6E9-AD3AF53EE43C}"/>
              </a:ext>
            </a:extLst>
          </p:cNvPr>
          <p:cNvSpPr/>
          <p:nvPr/>
        </p:nvSpPr>
        <p:spPr>
          <a:xfrm>
            <a:off x="4311110" y="4589889"/>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Marketable permits</a:t>
            </a:r>
          </a:p>
        </p:txBody>
      </p:sp>
      <p:sp>
        <p:nvSpPr>
          <p:cNvPr id="18" name="Rectangle 17">
            <a:extLst>
              <a:ext uri="{FF2B5EF4-FFF2-40B4-BE49-F238E27FC236}">
                <a16:creationId xmlns:a16="http://schemas.microsoft.com/office/drawing/2014/main" id="{7E1A102C-6E80-486E-8F93-8A504700284C}"/>
              </a:ext>
            </a:extLst>
          </p:cNvPr>
          <p:cNvSpPr/>
          <p:nvPr/>
        </p:nvSpPr>
        <p:spPr>
          <a:xfrm>
            <a:off x="4311110" y="5633668"/>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Better-defined property rights</a:t>
            </a:r>
          </a:p>
        </p:txBody>
      </p:sp>
    </p:spTree>
    <p:extLst>
      <p:ext uri="{BB962C8B-B14F-4D97-AF65-F5344CB8AC3E}">
        <p14:creationId xmlns:p14="http://schemas.microsoft.com/office/powerpoint/2010/main" val="3331619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Pollution Charges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C5AD953-50AD-435A-B96D-B61E5E7614B7}"/>
              </a:ext>
            </a:extLst>
          </p:cNvPr>
          <p:cNvGrpSpPr/>
          <p:nvPr/>
        </p:nvGrpSpPr>
        <p:grpSpPr>
          <a:xfrm>
            <a:off x="1366684" y="1598126"/>
            <a:ext cx="3545603" cy="1108178"/>
            <a:chOff x="542921" y="1736761"/>
            <a:chExt cx="8058156" cy="806935"/>
          </a:xfrm>
          <a:solidFill>
            <a:srgbClr val="627981"/>
          </a:solidFill>
        </p:grpSpPr>
        <p:sp>
          <p:nvSpPr>
            <p:cNvPr id="8" name="Rectangle 7">
              <a:extLst>
                <a:ext uri="{FF2B5EF4-FFF2-40B4-BE49-F238E27FC236}">
                  <a16:creationId xmlns:a16="http://schemas.microsoft.com/office/drawing/2014/main" id="{F02E5F54-4717-4C04-A470-4BF2817256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3353AFED-B9FA-45A1-A98A-45D5C20172DF}"/>
                </a:ext>
              </a:extLst>
            </p:cNvPr>
            <p:cNvSpPr txBox="1"/>
            <p:nvPr/>
          </p:nvSpPr>
          <p:spPr>
            <a:xfrm>
              <a:off x="542921" y="1790943"/>
              <a:ext cx="7807571" cy="73956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Pollution charges are taxes imposed on the quantity of pollution that a firm emits.</a:t>
              </a:r>
            </a:p>
          </p:txBody>
        </p:sp>
      </p:grpSp>
      <p:grpSp>
        <p:nvGrpSpPr>
          <p:cNvPr id="10" name="Group 9">
            <a:extLst>
              <a:ext uri="{FF2B5EF4-FFF2-40B4-BE49-F238E27FC236}">
                <a16:creationId xmlns:a16="http://schemas.microsoft.com/office/drawing/2014/main" id="{67D1A345-EE2C-480F-97EC-C8FC5FBC2BD8}"/>
              </a:ext>
            </a:extLst>
          </p:cNvPr>
          <p:cNvGrpSpPr/>
          <p:nvPr/>
        </p:nvGrpSpPr>
        <p:grpSpPr>
          <a:xfrm>
            <a:off x="1366685" y="2794489"/>
            <a:ext cx="3545602" cy="1396318"/>
            <a:chOff x="542923" y="1736761"/>
            <a:chExt cx="8058154" cy="806935"/>
          </a:xfrm>
          <a:solidFill>
            <a:srgbClr val="627981"/>
          </a:solidFill>
        </p:grpSpPr>
        <p:sp>
          <p:nvSpPr>
            <p:cNvPr id="11" name="Rectangle 10">
              <a:extLst>
                <a:ext uri="{FF2B5EF4-FFF2-40B4-BE49-F238E27FC236}">
                  <a16:creationId xmlns:a16="http://schemas.microsoft.com/office/drawing/2014/main" id="{DD9A7F55-6E22-4A2D-BAB1-B93450AFF15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4825197A-E101-4FC9-BAF3-B1B2B67E61A8}"/>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Gives firms an incentive to reduce pollution as long as the marginal cost is less than the tax.</a:t>
              </a:r>
            </a:p>
          </p:txBody>
        </p:sp>
      </p:grpSp>
      <p:grpSp>
        <p:nvGrpSpPr>
          <p:cNvPr id="17" name="Group 16">
            <a:extLst>
              <a:ext uri="{FF2B5EF4-FFF2-40B4-BE49-F238E27FC236}">
                <a16:creationId xmlns:a16="http://schemas.microsoft.com/office/drawing/2014/main" id="{9D38C52D-FB7A-4425-9833-71B0424EE8DF}"/>
              </a:ext>
            </a:extLst>
          </p:cNvPr>
          <p:cNvGrpSpPr/>
          <p:nvPr/>
        </p:nvGrpSpPr>
        <p:grpSpPr>
          <a:xfrm>
            <a:off x="1366685" y="4278991"/>
            <a:ext cx="3545602" cy="1676383"/>
            <a:chOff x="542923" y="1736760"/>
            <a:chExt cx="8058154" cy="968785"/>
          </a:xfrm>
          <a:solidFill>
            <a:srgbClr val="627981"/>
          </a:solidFill>
        </p:grpSpPr>
        <p:sp>
          <p:nvSpPr>
            <p:cNvPr id="18" name="Rectangle 17">
              <a:extLst>
                <a:ext uri="{FF2B5EF4-FFF2-40B4-BE49-F238E27FC236}">
                  <a16:creationId xmlns:a16="http://schemas.microsoft.com/office/drawing/2014/main" id="{9BF95E17-B0EB-4AB1-A67D-85E732FCABDA}"/>
                </a:ext>
              </a:extLst>
            </p:cNvPr>
            <p:cNvSpPr/>
            <p:nvPr/>
          </p:nvSpPr>
          <p:spPr>
            <a:xfrm>
              <a:off x="542923" y="1736760"/>
              <a:ext cx="8058154" cy="9687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9" name="TextBox 18">
              <a:extLst>
                <a:ext uri="{FF2B5EF4-FFF2-40B4-BE49-F238E27FC236}">
                  <a16:creationId xmlns:a16="http://schemas.microsoft.com/office/drawing/2014/main" id="{506C324A-8D56-4887-BE58-F27F1D2A0638}"/>
                </a:ext>
              </a:extLst>
            </p:cNvPr>
            <p:cNvSpPr txBox="1"/>
            <p:nvPr/>
          </p:nvSpPr>
          <p:spPr>
            <a:xfrm>
              <a:off x="542923" y="1762862"/>
              <a:ext cx="7807571" cy="94268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marginal cost of pollution reduction, like most marginal cost curves, increases with output, at least in the short run.</a:t>
              </a:r>
            </a:p>
          </p:txBody>
        </p:sp>
      </p:grpSp>
      <p:pic>
        <p:nvPicPr>
          <p:cNvPr id="3" name="Picture 2" descr="An upward-sloping marginal cost curve for a small firm that must reduce pollution.">
            <a:extLst>
              <a:ext uri="{FF2B5EF4-FFF2-40B4-BE49-F238E27FC236}">
                <a16:creationId xmlns:a16="http://schemas.microsoft.com/office/drawing/2014/main" id="{15BAC6F1-4E03-4571-8B76-91009FEC8754}"/>
              </a:ext>
            </a:extLst>
          </p:cNvPr>
          <p:cNvPicPr>
            <a:picLocks noChangeAspect="1"/>
          </p:cNvPicPr>
          <p:nvPr/>
        </p:nvPicPr>
        <p:blipFill>
          <a:blip r:embed="rId3"/>
          <a:stretch>
            <a:fillRect/>
          </a:stretch>
        </p:blipFill>
        <p:spPr>
          <a:xfrm>
            <a:off x="5128598" y="1605536"/>
            <a:ext cx="6302768" cy="4267889"/>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n upward-sloping marginal cost curve for a small firm that must reduce pollution.">
            <a:extLst>
              <a:ext uri="{FF2B5EF4-FFF2-40B4-BE49-F238E27FC236}">
                <a16:creationId xmlns:a16="http://schemas.microsoft.com/office/drawing/2014/main" id="{B1A9D641-E4B5-4F4E-820A-F8C2F775AE32}"/>
              </a:ext>
            </a:extLst>
          </p:cNvPr>
          <p:cNvPicPr>
            <a:picLocks noChangeAspect="1"/>
          </p:cNvPicPr>
          <p:nvPr/>
        </p:nvPicPr>
        <p:blipFill>
          <a:blip r:embed="rId3"/>
          <a:stretch>
            <a:fillRect/>
          </a:stretch>
        </p:blipFill>
        <p:spPr>
          <a:xfrm>
            <a:off x="5128598" y="1605536"/>
            <a:ext cx="6302768" cy="4267889"/>
          </a:xfrm>
          <a:prstGeom prst="rect">
            <a:avLst/>
          </a:prstGeom>
        </p:spPr>
      </p:pic>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Pollution Charges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C5AD953-50AD-435A-B96D-B61E5E7614B7}"/>
              </a:ext>
            </a:extLst>
          </p:cNvPr>
          <p:cNvGrpSpPr/>
          <p:nvPr/>
        </p:nvGrpSpPr>
        <p:grpSpPr>
          <a:xfrm>
            <a:off x="1415845" y="1601418"/>
            <a:ext cx="3545603" cy="1879621"/>
            <a:chOff x="542921" y="1736760"/>
            <a:chExt cx="8058156" cy="1263167"/>
          </a:xfrm>
          <a:solidFill>
            <a:srgbClr val="627981"/>
          </a:solidFill>
        </p:grpSpPr>
        <p:sp>
          <p:nvSpPr>
            <p:cNvPr id="8" name="Rectangle 7">
              <a:extLst>
                <a:ext uri="{FF2B5EF4-FFF2-40B4-BE49-F238E27FC236}">
                  <a16:creationId xmlns:a16="http://schemas.microsoft.com/office/drawing/2014/main" id="{F02E5F54-4717-4C04-A470-4BF2817256DF}"/>
                </a:ext>
              </a:extLst>
            </p:cNvPr>
            <p:cNvSpPr/>
            <p:nvPr/>
          </p:nvSpPr>
          <p:spPr>
            <a:xfrm>
              <a:off x="542923" y="1736760"/>
              <a:ext cx="8058154" cy="12631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9" name="TextBox 8">
              <a:extLst>
                <a:ext uri="{FF2B5EF4-FFF2-40B4-BE49-F238E27FC236}">
                  <a16:creationId xmlns:a16="http://schemas.microsoft.com/office/drawing/2014/main" id="{3353AFED-B9FA-45A1-A98A-45D5C20172DF}"/>
                </a:ext>
              </a:extLst>
            </p:cNvPr>
            <p:cNvSpPr txBox="1"/>
            <p:nvPr/>
          </p:nvSpPr>
          <p:spPr>
            <a:xfrm>
              <a:off x="542921" y="1812135"/>
              <a:ext cx="7807571" cy="118779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firm has no incentive to reduce pollutants beyond the point of the pollution tax because this would be more costly than the tax.</a:t>
              </a:r>
            </a:p>
          </p:txBody>
        </p:sp>
      </p:grpSp>
      <p:cxnSp>
        <p:nvCxnSpPr>
          <p:cNvPr id="3" name="Straight Arrow Connector 2">
            <a:extLst>
              <a:ext uri="{FF2B5EF4-FFF2-40B4-BE49-F238E27FC236}">
                <a16:creationId xmlns:a16="http://schemas.microsoft.com/office/drawing/2014/main" id="{DB7186E1-751A-49E7-AC4E-C3343BF7D2ED}"/>
              </a:ext>
            </a:extLst>
          </p:cNvPr>
          <p:cNvCxnSpPr>
            <a:cxnSpLocks/>
          </p:cNvCxnSpPr>
          <p:nvPr/>
        </p:nvCxnSpPr>
        <p:spPr>
          <a:xfrm>
            <a:off x="4961448" y="2787027"/>
            <a:ext cx="3808926" cy="1254031"/>
          </a:xfrm>
          <a:prstGeom prst="straightConnector1">
            <a:avLst/>
          </a:prstGeom>
          <a:ln>
            <a:solidFill>
              <a:srgbClr val="62798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503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1926</Words>
  <Application>Microsoft Office PowerPoint</Application>
  <PresentationFormat>Widescreen</PresentationFormat>
  <Paragraphs>196</Paragraphs>
  <Slides>19</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36</cp:revision>
  <dcterms:created xsi:type="dcterms:W3CDTF">2017-06-16T13:06:21Z</dcterms:created>
  <dcterms:modified xsi:type="dcterms:W3CDTF">2021-05-26T16:27:35Z</dcterms:modified>
</cp:coreProperties>
</file>