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5"/>
  </p:notesMasterIdLst>
  <p:sldIdLst>
    <p:sldId id="256" r:id="rId3"/>
    <p:sldId id="257" r:id="rId4"/>
    <p:sldId id="289" r:id="rId5"/>
    <p:sldId id="291" r:id="rId6"/>
    <p:sldId id="292" r:id="rId7"/>
    <p:sldId id="293" r:id="rId8"/>
    <p:sldId id="294" r:id="rId9"/>
    <p:sldId id="371" r:id="rId10"/>
    <p:sldId id="295" r:id="rId11"/>
    <p:sldId id="296" r:id="rId12"/>
    <p:sldId id="364" r:id="rId13"/>
    <p:sldId id="27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4841" autoAdjust="0"/>
  </p:normalViewPr>
  <p:slideViewPr>
    <p:cSldViewPr snapToGrid="0">
      <p:cViewPr varScale="1">
        <p:scale>
          <a:sx n="97" d="100"/>
          <a:sy n="97" d="100"/>
        </p:scale>
        <p:origin x="450" y="72"/>
      </p:cViewPr>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5/26/2021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dirty="0"/>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Today, we are going to discuss the benefits and costs of U.S. environmental laws.</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dirty="0"/>
          </a:p>
        </p:txBody>
      </p:sp>
    </p:spTree>
    <p:extLst>
      <p:ext uri="{BB962C8B-B14F-4D97-AF65-F5344CB8AC3E}">
        <p14:creationId xmlns:p14="http://schemas.microsoft.com/office/powerpoint/2010/main" val="208742857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One final topic that must be considered when discussing the costs and benefits of environmental regulations is the value of human life. The National Center for Environmental Economics values a statistical human life at $7.4 million. This estimate is based on tradeoffs that people are willing to make. In particular, people are willing to take jobs that have a higher probability of death in exchange for more money. An example of this would be the wage of a janitor that washes windows on the inside of buildings, compared to the wage of workers washing windows on the outside of buildings, where the risk of falling to one's death is substantially higher. Based on the probability of dying and the higher wage workers must be paid to accept that risk, economists can estimate the value of life. Government regulators use estimates such as these when deciding what proposed regulations are "reasonable," which means deciding which proposals have high enough benefits to justify their cost. For example, when the U.S. Department of Transportation makes decisions about what safety systems should be required in cars or airplanes, it will approve rules only where the estimated cost per life saved is $3 million or less.</a:t>
            </a:r>
          </a:p>
        </p:txBody>
      </p:sp>
      <p:sp>
        <p:nvSpPr>
          <p:cNvPr id="4" name="Slide Number Placeholder 3"/>
          <p:cNvSpPr>
            <a:spLocks noGrp="1"/>
          </p:cNvSpPr>
          <p:nvPr>
            <p:ph type="sldNum" sz="quarter" idx="5"/>
          </p:nvPr>
        </p:nvSpPr>
        <p:spPr/>
        <p:txBody>
          <a:bodyPr/>
          <a:lstStyle/>
          <a:p>
            <a:fld id="{DEC611CA-4268-4E72-8BFC-C641B4C40515}" type="slidenum">
              <a:rPr lang="en-US" smtClean="0"/>
              <a:t>10</a:t>
            </a:fld>
            <a:endParaRPr lang="en-US" dirty="0"/>
          </a:p>
        </p:txBody>
      </p:sp>
    </p:spTree>
    <p:extLst>
      <p:ext uri="{BB962C8B-B14F-4D97-AF65-F5344CB8AC3E}">
        <p14:creationId xmlns:p14="http://schemas.microsoft.com/office/powerpoint/2010/main" val="2794380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the benefits of a cleaner environment? There are four main benefits. One, people may stay healthier and live longer. Two, industries that rely on clean air and water may benefit. Three, property values may increase. Four, people may simply enjoy the cleaner environment.</a:t>
            </a: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dirty="0"/>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What are costs and benefits of regulations that serve to clean the environment, like those made by the Environmental Protection Agency, also known as the EPA? Well, one study by the EPA estimated the costs and benefits to the Clean Air Act from 1990 to 2020. The costs totaled 380 billion, but the benefits were 12 trillion, which far outweighed the costs. </a:t>
            </a:r>
            <a:r>
              <a:rPr lang="en-US" sz="1200" dirty="0">
                <a:solidFill>
                  <a:schemeClr val="bg1"/>
                </a:solidFill>
              </a:rPr>
              <a:t>A recent EPA study estimated that the environmental benefits to Americans from the Clean Air Act will exceed their costs by a margin of four to one.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dirty="0"/>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There are some environmental regulations that generate costs that are greater than benefits, so each new regulation must be considered individually to determine if it will generate a net benefit to society.</a:t>
            </a: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dirty="0"/>
          </a:p>
        </p:txBody>
      </p:sp>
    </p:spTree>
    <p:extLst>
      <p:ext uri="{BB962C8B-B14F-4D97-AF65-F5344CB8AC3E}">
        <p14:creationId xmlns:p14="http://schemas.microsoft.com/office/powerpoint/2010/main" val="32293450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is tourism for the purpose of appreciating the ecology of the destination. Many low-income countries have an economic interest in maintaining local ecosystems to promote ecotourism. Ecotourism needs careful management so that eager tourists and local entrepreneurs do not destroy what the visitors are coming to see.</a:t>
            </a:r>
          </a:p>
          <a:p>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dirty="0"/>
          </a:p>
        </p:txBody>
      </p:sp>
    </p:spTree>
    <p:extLst>
      <p:ext uri="{BB962C8B-B14F-4D97-AF65-F5344CB8AC3E}">
        <p14:creationId xmlns:p14="http://schemas.microsoft.com/office/powerpoint/2010/main" val="27548183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are the top ecotourist destinations in the world: Costa Rica and Panama in Central America, the Caribbean, Malaysia and other South Pacific destinations, New Zealand, the Serengeti and Tanzania, the Amazon Rainforest, and the Galapagos Islands. </a:t>
            </a:r>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dirty="0"/>
          </a:p>
        </p:txBody>
      </p:sp>
    </p:spTree>
    <p:extLst>
      <p:ext uri="{BB962C8B-B14F-4D97-AF65-F5344CB8AC3E}">
        <p14:creationId xmlns:p14="http://schemas.microsoft.com/office/powerpoint/2010/main" val="1515181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Ecotourism has generated benefits for low-income countries. The value of ecotourism has led residents of low-income countries to preserve wildlife habitats, so ecotourism has also led to environmental benefits. As an example, South Africa, Namibia, and Zimbabwe have all experienced increases in rhinoceros and elephant populations due to the economic interests locals have in protecting them for ecotourism.</a:t>
            </a:r>
          </a:p>
        </p:txBody>
      </p:sp>
      <p:sp>
        <p:nvSpPr>
          <p:cNvPr id="4" name="Slide Number Placeholder 3"/>
          <p:cNvSpPr>
            <a:spLocks noGrp="1"/>
          </p:cNvSpPr>
          <p:nvPr>
            <p:ph type="sldNum" sz="quarter" idx="5"/>
          </p:nvPr>
        </p:nvSpPr>
        <p:spPr/>
        <p:txBody>
          <a:bodyPr/>
          <a:lstStyle/>
          <a:p>
            <a:fld id="{DEC611CA-4268-4E72-8BFC-C641B4C40515}" type="slidenum">
              <a:rPr lang="en-US" smtClean="0"/>
              <a:t>7</a:t>
            </a:fld>
            <a:endParaRPr lang="en-US" dirty="0"/>
          </a:p>
        </p:txBody>
      </p:sp>
    </p:spTree>
    <p:extLst>
      <p:ext uri="{BB962C8B-B14F-4D97-AF65-F5344CB8AC3E}">
        <p14:creationId xmlns:p14="http://schemas.microsoft.com/office/powerpoint/2010/main" val="19557745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a:r>
              <a:rPr lang="en-US" sz="1800" dirty="0">
                <a:solidFill>
                  <a:schemeClr val="bg1"/>
                </a:solidFill>
              </a:rPr>
              <a:t>Suppose you are a resident of a low-income country that has magnificent wildlife. In what ways does ecotourism change your incentives to protect the wildlife?</a:t>
            </a:r>
          </a:p>
          <a:p>
            <a:pPr algn="l"/>
            <a:endParaRPr lang="en-US" sz="1800" dirty="0">
              <a:solidFill>
                <a:schemeClr val="bg1"/>
              </a:solidFill>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8</a:t>
            </a:fld>
            <a:endParaRPr lang="en-US"/>
          </a:p>
        </p:txBody>
      </p:sp>
    </p:spTree>
    <p:extLst>
      <p:ext uri="{BB962C8B-B14F-4D97-AF65-F5344CB8AC3E}">
        <p14:creationId xmlns:p14="http://schemas.microsoft.com/office/powerpoint/2010/main" val="14112956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Reducing pollution is costly; one must sacrifice resources. The marginal costs of reducing pollution are generally increasing because one can make the least expensive and easiest reductions and leave the more expensive methods for later. The marginal benefits of reducing pollution are generally declining because one can take the steps that provide the greatest benefit first, and steps that provide less benefit can wait until later.</a:t>
            </a:r>
          </a:p>
        </p:txBody>
      </p:sp>
      <p:sp>
        <p:nvSpPr>
          <p:cNvPr id="4" name="Slide Number Placeholder 3"/>
          <p:cNvSpPr>
            <a:spLocks noGrp="1"/>
          </p:cNvSpPr>
          <p:nvPr>
            <p:ph type="sldNum" sz="quarter" idx="5"/>
          </p:nvPr>
        </p:nvSpPr>
        <p:spPr/>
        <p:txBody>
          <a:bodyPr/>
          <a:lstStyle/>
          <a:p>
            <a:fld id="{DEC611CA-4268-4E72-8BFC-C641B4C40515}" type="slidenum">
              <a:rPr lang="en-US" smtClean="0"/>
              <a:t>9</a:t>
            </a:fld>
            <a:endParaRPr lang="en-US" dirty="0"/>
          </a:p>
        </p:txBody>
      </p:sp>
    </p:spTree>
    <p:extLst>
      <p:ext uri="{BB962C8B-B14F-4D97-AF65-F5344CB8AC3E}">
        <p14:creationId xmlns:p14="http://schemas.microsoft.com/office/powerpoint/2010/main" val="19797329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5/26/2021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5/26/2021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5/26/2021</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12.xml"/><Relationship Id="rId5" Type="http://schemas.openxmlformats.org/officeDocument/2006/relationships/image" Target="../media/image15.png"/><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1.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463488" y="2214037"/>
            <a:ext cx="9265024"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Benefits and Costs of U.S. Environmental Laws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2" name="TextBox 1">
            <a:extLst>
              <a:ext uri="{FF2B5EF4-FFF2-40B4-BE49-F238E27FC236}">
                <a16:creationId xmlns:a16="http://schemas.microsoft.com/office/drawing/2014/main" id="{B09E5488-F4C8-46F9-BC74-E222CE65441C}"/>
              </a:ext>
            </a:extLst>
          </p:cNvPr>
          <p:cNvSpPr txBox="1"/>
          <p:nvPr/>
        </p:nvSpPr>
        <p:spPr>
          <a:xfrm>
            <a:off x="6237335" y="4380366"/>
            <a:ext cx="2992294" cy="369332"/>
          </a:xfrm>
          <a:prstGeom prst="rect">
            <a:avLst/>
          </a:prstGeom>
          <a:noFill/>
        </p:spPr>
        <p:txBody>
          <a:bodyPr wrap="none" rtlCol="0">
            <a:spAutoFit/>
          </a:bodyPr>
          <a:lstStyle/>
          <a:p>
            <a:r>
              <a:rPr lang="en-US" i="1" dirty="0"/>
              <a:t>Principles of Microeconomics</a:t>
            </a:r>
          </a:p>
        </p:txBody>
      </p: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915060F0-DA9C-4959-9B14-0EE37D0C00B6}"/>
              </a:ext>
            </a:extLst>
          </p:cNvPr>
          <p:cNvSpPr/>
          <p:nvPr/>
        </p:nvSpPr>
        <p:spPr>
          <a:xfrm>
            <a:off x="1881187" y="1383374"/>
            <a:ext cx="8429624" cy="530352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Clear It Up: What’s a life worth?</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ABD6B986-6ADB-4A63-B8C7-9B59EF0C2B60}"/>
              </a:ext>
            </a:extLst>
          </p:cNvPr>
          <p:cNvSpPr/>
          <p:nvPr/>
        </p:nvSpPr>
        <p:spPr>
          <a:xfrm>
            <a:off x="1881187" y="1462942"/>
            <a:ext cx="8429625"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The National Center for Environmental Economics (NCEE) values a statistical human life at $7.4 million.</a:t>
            </a:r>
          </a:p>
        </p:txBody>
      </p:sp>
      <p:sp>
        <p:nvSpPr>
          <p:cNvPr id="3" name="Rectangle 2">
            <a:extLst>
              <a:ext uri="{FF2B5EF4-FFF2-40B4-BE49-F238E27FC236}">
                <a16:creationId xmlns:a16="http://schemas.microsoft.com/office/drawing/2014/main" id="{30C0960C-726E-43C4-9519-2F37905D1172}"/>
              </a:ext>
            </a:extLst>
          </p:cNvPr>
          <p:cNvSpPr/>
          <p:nvPr/>
        </p:nvSpPr>
        <p:spPr>
          <a:xfrm>
            <a:off x="1881187" y="2737831"/>
            <a:ext cx="8429624"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This estimate is based on studies looking at tradeoffs people are willing to make.</a:t>
            </a:r>
          </a:p>
        </p:txBody>
      </p:sp>
      <p:sp>
        <p:nvSpPr>
          <p:cNvPr id="4" name="Rectangle 3">
            <a:extLst>
              <a:ext uri="{FF2B5EF4-FFF2-40B4-BE49-F238E27FC236}">
                <a16:creationId xmlns:a16="http://schemas.microsoft.com/office/drawing/2014/main" id="{8D9F31C5-2425-44A8-A8FC-A2A906F0689C}"/>
              </a:ext>
            </a:extLst>
          </p:cNvPr>
          <p:cNvSpPr/>
          <p:nvPr/>
        </p:nvSpPr>
        <p:spPr>
          <a:xfrm>
            <a:off x="1881187" y="3908327"/>
            <a:ext cx="8429624" cy="830997"/>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People are willing to take jobs that have a higher probability of death in exchange for more money.</a:t>
            </a:r>
          </a:p>
        </p:txBody>
      </p:sp>
      <p:sp>
        <p:nvSpPr>
          <p:cNvPr id="8" name="Rectangle 7">
            <a:extLst>
              <a:ext uri="{FF2B5EF4-FFF2-40B4-BE49-F238E27FC236}">
                <a16:creationId xmlns:a16="http://schemas.microsoft.com/office/drawing/2014/main" id="{AD32819E-1615-4EBD-9EC8-16E9D3DF6A64}"/>
              </a:ext>
            </a:extLst>
          </p:cNvPr>
          <p:cNvSpPr/>
          <p:nvPr/>
        </p:nvSpPr>
        <p:spPr>
          <a:xfrm>
            <a:off x="1881187" y="5081149"/>
            <a:ext cx="8429624" cy="1569660"/>
          </a:xfrm>
          <a:prstGeom prst="rect">
            <a:avLst/>
          </a:prstGeom>
        </p:spPr>
        <p:txBody>
          <a:bodyPr wrap="square">
            <a:spAutoFit/>
          </a:bodyPr>
          <a:lstStyle/>
          <a:p>
            <a:pPr marL="342900" indent="-342900">
              <a:buFont typeface="Arial" panose="020B0604020202020204" pitchFamily="34" charset="0"/>
              <a:buChar char="•"/>
            </a:pPr>
            <a:r>
              <a:rPr lang="en-US" sz="2400" dirty="0">
                <a:solidFill>
                  <a:schemeClr val="bg1"/>
                </a:solidFill>
              </a:rPr>
              <a:t>When the U.S. Department of Transportation makes decisions about what safety systems should be required in cars or airplanes, it will approve rules only where the estimated cost per life saved is $3 million or less.</a:t>
            </a:r>
          </a:p>
        </p:txBody>
      </p:sp>
    </p:spTree>
    <p:extLst>
      <p:ext uri="{BB962C8B-B14F-4D97-AF65-F5344CB8AC3E}">
        <p14:creationId xmlns:p14="http://schemas.microsoft.com/office/powerpoint/2010/main" val="13042286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90062"/>
            <a:ext cx="9273061" cy="3477875"/>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We can make a strong case, taken as a whole, that the benefits of U.S. environmental regulation have outweighed the costs.</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As the extent of environment regulation increases, additional expenditures on environmental protection will probably have increasing marginal costs and decreasing marginal benefits.</a:t>
            </a:r>
          </a:p>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This pattern suggests that the flexibility and cost savings of market-oriented environmental policies will become more important.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of a Cleaner Environment</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5" name="Group 4">
            <a:extLst>
              <a:ext uri="{FF2B5EF4-FFF2-40B4-BE49-F238E27FC236}">
                <a16:creationId xmlns:a16="http://schemas.microsoft.com/office/drawing/2014/main" id="{7CEE6876-A9A3-43B1-B647-6C8C96D81FFC}"/>
              </a:ext>
            </a:extLst>
          </p:cNvPr>
          <p:cNvGrpSpPr/>
          <p:nvPr/>
        </p:nvGrpSpPr>
        <p:grpSpPr>
          <a:xfrm>
            <a:off x="2135749" y="1620241"/>
            <a:ext cx="8058154" cy="806935"/>
            <a:chOff x="542923" y="1736761"/>
            <a:chExt cx="8058154" cy="806935"/>
          </a:xfrm>
          <a:solidFill>
            <a:srgbClr val="627981"/>
          </a:solidFill>
        </p:grpSpPr>
        <p:sp>
          <p:nvSpPr>
            <p:cNvPr id="6" name="Rectangle 5">
              <a:extLst>
                <a:ext uri="{FF2B5EF4-FFF2-40B4-BE49-F238E27FC236}">
                  <a16:creationId xmlns:a16="http://schemas.microsoft.com/office/drawing/2014/main" id="{D9EC2266-432A-4A02-8AD9-8019908A6588}"/>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7" name="TextBox 6">
              <a:extLst>
                <a:ext uri="{FF2B5EF4-FFF2-40B4-BE49-F238E27FC236}">
                  <a16:creationId xmlns:a16="http://schemas.microsoft.com/office/drawing/2014/main" id="{0AC0D9FB-B6A6-4B45-B247-C9637B4EFC1C}"/>
                </a:ext>
              </a:extLst>
            </p:cNvPr>
            <p:cNvSpPr txBox="1"/>
            <p:nvPr/>
          </p:nvSpPr>
          <p:spPr>
            <a:xfrm>
              <a:off x="633045" y="1941631"/>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may stay healthier and live longer.</a:t>
              </a:r>
            </a:p>
          </p:txBody>
        </p:sp>
      </p:grpSp>
      <p:grpSp>
        <p:nvGrpSpPr>
          <p:cNvPr id="8" name="Group 7">
            <a:extLst>
              <a:ext uri="{FF2B5EF4-FFF2-40B4-BE49-F238E27FC236}">
                <a16:creationId xmlns:a16="http://schemas.microsoft.com/office/drawing/2014/main" id="{20D8D821-2014-475C-B9B0-15A2DC0F3A71}"/>
              </a:ext>
            </a:extLst>
          </p:cNvPr>
          <p:cNvGrpSpPr/>
          <p:nvPr/>
        </p:nvGrpSpPr>
        <p:grpSpPr>
          <a:xfrm>
            <a:off x="2135749" y="2511593"/>
            <a:ext cx="8058154" cy="806935"/>
            <a:chOff x="542923" y="1736761"/>
            <a:chExt cx="8058154" cy="806935"/>
          </a:xfrm>
          <a:solidFill>
            <a:srgbClr val="627981"/>
          </a:solidFill>
        </p:grpSpPr>
        <p:sp>
          <p:nvSpPr>
            <p:cNvPr id="9" name="Rectangle 8">
              <a:extLst>
                <a:ext uri="{FF2B5EF4-FFF2-40B4-BE49-F238E27FC236}">
                  <a16:creationId xmlns:a16="http://schemas.microsoft.com/office/drawing/2014/main" id="{6A36E8F6-1D54-420E-BFEC-2E6E324C7AEA}"/>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0" name="TextBox 9">
              <a:extLst>
                <a:ext uri="{FF2B5EF4-FFF2-40B4-BE49-F238E27FC236}">
                  <a16:creationId xmlns:a16="http://schemas.microsoft.com/office/drawing/2014/main" id="{A4D7130E-F14A-4BD4-8D66-7BEB5BE7086B}"/>
                </a:ext>
              </a:extLst>
            </p:cNvPr>
            <p:cNvSpPr txBox="1"/>
            <p:nvPr/>
          </p:nvSpPr>
          <p:spPr>
            <a:xfrm>
              <a:off x="633045" y="1903843"/>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Industries that rely on clean air and water may benefit.</a:t>
              </a:r>
            </a:p>
          </p:txBody>
        </p:sp>
      </p:grpSp>
      <p:grpSp>
        <p:nvGrpSpPr>
          <p:cNvPr id="11" name="Group 10">
            <a:extLst>
              <a:ext uri="{FF2B5EF4-FFF2-40B4-BE49-F238E27FC236}">
                <a16:creationId xmlns:a16="http://schemas.microsoft.com/office/drawing/2014/main" id="{5B11368C-BB1F-4C4C-851B-A24523BACEC6}"/>
              </a:ext>
            </a:extLst>
          </p:cNvPr>
          <p:cNvGrpSpPr/>
          <p:nvPr/>
        </p:nvGrpSpPr>
        <p:grpSpPr>
          <a:xfrm>
            <a:off x="2135749" y="3400499"/>
            <a:ext cx="8058154" cy="806935"/>
            <a:chOff x="542923" y="1736761"/>
            <a:chExt cx="8058154" cy="806935"/>
          </a:xfrm>
          <a:solidFill>
            <a:srgbClr val="627981"/>
          </a:solidFill>
        </p:grpSpPr>
        <p:sp>
          <p:nvSpPr>
            <p:cNvPr id="12" name="Rectangle 11">
              <a:extLst>
                <a:ext uri="{FF2B5EF4-FFF2-40B4-BE49-F238E27FC236}">
                  <a16:creationId xmlns:a16="http://schemas.microsoft.com/office/drawing/2014/main" id="{2F3A0964-E977-4F0F-BEDC-F8C11ABB106E}"/>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3" name="TextBox 12">
              <a:extLst>
                <a:ext uri="{FF2B5EF4-FFF2-40B4-BE49-F238E27FC236}">
                  <a16:creationId xmlns:a16="http://schemas.microsoft.com/office/drawing/2014/main" id="{98B09BFC-13C0-40BB-83D0-F4ACA878C7DF}"/>
                </a:ext>
              </a:extLst>
            </p:cNvPr>
            <p:cNvSpPr txBox="1"/>
            <p:nvPr/>
          </p:nvSpPr>
          <p:spPr>
            <a:xfrm>
              <a:off x="633045" y="190939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Property values may increase.</a:t>
              </a:r>
            </a:p>
          </p:txBody>
        </p:sp>
      </p:grpSp>
      <p:grpSp>
        <p:nvGrpSpPr>
          <p:cNvPr id="14" name="Group 13">
            <a:extLst>
              <a:ext uri="{FF2B5EF4-FFF2-40B4-BE49-F238E27FC236}">
                <a16:creationId xmlns:a16="http://schemas.microsoft.com/office/drawing/2014/main" id="{175A680F-EE7A-4363-9D62-C27A4FF62852}"/>
              </a:ext>
            </a:extLst>
          </p:cNvPr>
          <p:cNvGrpSpPr/>
          <p:nvPr/>
        </p:nvGrpSpPr>
        <p:grpSpPr>
          <a:xfrm>
            <a:off x="2135749" y="4289445"/>
            <a:ext cx="8058154" cy="806935"/>
            <a:chOff x="542923" y="1736761"/>
            <a:chExt cx="8058154" cy="806935"/>
          </a:xfrm>
          <a:solidFill>
            <a:srgbClr val="627981"/>
          </a:solidFill>
        </p:grpSpPr>
        <p:sp>
          <p:nvSpPr>
            <p:cNvPr id="15" name="Rectangle 14">
              <a:extLst>
                <a:ext uri="{FF2B5EF4-FFF2-40B4-BE49-F238E27FC236}">
                  <a16:creationId xmlns:a16="http://schemas.microsoft.com/office/drawing/2014/main" id="{B05A1914-CDC9-4CF5-9C2D-EB8665113B86}"/>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6" name="TextBox 15">
              <a:extLst>
                <a:ext uri="{FF2B5EF4-FFF2-40B4-BE49-F238E27FC236}">
                  <a16:creationId xmlns:a16="http://schemas.microsoft.com/office/drawing/2014/main" id="{C76AF977-2604-49A5-A1E2-F6D21122D641}"/>
                </a:ext>
              </a:extLst>
            </p:cNvPr>
            <p:cNvSpPr txBox="1"/>
            <p:nvPr/>
          </p:nvSpPr>
          <p:spPr>
            <a:xfrm>
              <a:off x="633045" y="1909395"/>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People may simply enjoy the cleaner environment.</a:t>
              </a:r>
            </a:p>
          </p:txBody>
        </p:sp>
      </p:grpSp>
      <p:pic>
        <p:nvPicPr>
          <p:cNvPr id="4" name="Graphic 3" descr="Graphic of a highway that cuts through two mountains with the sun shining">
            <a:extLst>
              <a:ext uri="{FF2B5EF4-FFF2-40B4-BE49-F238E27FC236}">
                <a16:creationId xmlns:a16="http://schemas.microsoft.com/office/drawing/2014/main" id="{B79062CF-69F6-47B0-B94B-BD748D0956B7}"/>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15020" y="4826586"/>
            <a:ext cx="1787012" cy="1787012"/>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 Costs and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BB226143-B8BE-46B1-8EAC-0524C065DA09}"/>
              </a:ext>
            </a:extLst>
          </p:cNvPr>
          <p:cNvSpPr/>
          <p:nvPr/>
        </p:nvSpPr>
        <p:spPr>
          <a:xfrm>
            <a:off x="1839302" y="1408659"/>
            <a:ext cx="8471510" cy="954107"/>
          </a:xfrm>
          <a:prstGeom prst="rect">
            <a:avLst/>
          </a:prstGeom>
          <a:solidFill>
            <a:srgbClr val="627981"/>
          </a:solidFill>
        </p:spPr>
        <p:txBody>
          <a:bodyPr wrap="square">
            <a:spAutoFit/>
          </a:bodyPr>
          <a:lstStyle/>
          <a:p>
            <a:pPr algn="ctr"/>
            <a:r>
              <a:rPr lang="en-US" sz="2800" dirty="0">
                <a:solidFill>
                  <a:schemeClr val="bg1"/>
                </a:solidFill>
              </a:rPr>
              <a:t>One study by the EPA estimated the costs and benefits of the Clean Air Act from 1990 to 2020.</a:t>
            </a:r>
          </a:p>
        </p:txBody>
      </p:sp>
      <p:sp>
        <p:nvSpPr>
          <p:cNvPr id="3" name="Rectangle 2">
            <a:extLst>
              <a:ext uri="{FF2B5EF4-FFF2-40B4-BE49-F238E27FC236}">
                <a16:creationId xmlns:a16="http://schemas.microsoft.com/office/drawing/2014/main" id="{8E9DCCD4-89B6-4D10-9871-3A8B8CEE6FC5}"/>
              </a:ext>
            </a:extLst>
          </p:cNvPr>
          <p:cNvSpPr/>
          <p:nvPr/>
        </p:nvSpPr>
        <p:spPr>
          <a:xfrm>
            <a:off x="1881189" y="2667182"/>
            <a:ext cx="3616222" cy="954107"/>
          </a:xfrm>
          <a:prstGeom prst="rect">
            <a:avLst/>
          </a:prstGeom>
          <a:solidFill>
            <a:srgbClr val="627981"/>
          </a:solidFill>
        </p:spPr>
        <p:txBody>
          <a:bodyPr wrap="square">
            <a:spAutoFit/>
          </a:bodyPr>
          <a:lstStyle/>
          <a:p>
            <a:pPr algn="ctr"/>
            <a:r>
              <a:rPr lang="en-US" sz="2800" dirty="0">
                <a:solidFill>
                  <a:schemeClr val="bg1"/>
                </a:solidFill>
              </a:rPr>
              <a:t>Total Cost = $380 billion</a:t>
            </a:r>
          </a:p>
        </p:txBody>
      </p:sp>
      <p:sp>
        <p:nvSpPr>
          <p:cNvPr id="4" name="Rectangle 3">
            <a:extLst>
              <a:ext uri="{FF2B5EF4-FFF2-40B4-BE49-F238E27FC236}">
                <a16:creationId xmlns:a16="http://schemas.microsoft.com/office/drawing/2014/main" id="{05744A4B-DD3A-4B95-BD4A-0B06481E385F}"/>
              </a:ext>
            </a:extLst>
          </p:cNvPr>
          <p:cNvSpPr/>
          <p:nvPr/>
        </p:nvSpPr>
        <p:spPr>
          <a:xfrm>
            <a:off x="6694590" y="2667182"/>
            <a:ext cx="3616222" cy="954107"/>
          </a:xfrm>
          <a:prstGeom prst="rect">
            <a:avLst/>
          </a:prstGeom>
          <a:solidFill>
            <a:srgbClr val="627981"/>
          </a:solidFill>
        </p:spPr>
        <p:txBody>
          <a:bodyPr wrap="square">
            <a:spAutoFit/>
          </a:bodyPr>
          <a:lstStyle/>
          <a:p>
            <a:pPr algn="ctr"/>
            <a:r>
              <a:rPr lang="en-US" sz="2800" dirty="0">
                <a:solidFill>
                  <a:schemeClr val="bg1"/>
                </a:solidFill>
              </a:rPr>
              <a:t>Total Benefits = $12 trillion</a:t>
            </a:r>
          </a:p>
        </p:txBody>
      </p:sp>
      <p:pic>
        <p:nvPicPr>
          <p:cNvPr id="10" name="Graphic 9" descr="Hummingbird">
            <a:extLst>
              <a:ext uri="{FF2B5EF4-FFF2-40B4-BE49-F238E27FC236}">
                <a16:creationId xmlns:a16="http://schemas.microsoft.com/office/drawing/2014/main" id="{6E10D266-08A0-4319-97AE-E9A88724674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365739" y="3621289"/>
            <a:ext cx="1598330" cy="1598330"/>
          </a:xfrm>
          <a:prstGeom prst="rect">
            <a:avLst/>
          </a:prstGeom>
        </p:spPr>
      </p:pic>
      <p:pic>
        <p:nvPicPr>
          <p:cNvPr id="6" name="Graphic 5" descr="Fir tree with solid fill">
            <a:extLst>
              <a:ext uri="{FF2B5EF4-FFF2-40B4-BE49-F238E27FC236}">
                <a16:creationId xmlns:a16="http://schemas.microsoft.com/office/drawing/2014/main" id="{3BA806AF-EE21-4A5D-9A9D-27E1077913B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383288" y="3808783"/>
            <a:ext cx="1264311" cy="1264311"/>
          </a:xfrm>
          <a:prstGeom prst="rect">
            <a:avLst/>
          </a:prstGeom>
        </p:spPr>
      </p:pic>
      <p:pic>
        <p:nvPicPr>
          <p:cNvPr id="9" name="Graphic 8" descr="Dollar with solid fill">
            <a:extLst>
              <a:ext uri="{FF2B5EF4-FFF2-40B4-BE49-F238E27FC236}">
                <a16:creationId xmlns:a16="http://schemas.microsoft.com/office/drawing/2014/main" id="{94CBE640-E92B-4CFA-B0AD-D91153CCDD1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2679622" y="3800224"/>
            <a:ext cx="1264311" cy="1264311"/>
          </a:xfrm>
          <a:prstGeom prst="rect">
            <a:avLst/>
          </a:prstGeom>
        </p:spPr>
      </p:pic>
      <p:pic>
        <p:nvPicPr>
          <p:cNvPr id="13" name="Graphic 12" descr="Dollar with solid fill">
            <a:extLst>
              <a:ext uri="{FF2B5EF4-FFF2-40B4-BE49-F238E27FC236}">
                <a16:creationId xmlns:a16="http://schemas.microsoft.com/office/drawing/2014/main" id="{0998EF27-3901-4E23-8023-B06057478863}"/>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3389319" y="3800223"/>
            <a:ext cx="1264311" cy="1264311"/>
          </a:xfrm>
          <a:prstGeom prst="rect">
            <a:avLst/>
          </a:prstGeom>
        </p:spPr>
      </p:pic>
      <p:sp>
        <p:nvSpPr>
          <p:cNvPr id="11" name="Rectangle 10">
            <a:extLst>
              <a:ext uri="{FF2B5EF4-FFF2-40B4-BE49-F238E27FC236}">
                <a16:creationId xmlns:a16="http://schemas.microsoft.com/office/drawing/2014/main" id="{7DC70F63-AB54-4217-8B82-DE82DBE2DC02}"/>
              </a:ext>
            </a:extLst>
          </p:cNvPr>
          <p:cNvSpPr/>
          <p:nvPr/>
        </p:nvSpPr>
        <p:spPr>
          <a:xfrm>
            <a:off x="1367950" y="5260588"/>
            <a:ext cx="9456099" cy="1384995"/>
          </a:xfrm>
          <a:prstGeom prst="rect">
            <a:avLst/>
          </a:prstGeom>
          <a:solidFill>
            <a:srgbClr val="627981"/>
          </a:solidFill>
        </p:spPr>
        <p:txBody>
          <a:bodyPr wrap="square">
            <a:spAutoFit/>
          </a:bodyPr>
          <a:lstStyle/>
          <a:p>
            <a:pPr algn="ctr"/>
            <a:r>
              <a:rPr lang="en-US" sz="2800" dirty="0">
                <a:solidFill>
                  <a:schemeClr val="bg1"/>
                </a:solidFill>
              </a:rPr>
              <a:t>A recent EPA study estimated that the environmental benefits to Americans from the Clean Air Act will exceed their costs by a margin of four to one.</a:t>
            </a:r>
          </a:p>
        </p:txBody>
      </p: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Regulation Costs and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4DFEF21D-20B6-4EDE-A150-F1AB3099422C}"/>
              </a:ext>
            </a:extLst>
          </p:cNvPr>
          <p:cNvSpPr/>
          <p:nvPr/>
        </p:nvSpPr>
        <p:spPr>
          <a:xfrm>
            <a:off x="3145359" y="1648624"/>
            <a:ext cx="5745894" cy="1093742"/>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7" name="Rectangle 6">
            <a:extLst>
              <a:ext uri="{FF2B5EF4-FFF2-40B4-BE49-F238E27FC236}">
                <a16:creationId xmlns:a16="http://schemas.microsoft.com/office/drawing/2014/main" id="{FDB497EF-4A5D-4711-A3B4-247B8FEFAF16}"/>
              </a:ext>
            </a:extLst>
          </p:cNvPr>
          <p:cNvSpPr/>
          <p:nvPr/>
        </p:nvSpPr>
        <p:spPr>
          <a:xfrm>
            <a:off x="4109848" y="1888674"/>
            <a:ext cx="3967176" cy="523220"/>
          </a:xfrm>
          <a:prstGeom prst="rect">
            <a:avLst/>
          </a:prstGeom>
        </p:spPr>
        <p:txBody>
          <a:bodyPr wrap="none">
            <a:spAutoFit/>
          </a:bodyPr>
          <a:lstStyle/>
          <a:p>
            <a:pPr algn="ctr"/>
            <a:r>
              <a:rPr lang="en-US" sz="2800" dirty="0">
                <a:solidFill>
                  <a:schemeClr val="bg1"/>
                </a:solidFill>
              </a:rPr>
              <a:t>Is Every Regulation Good?</a:t>
            </a:r>
          </a:p>
        </p:txBody>
      </p:sp>
      <p:sp>
        <p:nvSpPr>
          <p:cNvPr id="8" name="Rectangle 7">
            <a:extLst>
              <a:ext uri="{FF2B5EF4-FFF2-40B4-BE49-F238E27FC236}">
                <a16:creationId xmlns:a16="http://schemas.microsoft.com/office/drawing/2014/main" id="{95BF805C-7C3F-4976-9462-514581570036}"/>
              </a:ext>
            </a:extLst>
          </p:cNvPr>
          <p:cNvSpPr/>
          <p:nvPr/>
        </p:nvSpPr>
        <p:spPr>
          <a:xfrm>
            <a:off x="2914003" y="3653592"/>
            <a:ext cx="6363992" cy="1507794"/>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sp>
        <p:nvSpPr>
          <p:cNvPr id="9" name="TextBox 8">
            <a:extLst>
              <a:ext uri="{FF2B5EF4-FFF2-40B4-BE49-F238E27FC236}">
                <a16:creationId xmlns:a16="http://schemas.microsoft.com/office/drawing/2014/main" id="{DAD18C22-492F-4312-BB01-D5970894CC97}"/>
              </a:ext>
            </a:extLst>
          </p:cNvPr>
          <p:cNvSpPr txBox="1"/>
          <p:nvPr/>
        </p:nvSpPr>
        <p:spPr>
          <a:xfrm>
            <a:off x="3295620" y="3713329"/>
            <a:ext cx="5595632" cy="1384995"/>
          </a:xfrm>
          <a:prstGeom prst="rect">
            <a:avLst/>
          </a:prstGeom>
          <a:solidFill>
            <a:srgbClr val="627981"/>
          </a:solidFill>
        </p:spPr>
        <p:txBody>
          <a:bodyPr wrap="square" rtlCol="0">
            <a:spAutoFit/>
          </a:bodyPr>
          <a:lstStyle/>
          <a:p>
            <a:pPr algn="ctr"/>
            <a:r>
              <a:rPr lang="en-US" sz="2800" dirty="0">
                <a:solidFill>
                  <a:schemeClr val="bg1"/>
                </a:solidFill>
              </a:rPr>
              <a:t>Some environmental regulations generate costs that are greater than benefits.</a:t>
            </a:r>
          </a:p>
        </p:txBody>
      </p:sp>
      <p:sp>
        <p:nvSpPr>
          <p:cNvPr id="10" name="Up Arrow 4">
            <a:extLst>
              <a:ext uri="{FF2B5EF4-FFF2-40B4-BE49-F238E27FC236}">
                <a16:creationId xmlns:a16="http://schemas.microsoft.com/office/drawing/2014/main" id="{F01855C0-ECB8-4D73-B0A6-11F92B15F5A0}"/>
              </a:ext>
            </a:extLst>
          </p:cNvPr>
          <p:cNvSpPr/>
          <p:nvPr/>
        </p:nvSpPr>
        <p:spPr>
          <a:xfrm>
            <a:off x="5765493" y="2946093"/>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3369950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Ecotourism</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8C34DF35-2932-498D-BE2B-9E694450F10C}"/>
              </a:ext>
            </a:extLst>
          </p:cNvPr>
          <p:cNvGrpSpPr/>
          <p:nvPr/>
        </p:nvGrpSpPr>
        <p:grpSpPr>
          <a:xfrm>
            <a:off x="2135749" y="1620241"/>
            <a:ext cx="8058154" cy="806935"/>
            <a:chOff x="542923" y="1736761"/>
            <a:chExt cx="8058154" cy="806935"/>
          </a:xfrm>
          <a:solidFill>
            <a:srgbClr val="627981"/>
          </a:solidFill>
        </p:grpSpPr>
        <p:sp>
          <p:nvSpPr>
            <p:cNvPr id="7" name="Rectangle 6">
              <a:extLst>
                <a:ext uri="{FF2B5EF4-FFF2-40B4-BE49-F238E27FC236}">
                  <a16:creationId xmlns:a16="http://schemas.microsoft.com/office/drawing/2014/main" id="{2D308455-F2CF-4AAD-80B1-1234317B8A6C}"/>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8" name="TextBox 7">
              <a:extLst>
                <a:ext uri="{FF2B5EF4-FFF2-40B4-BE49-F238E27FC236}">
                  <a16:creationId xmlns:a16="http://schemas.microsoft.com/office/drawing/2014/main" id="{7DE9751E-0FF0-4C10-B6B5-A490086D8C67}"/>
                </a:ext>
              </a:extLst>
            </p:cNvPr>
            <p:cNvSpPr txBox="1"/>
            <p:nvPr/>
          </p:nvSpPr>
          <p:spPr>
            <a:xfrm>
              <a:off x="633045" y="17863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Ecotourism is tourism for the purpose of appreciating the ecology of the destination.</a:t>
              </a:r>
            </a:p>
          </p:txBody>
        </p:sp>
      </p:grpSp>
      <p:grpSp>
        <p:nvGrpSpPr>
          <p:cNvPr id="12" name="Group 11">
            <a:extLst>
              <a:ext uri="{FF2B5EF4-FFF2-40B4-BE49-F238E27FC236}">
                <a16:creationId xmlns:a16="http://schemas.microsoft.com/office/drawing/2014/main" id="{3661BA69-12DF-449E-AEB0-A1AC2B4BECD7}"/>
              </a:ext>
            </a:extLst>
          </p:cNvPr>
          <p:cNvGrpSpPr/>
          <p:nvPr/>
        </p:nvGrpSpPr>
        <p:grpSpPr>
          <a:xfrm>
            <a:off x="2135749" y="3400499"/>
            <a:ext cx="8058154" cy="806935"/>
            <a:chOff x="542923" y="1736761"/>
            <a:chExt cx="8058154" cy="806935"/>
          </a:xfrm>
          <a:solidFill>
            <a:srgbClr val="627981"/>
          </a:solidFill>
        </p:grpSpPr>
        <p:sp>
          <p:nvSpPr>
            <p:cNvPr id="13" name="Rectangle 12">
              <a:extLst>
                <a:ext uri="{FF2B5EF4-FFF2-40B4-BE49-F238E27FC236}">
                  <a16:creationId xmlns:a16="http://schemas.microsoft.com/office/drawing/2014/main" id="{BFA41350-CE73-464B-9009-20079CD1E61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14" name="TextBox 13">
              <a:extLst>
                <a:ext uri="{FF2B5EF4-FFF2-40B4-BE49-F238E27FC236}">
                  <a16:creationId xmlns:a16="http://schemas.microsoft.com/office/drawing/2014/main" id="{0EB5C96F-7EE2-4D74-ACF5-19C84BEB46FF}"/>
                </a:ext>
              </a:extLst>
            </p:cNvPr>
            <p:cNvSpPr txBox="1"/>
            <p:nvPr/>
          </p:nvSpPr>
          <p:spPr>
            <a:xfrm>
              <a:off x="633044" y="17826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Ecotourism needs careful management so that eager tourists and local entrepreneurs do not destroy what the visitors are coming to see.</a:t>
              </a:r>
            </a:p>
          </p:txBody>
        </p:sp>
      </p:grpSp>
      <p:grpSp>
        <p:nvGrpSpPr>
          <p:cNvPr id="18" name="Group 17">
            <a:extLst>
              <a:ext uri="{FF2B5EF4-FFF2-40B4-BE49-F238E27FC236}">
                <a16:creationId xmlns:a16="http://schemas.microsoft.com/office/drawing/2014/main" id="{0AB7ED37-2CB8-4636-9989-93039DA01D04}"/>
              </a:ext>
            </a:extLst>
          </p:cNvPr>
          <p:cNvGrpSpPr/>
          <p:nvPr/>
        </p:nvGrpSpPr>
        <p:grpSpPr>
          <a:xfrm>
            <a:off x="2135749" y="2505764"/>
            <a:ext cx="8058154" cy="806935"/>
            <a:chOff x="542923" y="1736761"/>
            <a:chExt cx="8058154" cy="806935"/>
          </a:xfrm>
          <a:solidFill>
            <a:srgbClr val="627981"/>
          </a:solidFill>
        </p:grpSpPr>
        <p:sp>
          <p:nvSpPr>
            <p:cNvPr id="19" name="Rectangle 18">
              <a:extLst>
                <a:ext uri="{FF2B5EF4-FFF2-40B4-BE49-F238E27FC236}">
                  <a16:creationId xmlns:a16="http://schemas.microsoft.com/office/drawing/2014/main" id="{1518D439-74D5-4B2D-AF7A-4DB5714351E3}"/>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dirty="0">
                <a:solidFill>
                  <a:schemeClr val="bg1"/>
                </a:solidFill>
              </a:endParaRPr>
            </a:p>
          </p:txBody>
        </p:sp>
        <p:sp>
          <p:nvSpPr>
            <p:cNvPr id="20" name="TextBox 19">
              <a:extLst>
                <a:ext uri="{FF2B5EF4-FFF2-40B4-BE49-F238E27FC236}">
                  <a16:creationId xmlns:a16="http://schemas.microsoft.com/office/drawing/2014/main" id="{D2A5D232-0A46-423E-869E-2E80E88084B5}"/>
                </a:ext>
              </a:extLst>
            </p:cNvPr>
            <p:cNvSpPr txBox="1"/>
            <p:nvPr/>
          </p:nvSpPr>
          <p:spPr>
            <a:xfrm>
              <a:off x="633045" y="1786315"/>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Many low-income countries have an economic interest in maintaining local ecosystems to promote ecotourism.</a:t>
              </a:r>
            </a:p>
          </p:txBody>
        </p:sp>
      </p:grpSp>
    </p:spTree>
    <p:extLst>
      <p:ext uri="{BB962C8B-B14F-4D97-AF65-F5344CB8AC3E}">
        <p14:creationId xmlns:p14="http://schemas.microsoft.com/office/powerpoint/2010/main" val="30242571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Top Ecotourist Destinations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A00B7B71-738D-4FD6-B69A-E33A764EB3BB}"/>
              </a:ext>
            </a:extLst>
          </p:cNvPr>
          <p:cNvSpPr txBox="1"/>
          <p:nvPr/>
        </p:nvSpPr>
        <p:spPr>
          <a:xfrm>
            <a:off x="3513001" y="1619031"/>
            <a:ext cx="5165998" cy="4031873"/>
          </a:xfrm>
          <a:prstGeom prst="rect">
            <a:avLst/>
          </a:prstGeom>
          <a:solidFill>
            <a:srgbClr val="627981"/>
          </a:solidFill>
        </p:spPr>
        <p:txBody>
          <a:bodyPr wrap="square" rtlCol="0">
            <a:spAutoFit/>
          </a:bodyPr>
          <a:lstStyle/>
          <a:p>
            <a:pPr marL="285750" indent="-285750" algn="ctr">
              <a:buFont typeface="Arial" panose="020B0604020202020204" pitchFamily="34" charset="0"/>
              <a:buChar char="•"/>
            </a:pPr>
            <a:r>
              <a:rPr lang="en-US" sz="3200" dirty="0">
                <a:solidFill>
                  <a:schemeClr val="bg1"/>
                </a:solidFill>
              </a:rPr>
              <a:t>Costa Rica and Panama in Central America </a:t>
            </a:r>
          </a:p>
          <a:p>
            <a:pPr marL="285750" indent="-285750" algn="ctr">
              <a:buFont typeface="Arial" panose="020B0604020202020204" pitchFamily="34" charset="0"/>
              <a:buChar char="•"/>
            </a:pPr>
            <a:r>
              <a:rPr lang="en-US" sz="3200" dirty="0">
                <a:solidFill>
                  <a:schemeClr val="bg1"/>
                </a:solidFill>
              </a:rPr>
              <a:t>The Caribbean</a:t>
            </a:r>
          </a:p>
          <a:p>
            <a:pPr marL="285750" indent="-285750" algn="ctr">
              <a:buFont typeface="Arial" panose="020B0604020202020204" pitchFamily="34" charset="0"/>
              <a:buChar char="•"/>
            </a:pPr>
            <a:r>
              <a:rPr lang="en-US" sz="3200" dirty="0">
                <a:solidFill>
                  <a:schemeClr val="bg1"/>
                </a:solidFill>
              </a:rPr>
              <a:t>Malaysia </a:t>
            </a:r>
          </a:p>
          <a:p>
            <a:pPr marL="285750" indent="-285750" algn="ctr">
              <a:buFont typeface="Arial" panose="020B0604020202020204" pitchFamily="34" charset="0"/>
              <a:buChar char="•"/>
            </a:pPr>
            <a:r>
              <a:rPr lang="en-US" sz="3200" dirty="0">
                <a:solidFill>
                  <a:schemeClr val="bg1"/>
                </a:solidFill>
              </a:rPr>
              <a:t>New Zealand</a:t>
            </a:r>
          </a:p>
          <a:p>
            <a:pPr marL="285750" indent="-285750" algn="ctr">
              <a:buFont typeface="Arial" panose="020B0604020202020204" pitchFamily="34" charset="0"/>
              <a:buChar char="•"/>
            </a:pPr>
            <a:r>
              <a:rPr lang="en-US" sz="3200" dirty="0">
                <a:solidFill>
                  <a:schemeClr val="bg1"/>
                </a:solidFill>
              </a:rPr>
              <a:t>The Serengeti in Tanzania</a:t>
            </a:r>
          </a:p>
          <a:p>
            <a:pPr marL="285750" indent="-285750" algn="ctr">
              <a:buFont typeface="Arial" panose="020B0604020202020204" pitchFamily="34" charset="0"/>
              <a:buChar char="•"/>
            </a:pPr>
            <a:r>
              <a:rPr lang="en-US" sz="3200" dirty="0">
                <a:solidFill>
                  <a:schemeClr val="bg1"/>
                </a:solidFill>
              </a:rPr>
              <a:t>The Amazon rain forests</a:t>
            </a:r>
          </a:p>
          <a:p>
            <a:pPr marL="285750" indent="-285750" algn="ctr">
              <a:buFont typeface="Arial" panose="020B0604020202020204" pitchFamily="34" charset="0"/>
              <a:buChar char="•"/>
            </a:pPr>
            <a:r>
              <a:rPr lang="en-US" sz="3200" dirty="0">
                <a:solidFill>
                  <a:schemeClr val="bg1"/>
                </a:solidFill>
              </a:rPr>
              <a:t>The Galapagos Islands</a:t>
            </a:r>
          </a:p>
        </p:txBody>
      </p:sp>
    </p:spTree>
    <p:extLst>
      <p:ext uri="{BB962C8B-B14F-4D97-AF65-F5344CB8AC3E}">
        <p14:creationId xmlns:p14="http://schemas.microsoft.com/office/powerpoint/2010/main" val="14068546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Benefits of Ecotourism to Low-Income Countries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Rectangle 2">
            <a:extLst>
              <a:ext uri="{FF2B5EF4-FFF2-40B4-BE49-F238E27FC236}">
                <a16:creationId xmlns:a16="http://schemas.microsoft.com/office/drawing/2014/main" id="{B8E6086E-94A3-4A30-B810-776AC9BD4483}"/>
              </a:ext>
            </a:extLst>
          </p:cNvPr>
          <p:cNvSpPr/>
          <p:nvPr/>
        </p:nvSpPr>
        <p:spPr>
          <a:xfrm>
            <a:off x="2228618" y="1647167"/>
            <a:ext cx="7734761" cy="830997"/>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400" dirty="0">
                <a:solidFill>
                  <a:schemeClr val="bg1"/>
                </a:solidFill>
              </a:rPr>
              <a:t>The value of ecotourism has led residents of low-income countries to preserve wildlife habitats.</a:t>
            </a:r>
          </a:p>
        </p:txBody>
      </p:sp>
      <p:sp>
        <p:nvSpPr>
          <p:cNvPr id="4" name="Rectangle 3">
            <a:extLst>
              <a:ext uri="{FF2B5EF4-FFF2-40B4-BE49-F238E27FC236}">
                <a16:creationId xmlns:a16="http://schemas.microsoft.com/office/drawing/2014/main" id="{1072E5D9-20A3-471B-B6B3-EA730E526A01}"/>
              </a:ext>
            </a:extLst>
          </p:cNvPr>
          <p:cNvSpPr/>
          <p:nvPr/>
        </p:nvSpPr>
        <p:spPr>
          <a:xfrm>
            <a:off x="2228618" y="2644170"/>
            <a:ext cx="7734760" cy="1569660"/>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400" dirty="0">
                <a:solidFill>
                  <a:schemeClr val="bg1"/>
                </a:solidFill>
              </a:rPr>
              <a:t>South Africa, Namibia, and Zimbabwe have all experienced increases in rhinoceros and elephant populations due to the economic interest locals have in protecting them for ecotourism.</a:t>
            </a:r>
          </a:p>
        </p:txBody>
      </p:sp>
      <p:pic>
        <p:nvPicPr>
          <p:cNvPr id="6" name="Graphic 5" descr="A graphic of an elephant">
            <a:extLst>
              <a:ext uri="{FF2B5EF4-FFF2-40B4-BE49-F238E27FC236}">
                <a16:creationId xmlns:a16="http://schemas.microsoft.com/office/drawing/2014/main" id="{5BF8046F-79A3-47B9-BEC5-FFC06C13221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559581" y="4260037"/>
            <a:ext cx="2597964" cy="2597964"/>
          </a:xfrm>
          <a:prstGeom prst="rect">
            <a:avLst/>
          </a:prstGeom>
        </p:spPr>
      </p:pic>
    </p:spTree>
    <p:extLst>
      <p:ext uri="{BB962C8B-B14F-4D97-AF65-F5344CB8AC3E}">
        <p14:creationId xmlns:p14="http://schemas.microsoft.com/office/powerpoint/2010/main" val="431911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extBox 16">
            <a:extLst>
              <a:ext uri="{FF2B5EF4-FFF2-40B4-BE49-F238E27FC236}">
                <a16:creationId xmlns:a16="http://schemas.microsoft.com/office/drawing/2014/main" id="{36B01FD4-BF71-4ABB-AD66-EB5BBE9E9DC7}"/>
              </a:ext>
            </a:extLst>
          </p:cNvPr>
          <p:cNvSpPr txBox="1"/>
          <p:nvPr/>
        </p:nvSpPr>
        <p:spPr>
          <a:xfrm>
            <a:off x="1524001" y="1383374"/>
            <a:ext cx="9273061" cy="2103120"/>
          </a:xfrm>
          <a:prstGeom prst="rect">
            <a:avLst/>
          </a:prstGeom>
          <a:solidFill>
            <a:srgbClr val="627981"/>
          </a:solidFill>
        </p:spPr>
        <p:txBody>
          <a:bodyPr wrap="square" rtlCol="0" anchor="ctr">
            <a:spAutoFit/>
          </a:bodyPr>
          <a:lstStyle/>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a:p>
            <a:pPr algn="ctr"/>
            <a:endParaRPr lang="en-US" sz="2000" b="0" dirty="0">
              <a:ea typeface="Cambria Math" panose="02040503050406030204" pitchFamily="18" charset="0"/>
            </a:endParaRPr>
          </a:p>
        </p:txBody>
      </p:sp>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Real-World Discussion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6B32A965-1C8D-4955-8CC6-E83CC7DBD770}"/>
              </a:ext>
            </a:extLst>
          </p:cNvPr>
          <p:cNvSpPr txBox="1"/>
          <p:nvPr/>
        </p:nvSpPr>
        <p:spPr>
          <a:xfrm>
            <a:off x="1734860" y="1834769"/>
            <a:ext cx="8851342" cy="1200329"/>
          </a:xfrm>
          <a:prstGeom prst="rect">
            <a:avLst/>
          </a:prstGeom>
          <a:solidFill>
            <a:srgbClr val="627981"/>
          </a:solidFill>
        </p:spPr>
        <p:txBody>
          <a:bodyPr wrap="square" rtlCol="0" anchor="ctr">
            <a:spAutoFit/>
          </a:bodyPr>
          <a:lstStyle/>
          <a:p>
            <a:pPr algn="ctr"/>
            <a:r>
              <a:rPr lang="en-US" sz="2400" dirty="0">
                <a:solidFill>
                  <a:schemeClr val="bg1"/>
                </a:solidFill>
              </a:rPr>
              <a:t>Suppose you are a resident of a low-income country that has magnificent wildlife. In what ways does ecotourism change your incentives to protect the wildlife?</a:t>
            </a:r>
          </a:p>
        </p:txBody>
      </p:sp>
    </p:spTree>
    <p:extLst>
      <p:ext uri="{BB962C8B-B14F-4D97-AF65-F5344CB8AC3E}">
        <p14:creationId xmlns:p14="http://schemas.microsoft.com/office/powerpoint/2010/main" val="10440726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Marginal Costs &amp; Marginal Benefits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The graph shows that reducing pollution to avoid a pollution charge can negatively affect the productivity of a firm.">
            <a:extLst>
              <a:ext uri="{FF2B5EF4-FFF2-40B4-BE49-F238E27FC236}">
                <a16:creationId xmlns:a16="http://schemas.microsoft.com/office/drawing/2014/main" id="{2271F01D-25E0-48FA-9591-2BCEB9CD44C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575738" y="1383374"/>
            <a:ext cx="5507421" cy="5312367"/>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a:extLst>
              <a:ext uri="{FF2B5EF4-FFF2-40B4-BE49-F238E27FC236}">
                <a16:creationId xmlns:a16="http://schemas.microsoft.com/office/drawing/2014/main" id="{1ED21A42-0081-4041-A0A8-637DD4C8F425}"/>
              </a:ext>
            </a:extLst>
          </p:cNvPr>
          <p:cNvSpPr/>
          <p:nvPr/>
        </p:nvSpPr>
        <p:spPr>
          <a:xfrm>
            <a:off x="1524002" y="1466031"/>
            <a:ext cx="3746088" cy="2246769"/>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000" dirty="0">
                <a:solidFill>
                  <a:schemeClr val="bg1"/>
                </a:solidFill>
              </a:rPr>
              <a:t>The</a:t>
            </a:r>
            <a:r>
              <a:rPr lang="en-US" sz="2000" kern="1200" dirty="0">
                <a:solidFill>
                  <a:schemeClr val="bg1"/>
                </a:solidFill>
                <a:effectLst/>
                <a:latin typeface="+mn-lt"/>
                <a:ea typeface="+mn-ea"/>
                <a:cs typeface="+mn-cs"/>
              </a:rPr>
              <a:t> marginal costs of reducing pollution are generally increasing because one can make the least expensive and easiest reductions and leave the more expensive methods for later. </a:t>
            </a:r>
            <a:endParaRPr lang="en-US" sz="2000" dirty="0">
              <a:solidFill>
                <a:schemeClr val="bg1"/>
              </a:solidFill>
            </a:endParaRPr>
          </a:p>
        </p:txBody>
      </p:sp>
      <p:sp>
        <p:nvSpPr>
          <p:cNvPr id="6" name="Rectangle 5">
            <a:extLst>
              <a:ext uri="{FF2B5EF4-FFF2-40B4-BE49-F238E27FC236}">
                <a16:creationId xmlns:a16="http://schemas.microsoft.com/office/drawing/2014/main" id="{237444D4-6134-4FAC-9F21-36F729BACF09}"/>
              </a:ext>
            </a:extLst>
          </p:cNvPr>
          <p:cNvSpPr/>
          <p:nvPr/>
        </p:nvSpPr>
        <p:spPr>
          <a:xfrm>
            <a:off x="1524001" y="3833315"/>
            <a:ext cx="3746087" cy="2246769"/>
          </a:xfrm>
          <a:prstGeom prst="rect">
            <a:avLst/>
          </a:prstGeom>
          <a:solidFill>
            <a:srgbClr val="627981"/>
          </a:solidFill>
        </p:spPr>
        <p:txBody>
          <a:bodyPr wrap="square">
            <a:spAutoFit/>
          </a:bodyPr>
          <a:lstStyle/>
          <a:p>
            <a:pPr marL="342900" indent="-342900">
              <a:buFont typeface="Arial" panose="020B0604020202020204" pitchFamily="34" charset="0"/>
              <a:buChar char="•"/>
            </a:pPr>
            <a:r>
              <a:rPr lang="en-US" sz="2000" dirty="0">
                <a:solidFill>
                  <a:schemeClr val="bg1"/>
                </a:solidFill>
              </a:rPr>
              <a:t>The </a:t>
            </a:r>
            <a:r>
              <a:rPr lang="en-US" sz="2000" kern="1200" dirty="0">
                <a:solidFill>
                  <a:schemeClr val="bg1"/>
                </a:solidFill>
                <a:effectLst/>
                <a:latin typeface="+mn-lt"/>
                <a:ea typeface="+mn-ea"/>
                <a:cs typeface="+mn-cs"/>
              </a:rPr>
              <a:t>marginal benefits of reducing pollution are generally declining because one can take the steps that provide the greatest benefit first, and steps that provide less benefit can wait until later.</a:t>
            </a:r>
            <a:endParaRPr lang="en-US" sz="2000" dirty="0">
              <a:solidFill>
                <a:schemeClr val="bg1"/>
              </a:solidFill>
            </a:endParaRPr>
          </a:p>
        </p:txBody>
      </p:sp>
    </p:spTree>
    <p:extLst>
      <p:ext uri="{BB962C8B-B14F-4D97-AF65-F5344CB8AC3E}">
        <p14:creationId xmlns:p14="http://schemas.microsoft.com/office/powerpoint/2010/main" val="5780288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280</TotalTime>
  <Words>1235</Words>
  <Application>Microsoft Office PowerPoint</Application>
  <PresentationFormat>Widescreen</PresentationFormat>
  <Paragraphs>83</Paragraphs>
  <Slides>12</Slides>
  <Notes>10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12</vt:i4>
      </vt:variant>
    </vt:vector>
  </HeadingPairs>
  <TitlesOfParts>
    <vt:vector size="18"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36</cp:revision>
  <dcterms:created xsi:type="dcterms:W3CDTF">2017-06-16T13:06:21Z</dcterms:created>
  <dcterms:modified xsi:type="dcterms:W3CDTF">2021-05-26T17:32:35Z</dcterms:modified>
</cp:coreProperties>
</file>