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11"/>
  </p:notesMasterIdLst>
  <p:sldIdLst>
    <p:sldId id="256" r:id="rId3"/>
    <p:sldId id="257" r:id="rId4"/>
    <p:sldId id="289" r:id="rId5"/>
    <p:sldId id="307" r:id="rId6"/>
    <p:sldId id="291" r:id="rId7"/>
    <p:sldId id="368" r:id="rId8"/>
    <p:sldId id="364" r:id="rId9"/>
    <p:sldId id="278"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27981"/>
    <a:srgbClr val="2FBEBB"/>
    <a:srgbClr val="FF818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4" autoAdjust="0"/>
    <p:restoredTop sz="84841" autoAdjust="0"/>
  </p:normalViewPr>
  <p:slideViewPr>
    <p:cSldViewPr snapToGrid="0">
      <p:cViewPr varScale="1">
        <p:scale>
          <a:sx n="97" d="100"/>
          <a:sy n="97" d="100"/>
        </p:scale>
        <p:origin x="450"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presProps" Target="pres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notesMaster" Target="notesMasters/notesMaster1.xml"/><Relationship Id="rId5" Type="http://schemas.openxmlformats.org/officeDocument/2006/relationships/slide" Target="slides/slide3.xml"/><Relationship Id="rId15" Type="http://schemas.openxmlformats.org/officeDocument/2006/relationships/tableStyles" Target="tableStyle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A3797E1-4A27-405C-ACD3-B96D27A99F5F}" type="datetimeFigureOut">
              <a:rPr lang="en-US" smtClean="0"/>
              <a:t>5/26/2021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EC611CA-4268-4E72-8BFC-C641B4C40515}" type="slidenum">
              <a:rPr lang="en-US" smtClean="0"/>
              <a:t>‹#›</a:t>
            </a:fld>
            <a:endParaRPr lang="en-US"/>
          </a:p>
        </p:txBody>
      </p:sp>
    </p:spTree>
    <p:extLst>
      <p:ext uri="{BB962C8B-B14F-4D97-AF65-F5344CB8AC3E}">
        <p14:creationId xmlns:p14="http://schemas.microsoft.com/office/powerpoint/2010/main" val="22313306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In this lesson, “The Tradeoff Between Economic Output and Environmental Protection,” we’ll look at how decisions involving the two are analyzed.</a:t>
            </a:r>
          </a:p>
        </p:txBody>
      </p:sp>
      <p:sp>
        <p:nvSpPr>
          <p:cNvPr id="4" name="Slide Number Placeholder 3"/>
          <p:cNvSpPr>
            <a:spLocks noGrp="1"/>
          </p:cNvSpPr>
          <p:nvPr>
            <p:ph type="sldNum" sz="quarter" idx="5"/>
          </p:nvPr>
        </p:nvSpPr>
        <p:spPr/>
        <p:txBody>
          <a:bodyPr/>
          <a:lstStyle/>
          <a:p>
            <a:fld id="{DEC611CA-4268-4E72-8BFC-C641B4C40515}" type="slidenum">
              <a:rPr lang="en-US" smtClean="0"/>
              <a:t>1</a:t>
            </a:fld>
            <a:endParaRPr lang="en-US"/>
          </a:p>
        </p:txBody>
      </p:sp>
    </p:spTree>
    <p:extLst>
      <p:ext uri="{BB962C8B-B14F-4D97-AF65-F5344CB8AC3E}">
        <p14:creationId xmlns:p14="http://schemas.microsoft.com/office/powerpoint/2010/main" val="27251003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An increase in environmental protection involves an opportunity cost of less economic output. No matter what their preferences, all societies should wish to avoid choices not on the PPF, which are productively inefficient. Efficiency requires that the choice be on the production possibility frontier.</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2</a:t>
            </a:fld>
            <a:endParaRPr lang="en-US"/>
          </a:p>
        </p:txBody>
      </p:sp>
    </p:spTree>
    <p:extLst>
      <p:ext uri="{BB962C8B-B14F-4D97-AF65-F5344CB8AC3E}">
        <p14:creationId xmlns:p14="http://schemas.microsoft.com/office/powerpoint/2010/main" val="91590167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Each society has to use its own values to decide where they want to fall on the PPF. At one extreme, a country with a low per capita GDP may value economic output higher in order to produce nutrition, health and shelter for their people. Others may fall on the other extreme, placing importance on environmental protection rather than economic output. For economists, it doesn’t matter where a country falls on the PPF. However, falling below the PPF is inefficient and undesirable. Falling outside the PPF is unattainable.</a:t>
            </a:r>
          </a:p>
        </p:txBody>
      </p:sp>
      <p:sp>
        <p:nvSpPr>
          <p:cNvPr id="4" name="Slide Number Placeholder 3"/>
          <p:cNvSpPr>
            <a:spLocks noGrp="1"/>
          </p:cNvSpPr>
          <p:nvPr>
            <p:ph type="sldNum" sz="quarter" idx="5"/>
          </p:nvPr>
        </p:nvSpPr>
        <p:spPr/>
        <p:txBody>
          <a:bodyPr/>
          <a:lstStyle/>
          <a:p>
            <a:fld id="{DEC611CA-4268-4E72-8BFC-C641B4C40515}" type="slidenum">
              <a:rPr lang="en-US" smtClean="0"/>
              <a:t>3</a:t>
            </a:fld>
            <a:endParaRPr lang="en-US"/>
          </a:p>
        </p:txBody>
      </p:sp>
    </p:spTree>
    <p:extLst>
      <p:ext uri="{BB962C8B-B14F-4D97-AF65-F5344CB8AC3E}">
        <p14:creationId xmlns:p14="http://schemas.microsoft.com/office/powerpoint/2010/main" val="352716643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Countries with low per capita gross domestic product (GDP), place a greater emphasis on economic output. Placing emphasis on GDP helps to produce nutrition, shelter, health, education, and desirable consumer goods. </a:t>
            </a:r>
            <a:r>
              <a:rPr lang="en-US" sz="1200" dirty="0">
                <a:solidFill>
                  <a:schemeClr val="bg1"/>
                </a:solidFill>
              </a:rPr>
              <a:t>Countries with higher income levels may be willing to place a relatively greater emphasis on environmental protection since a greater share of people have access to the basic necessities of life.</a:t>
            </a: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4</a:t>
            </a:fld>
            <a:endParaRPr lang="en-US"/>
          </a:p>
        </p:txBody>
      </p:sp>
    </p:spTree>
    <p:extLst>
      <p:ext uri="{BB962C8B-B14F-4D97-AF65-F5344CB8AC3E}">
        <p14:creationId xmlns:p14="http://schemas.microsoft.com/office/powerpoint/2010/main" val="302204862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goal should be productive efficiency, where your country falls on the PPF, instead of below it. However, each country will have to decide their own allocative efficiency, or the choice of where they will fall on the PPF between economic output and environmental protection.</a:t>
            </a:r>
          </a:p>
        </p:txBody>
      </p:sp>
      <p:sp>
        <p:nvSpPr>
          <p:cNvPr id="4" name="Slide Number Placeholder 3"/>
          <p:cNvSpPr>
            <a:spLocks noGrp="1"/>
          </p:cNvSpPr>
          <p:nvPr>
            <p:ph type="sldNum" sz="quarter" idx="5"/>
          </p:nvPr>
        </p:nvSpPr>
        <p:spPr/>
        <p:txBody>
          <a:bodyPr/>
          <a:lstStyle/>
          <a:p>
            <a:fld id="{DEC611CA-4268-4E72-8BFC-C641B4C40515}" type="slidenum">
              <a:rPr lang="en-US" smtClean="0"/>
              <a:t>5</a:t>
            </a:fld>
            <a:endParaRPr lang="en-US"/>
          </a:p>
        </p:txBody>
      </p:sp>
    </p:spTree>
    <p:extLst>
      <p:ext uri="{BB962C8B-B14F-4D97-AF65-F5344CB8AC3E}">
        <p14:creationId xmlns:p14="http://schemas.microsoft.com/office/powerpoint/2010/main" val="322934502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Economists know that choices inside a PPF are inefficient, yet some countries looking at the tradeoff between economic output and environmental protection might operate at such a point. What types of countries are more likely to operate inside the PPF?</a:t>
            </a:r>
          </a:p>
          <a:p>
            <a:endParaRPr lang="en-US" dirty="0"/>
          </a:p>
          <a:p>
            <a:endParaRPr lang="en-US" dirty="0"/>
          </a:p>
        </p:txBody>
      </p:sp>
      <p:sp>
        <p:nvSpPr>
          <p:cNvPr id="4" name="Slide Number Placeholder 3"/>
          <p:cNvSpPr>
            <a:spLocks noGrp="1"/>
          </p:cNvSpPr>
          <p:nvPr>
            <p:ph type="sldNum" sz="quarter" idx="5"/>
          </p:nvPr>
        </p:nvSpPr>
        <p:spPr/>
        <p:txBody>
          <a:bodyPr/>
          <a:lstStyle/>
          <a:p>
            <a:fld id="{DEC611CA-4268-4E72-8BFC-C641B4C40515}" type="slidenum">
              <a:rPr lang="en-US" smtClean="0"/>
              <a:t>6</a:t>
            </a:fld>
            <a:endParaRPr lang="en-US"/>
          </a:p>
        </p:txBody>
      </p:sp>
    </p:spTree>
    <p:extLst>
      <p:ext uri="{BB962C8B-B14F-4D97-AF65-F5344CB8AC3E}">
        <p14:creationId xmlns:p14="http://schemas.microsoft.com/office/powerpoint/2010/main" val="313750169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B05361F2-EA40-46D2-9907-10E756597DC8}" type="datetimeFigureOut">
              <a:rPr lang="en-US" smtClean="0"/>
              <a:t>5/26/2021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601417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5/26/2021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900557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5/26/2021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1349156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5/26/2021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7202977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5/26/2021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18987162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t>5/26/2021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2781761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t>5/26/2021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08473427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t>5/26/2021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28821539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t>5/26/2021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40713167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t>5/26/2021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97119505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5/26/2021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162535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5/26/2021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539465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5/26/2021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61765999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5/26/2021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2613780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5/26/2021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639966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05361F2-EA40-46D2-9907-10E756597DC8}" type="datetimeFigureOut">
              <a:rPr lang="en-US" smtClean="0"/>
              <a:t>5/26/2021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7900158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05361F2-EA40-46D2-9907-10E756597DC8}" type="datetimeFigureOut">
              <a:rPr lang="en-US" smtClean="0"/>
              <a:t>5/26/2021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5623558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05361F2-EA40-46D2-9907-10E756597DC8}" type="datetimeFigureOut">
              <a:rPr lang="en-US" smtClean="0"/>
              <a:t>5/26/2021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8188189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05361F2-EA40-46D2-9907-10E756597DC8}" type="datetimeFigureOut">
              <a:rPr lang="en-US" smtClean="0"/>
              <a:t>5/26/2021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92010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5361F2-EA40-46D2-9907-10E756597DC8}" type="datetimeFigureOut">
              <a:rPr lang="en-US" smtClean="0"/>
              <a:t>5/26/2021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7246907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5/26/2021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24383845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5/26/2021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820905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5361F2-EA40-46D2-9907-10E756597DC8}" type="datetimeFigureOut">
              <a:rPr lang="en-US" smtClean="0"/>
              <a:t>5/26/2021</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AECE39B-1AE0-48C4-A92B-2CE3121A09BD}" type="slidenum">
              <a:rPr lang="en-US" smtClean="0"/>
              <a:t>‹#›</a:t>
            </a:fld>
            <a:endParaRPr lang="en-US"/>
          </a:p>
        </p:txBody>
      </p:sp>
    </p:spTree>
    <p:extLst>
      <p:ext uri="{BB962C8B-B14F-4D97-AF65-F5344CB8AC3E}">
        <p14:creationId xmlns:p14="http://schemas.microsoft.com/office/powerpoint/2010/main" val="18261701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E999DF-67F9-4B17-A956-0DFCA8913547}" type="datetimeFigureOut">
              <a:rPr lang="en-US" smtClean="0"/>
              <a:t>5/26/2021</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0498A-7EB8-497B-A843-BB35444C1AA7}" type="slidenum">
              <a:rPr lang="en-US" smtClean="0"/>
              <a:t>‹#›</a:t>
            </a:fld>
            <a:endParaRPr lang="en-US"/>
          </a:p>
        </p:txBody>
      </p:sp>
    </p:spTree>
    <p:extLst>
      <p:ext uri="{BB962C8B-B14F-4D97-AF65-F5344CB8AC3E}">
        <p14:creationId xmlns:p14="http://schemas.microsoft.com/office/powerpoint/2010/main" val="341946405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2.xml"/><Relationship Id="rId5" Type="http://schemas.openxmlformats.org/officeDocument/2006/relationships/image" Target="../media/image5.png"/><Relationship Id="rId4"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1"/>
            <a:ext cx="12192000" cy="1194955"/>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75000"/>
                  <a:lumOff val="25000"/>
                </a:schemeClr>
              </a:solidFill>
            </a:endParaRPr>
          </a:p>
        </p:txBody>
      </p:sp>
      <p:sp>
        <p:nvSpPr>
          <p:cNvPr id="9" name="TextBox 8"/>
          <p:cNvSpPr txBox="1"/>
          <p:nvPr/>
        </p:nvSpPr>
        <p:spPr>
          <a:xfrm>
            <a:off x="1463488" y="1795043"/>
            <a:ext cx="9265024" cy="2585323"/>
          </a:xfrm>
          <a:prstGeom prst="rect">
            <a:avLst/>
          </a:prstGeom>
          <a:noFill/>
        </p:spPr>
        <p:txBody>
          <a:bodyPr wrap="square" rtlCol="0">
            <a:spAutoFit/>
          </a:bodyPr>
          <a:lstStyle/>
          <a:p>
            <a:pPr lvl="0" algn="ctr"/>
            <a:r>
              <a:rPr lang="en-US" sz="5400" dirty="0">
                <a:solidFill>
                  <a:prstClr val="black">
                    <a:lumMod val="75000"/>
                    <a:lumOff val="25000"/>
                  </a:prstClr>
                </a:solidFill>
                <a:latin typeface="Century Gothic" panose="020B0502020202020204" pitchFamily="34" charset="0"/>
              </a:rPr>
              <a:t>The Tradeoff between Economic Output </a:t>
            </a:r>
            <a:r>
              <a:rPr lang="en-US" sz="5400">
                <a:solidFill>
                  <a:prstClr val="black">
                    <a:lumMod val="75000"/>
                    <a:lumOff val="25000"/>
                  </a:prstClr>
                </a:solidFill>
                <a:latin typeface="Century Gothic" panose="020B0502020202020204" pitchFamily="34" charset="0"/>
              </a:rPr>
              <a:t>and Environmental </a:t>
            </a:r>
            <a:r>
              <a:rPr lang="en-US" sz="5400" dirty="0">
                <a:solidFill>
                  <a:prstClr val="black">
                    <a:lumMod val="75000"/>
                    <a:lumOff val="25000"/>
                  </a:prstClr>
                </a:solidFill>
                <a:latin typeface="Century Gothic" panose="020B0502020202020204" pitchFamily="34" charset="0"/>
              </a:rPr>
              <a:t>Protection</a:t>
            </a:r>
            <a:endParaRPr lang="en-US" sz="5400" dirty="0">
              <a:solidFill>
                <a:schemeClr val="tx1">
                  <a:lumMod val="75000"/>
                  <a:lumOff val="25000"/>
                </a:schemeClr>
              </a:solidFill>
              <a:latin typeface="Century Gothic" panose="020B0502020202020204" pitchFamily="34" charset="0"/>
            </a:endParaRPr>
          </a:p>
        </p:txBody>
      </p:sp>
      <p:cxnSp>
        <p:nvCxnSpPr>
          <p:cNvPr id="14" name="Straight Connector 13"/>
          <p:cNvCxnSpPr/>
          <p:nvPr/>
        </p:nvCxnSpPr>
        <p:spPr>
          <a:xfrm>
            <a:off x="3071446" y="4380366"/>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553740" y="320479"/>
            <a:ext cx="3565361" cy="553998"/>
          </a:xfrm>
          <a:prstGeom prst="rect">
            <a:avLst/>
          </a:prstGeom>
          <a:solidFill>
            <a:srgbClr val="5A7E83"/>
          </a:solid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cxnSp>
        <p:nvCxnSpPr>
          <p:cNvPr id="11" name="Straight Connector 10"/>
          <p:cNvCxnSpPr/>
          <p:nvPr/>
        </p:nvCxnSpPr>
        <p:spPr>
          <a:xfrm>
            <a:off x="3071446" y="1802034"/>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 name="TextBox 1">
            <a:extLst>
              <a:ext uri="{FF2B5EF4-FFF2-40B4-BE49-F238E27FC236}">
                <a16:creationId xmlns:a16="http://schemas.microsoft.com/office/drawing/2014/main" id="{B09E5488-F4C8-46F9-BC74-E222CE65441C}"/>
              </a:ext>
            </a:extLst>
          </p:cNvPr>
          <p:cNvSpPr txBox="1"/>
          <p:nvPr/>
        </p:nvSpPr>
        <p:spPr>
          <a:xfrm>
            <a:off x="6237335" y="4380366"/>
            <a:ext cx="2992294" cy="369332"/>
          </a:xfrm>
          <a:prstGeom prst="rect">
            <a:avLst/>
          </a:prstGeom>
          <a:noFill/>
        </p:spPr>
        <p:txBody>
          <a:bodyPr wrap="none" rtlCol="0">
            <a:spAutoFit/>
          </a:bodyPr>
          <a:lstStyle/>
          <a:p>
            <a:r>
              <a:rPr lang="en-US" i="1" dirty="0"/>
              <a:t>Principles of Microeconomics</a:t>
            </a:r>
          </a:p>
        </p:txBody>
      </p:sp>
    </p:spTree>
    <p:extLst>
      <p:ext uri="{BB962C8B-B14F-4D97-AF65-F5344CB8AC3E}">
        <p14:creationId xmlns:p14="http://schemas.microsoft.com/office/powerpoint/2010/main" val="56198770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Production Possibility Frontier</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1026" name="Picture 2" descr="A downward-sloping production possibility frontier that shows a trade-off between economic output and environmental protection.">
            <a:extLst>
              <a:ext uri="{FF2B5EF4-FFF2-40B4-BE49-F238E27FC236}">
                <a16:creationId xmlns:a16="http://schemas.microsoft.com/office/drawing/2014/main" id="{08714FB3-5D6B-4922-9AE2-CB3AE4302BA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875280" y="1623853"/>
            <a:ext cx="5490507" cy="4895702"/>
          </a:xfrm>
          <a:prstGeom prst="rect">
            <a:avLst/>
          </a:prstGeom>
          <a:noFill/>
          <a:extLst>
            <a:ext uri="{909E8E84-426E-40DD-AFC4-6F175D3DCCD1}">
              <a14:hiddenFill xmlns:a14="http://schemas.microsoft.com/office/drawing/2010/main">
                <a:solidFill>
                  <a:srgbClr val="FFFFFF"/>
                </a:solidFill>
              </a14:hiddenFill>
            </a:ext>
          </a:extLst>
        </p:spPr>
      </p:pic>
      <p:grpSp>
        <p:nvGrpSpPr>
          <p:cNvPr id="7" name="Group 6">
            <a:extLst>
              <a:ext uri="{FF2B5EF4-FFF2-40B4-BE49-F238E27FC236}">
                <a16:creationId xmlns:a16="http://schemas.microsoft.com/office/drawing/2014/main" id="{112F7D8D-10B5-43F5-95B9-B37D72D36AE2}"/>
              </a:ext>
            </a:extLst>
          </p:cNvPr>
          <p:cNvGrpSpPr/>
          <p:nvPr/>
        </p:nvGrpSpPr>
        <p:grpSpPr>
          <a:xfrm>
            <a:off x="1524001" y="1623853"/>
            <a:ext cx="4029079" cy="1371724"/>
            <a:chOff x="542922" y="1736761"/>
            <a:chExt cx="8058155" cy="1041764"/>
          </a:xfrm>
          <a:solidFill>
            <a:srgbClr val="627981"/>
          </a:solidFill>
        </p:grpSpPr>
        <p:sp>
          <p:nvSpPr>
            <p:cNvPr id="8" name="Rectangle 7">
              <a:extLst>
                <a:ext uri="{FF2B5EF4-FFF2-40B4-BE49-F238E27FC236}">
                  <a16:creationId xmlns:a16="http://schemas.microsoft.com/office/drawing/2014/main" id="{6763180B-A266-4936-94F1-C2AEAAF83E32}"/>
                </a:ext>
              </a:extLst>
            </p:cNvPr>
            <p:cNvSpPr/>
            <p:nvPr/>
          </p:nvSpPr>
          <p:spPr>
            <a:xfrm>
              <a:off x="542923" y="1736761"/>
              <a:ext cx="8058154" cy="1041764"/>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9" name="TextBox 8">
              <a:extLst>
                <a:ext uri="{FF2B5EF4-FFF2-40B4-BE49-F238E27FC236}">
                  <a16:creationId xmlns:a16="http://schemas.microsoft.com/office/drawing/2014/main" id="{9DE0267E-8219-406A-B88B-DC26D836FD95}"/>
                </a:ext>
              </a:extLst>
            </p:cNvPr>
            <p:cNvSpPr txBox="1"/>
            <p:nvPr/>
          </p:nvSpPr>
          <p:spPr>
            <a:xfrm>
              <a:off x="542922" y="1745949"/>
              <a:ext cx="7807571" cy="1005094"/>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An increase in environmental protection involves an opportunity cost of less economic output.</a:t>
              </a:r>
            </a:p>
          </p:txBody>
        </p:sp>
      </p:grpSp>
      <p:grpSp>
        <p:nvGrpSpPr>
          <p:cNvPr id="10" name="Group 9">
            <a:extLst>
              <a:ext uri="{FF2B5EF4-FFF2-40B4-BE49-F238E27FC236}">
                <a16:creationId xmlns:a16="http://schemas.microsoft.com/office/drawing/2014/main" id="{67565E6E-9B05-4AC4-8B9F-FE19248F07AE}"/>
              </a:ext>
            </a:extLst>
          </p:cNvPr>
          <p:cNvGrpSpPr/>
          <p:nvPr/>
        </p:nvGrpSpPr>
        <p:grpSpPr>
          <a:xfrm>
            <a:off x="1524001" y="3094534"/>
            <a:ext cx="4029079" cy="1643314"/>
            <a:chOff x="542922" y="1736761"/>
            <a:chExt cx="8058155" cy="1248025"/>
          </a:xfrm>
          <a:solidFill>
            <a:srgbClr val="627981"/>
          </a:solidFill>
        </p:grpSpPr>
        <p:sp>
          <p:nvSpPr>
            <p:cNvPr id="11" name="Rectangle 10">
              <a:extLst>
                <a:ext uri="{FF2B5EF4-FFF2-40B4-BE49-F238E27FC236}">
                  <a16:creationId xmlns:a16="http://schemas.microsoft.com/office/drawing/2014/main" id="{D423605B-BCDC-4AE6-8206-AA9B04A1C05C}"/>
                </a:ext>
              </a:extLst>
            </p:cNvPr>
            <p:cNvSpPr/>
            <p:nvPr/>
          </p:nvSpPr>
          <p:spPr>
            <a:xfrm>
              <a:off x="542924" y="1736761"/>
              <a:ext cx="8058153" cy="124802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2" name="TextBox 11">
              <a:extLst>
                <a:ext uri="{FF2B5EF4-FFF2-40B4-BE49-F238E27FC236}">
                  <a16:creationId xmlns:a16="http://schemas.microsoft.com/office/drawing/2014/main" id="{84355403-A974-4536-AEFA-3B24B2AD7255}"/>
                </a:ext>
              </a:extLst>
            </p:cNvPr>
            <p:cNvSpPr txBox="1"/>
            <p:nvPr/>
          </p:nvSpPr>
          <p:spPr>
            <a:xfrm>
              <a:off x="542922" y="1745949"/>
              <a:ext cx="7807571" cy="1238837"/>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No matter what their preferences, all societies should wish to avoid choices not on the </a:t>
              </a:r>
              <a:r>
                <a:rPr lang="en-US" sz="2000" i="1" dirty="0">
                  <a:solidFill>
                    <a:schemeClr val="bg1"/>
                  </a:solidFill>
                </a:rPr>
                <a:t>PPF</a:t>
              </a:r>
              <a:r>
                <a:rPr lang="en-US" sz="2000" dirty="0">
                  <a:solidFill>
                    <a:schemeClr val="bg1"/>
                  </a:solidFill>
                </a:rPr>
                <a:t>, which are productively inefficient.</a:t>
              </a:r>
            </a:p>
          </p:txBody>
        </p:sp>
      </p:grpSp>
      <p:grpSp>
        <p:nvGrpSpPr>
          <p:cNvPr id="13" name="Group 12">
            <a:extLst>
              <a:ext uri="{FF2B5EF4-FFF2-40B4-BE49-F238E27FC236}">
                <a16:creationId xmlns:a16="http://schemas.microsoft.com/office/drawing/2014/main" id="{0D486D82-6C61-4E0B-A1A8-AF7A2526ECF9}"/>
              </a:ext>
            </a:extLst>
          </p:cNvPr>
          <p:cNvGrpSpPr/>
          <p:nvPr/>
        </p:nvGrpSpPr>
        <p:grpSpPr>
          <a:xfrm>
            <a:off x="1524001" y="4843254"/>
            <a:ext cx="4029079" cy="1066153"/>
            <a:chOff x="542922" y="1736761"/>
            <a:chExt cx="8058155" cy="1248025"/>
          </a:xfrm>
          <a:solidFill>
            <a:srgbClr val="627981"/>
          </a:solidFill>
        </p:grpSpPr>
        <p:sp>
          <p:nvSpPr>
            <p:cNvPr id="14" name="Rectangle 13">
              <a:extLst>
                <a:ext uri="{FF2B5EF4-FFF2-40B4-BE49-F238E27FC236}">
                  <a16:creationId xmlns:a16="http://schemas.microsoft.com/office/drawing/2014/main" id="{FAA12B4E-2AFF-45DC-8237-F03D16411AA0}"/>
                </a:ext>
              </a:extLst>
            </p:cNvPr>
            <p:cNvSpPr/>
            <p:nvPr/>
          </p:nvSpPr>
          <p:spPr>
            <a:xfrm>
              <a:off x="542924" y="1736761"/>
              <a:ext cx="8058153" cy="124802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5" name="TextBox 14">
              <a:extLst>
                <a:ext uri="{FF2B5EF4-FFF2-40B4-BE49-F238E27FC236}">
                  <a16:creationId xmlns:a16="http://schemas.microsoft.com/office/drawing/2014/main" id="{EE144557-5675-403E-91E1-1A05A57F1013}"/>
                </a:ext>
              </a:extLst>
            </p:cNvPr>
            <p:cNvSpPr txBox="1"/>
            <p:nvPr/>
          </p:nvSpPr>
          <p:spPr>
            <a:xfrm>
              <a:off x="542922" y="1745949"/>
              <a:ext cx="7807571" cy="771352"/>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Efficiency requires that the choice be on the production possibility frontier.</a:t>
              </a:r>
            </a:p>
          </p:txBody>
        </p:sp>
      </p:grpSp>
    </p:spTree>
    <p:extLst>
      <p:ext uri="{BB962C8B-B14F-4D97-AF65-F5344CB8AC3E}">
        <p14:creationId xmlns:p14="http://schemas.microsoft.com/office/powerpoint/2010/main" val="4434565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Picture 2" descr="A downward sloping production possibility frontier that shows a trade-off between economic output and environmental protection.">
            <a:extLst>
              <a:ext uri="{FF2B5EF4-FFF2-40B4-BE49-F238E27FC236}">
                <a16:creationId xmlns:a16="http://schemas.microsoft.com/office/drawing/2014/main" id="{FAA66410-8B5F-46B4-9A0A-414DAC69C833}"/>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358027" y="1492367"/>
            <a:ext cx="5486400" cy="4892040"/>
          </a:xfrm>
          <a:prstGeom prst="rect">
            <a:avLst/>
          </a:prstGeom>
          <a:noFill/>
          <a:extLst>
            <a:ext uri="{909E8E84-426E-40DD-AFC4-6F175D3DCCD1}">
              <a14:hiddenFill xmlns:a14="http://schemas.microsoft.com/office/drawing/2010/main">
                <a:solidFill>
                  <a:srgbClr val="FFFFFF"/>
                </a:solidFill>
              </a14:hiddenFill>
            </a:ext>
          </a:extLst>
        </p:spPr>
      </p:pic>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Spectrum of the PPF</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3" name="TextBox 2">
            <a:extLst>
              <a:ext uri="{FF2B5EF4-FFF2-40B4-BE49-F238E27FC236}">
                <a16:creationId xmlns:a16="http://schemas.microsoft.com/office/drawing/2014/main" id="{BD47E4DB-003D-436B-894B-D877096D4D72}"/>
              </a:ext>
            </a:extLst>
          </p:cNvPr>
          <p:cNvSpPr txBox="1"/>
          <p:nvPr/>
        </p:nvSpPr>
        <p:spPr>
          <a:xfrm>
            <a:off x="5506066" y="1519977"/>
            <a:ext cx="3903406" cy="722057"/>
          </a:xfrm>
          <a:prstGeom prst="rect">
            <a:avLst/>
          </a:prstGeom>
          <a:noFill/>
        </p:spPr>
        <p:txBody>
          <a:bodyPr wrap="square" rtlCol="0">
            <a:spAutoFit/>
          </a:bodyPr>
          <a:lstStyle/>
          <a:p>
            <a:r>
              <a:rPr lang="en-US" sz="2000" dirty="0"/>
              <a:t>country with high economic output and low environmental protection</a:t>
            </a:r>
          </a:p>
        </p:txBody>
      </p:sp>
      <p:sp>
        <p:nvSpPr>
          <p:cNvPr id="7" name="TextBox 6">
            <a:extLst>
              <a:ext uri="{FF2B5EF4-FFF2-40B4-BE49-F238E27FC236}">
                <a16:creationId xmlns:a16="http://schemas.microsoft.com/office/drawing/2014/main" id="{67F33382-9C1F-4049-9952-16628F5AED9B}"/>
              </a:ext>
            </a:extLst>
          </p:cNvPr>
          <p:cNvSpPr txBox="1"/>
          <p:nvPr/>
        </p:nvSpPr>
        <p:spPr>
          <a:xfrm>
            <a:off x="9331048" y="2870651"/>
            <a:ext cx="1504386" cy="400110"/>
          </a:xfrm>
          <a:prstGeom prst="rect">
            <a:avLst/>
          </a:prstGeom>
          <a:noFill/>
        </p:spPr>
        <p:txBody>
          <a:bodyPr wrap="none" rtlCol="0">
            <a:spAutoFit/>
          </a:bodyPr>
          <a:lstStyle/>
          <a:p>
            <a:r>
              <a:rPr lang="en-US" sz="2000" dirty="0"/>
              <a:t>unattainable</a:t>
            </a:r>
          </a:p>
        </p:txBody>
      </p:sp>
      <p:sp>
        <p:nvSpPr>
          <p:cNvPr id="8" name="TextBox 7">
            <a:extLst>
              <a:ext uri="{FF2B5EF4-FFF2-40B4-BE49-F238E27FC236}">
                <a16:creationId xmlns:a16="http://schemas.microsoft.com/office/drawing/2014/main" id="{115FA0BB-F1BD-4C9C-8D1D-374D6E21C093}"/>
              </a:ext>
            </a:extLst>
          </p:cNvPr>
          <p:cNvSpPr txBox="1"/>
          <p:nvPr/>
        </p:nvSpPr>
        <p:spPr>
          <a:xfrm>
            <a:off x="8073166" y="4016544"/>
            <a:ext cx="3570281" cy="1015663"/>
          </a:xfrm>
          <a:prstGeom prst="rect">
            <a:avLst/>
          </a:prstGeom>
          <a:noFill/>
        </p:spPr>
        <p:txBody>
          <a:bodyPr wrap="square" rtlCol="0">
            <a:spAutoFit/>
          </a:bodyPr>
          <a:lstStyle/>
          <a:p>
            <a:r>
              <a:rPr lang="en-US" sz="2000" dirty="0"/>
              <a:t>country with low economic output and high environmental protection</a:t>
            </a:r>
          </a:p>
        </p:txBody>
      </p:sp>
      <p:sp>
        <p:nvSpPr>
          <p:cNvPr id="9" name="TextBox 8">
            <a:extLst>
              <a:ext uri="{FF2B5EF4-FFF2-40B4-BE49-F238E27FC236}">
                <a16:creationId xmlns:a16="http://schemas.microsoft.com/office/drawing/2014/main" id="{FAFCC93C-09F3-4B2D-B429-65E88FB159BB}"/>
              </a:ext>
            </a:extLst>
          </p:cNvPr>
          <p:cNvSpPr txBox="1"/>
          <p:nvPr/>
        </p:nvSpPr>
        <p:spPr>
          <a:xfrm>
            <a:off x="4852218" y="4898167"/>
            <a:ext cx="1233928" cy="400110"/>
          </a:xfrm>
          <a:prstGeom prst="rect">
            <a:avLst/>
          </a:prstGeom>
          <a:noFill/>
        </p:spPr>
        <p:txBody>
          <a:bodyPr wrap="none" rtlCol="0">
            <a:spAutoFit/>
          </a:bodyPr>
          <a:lstStyle/>
          <a:p>
            <a:r>
              <a:rPr lang="en-US" sz="2000" dirty="0"/>
              <a:t>inefficient</a:t>
            </a:r>
          </a:p>
        </p:txBody>
      </p:sp>
      <p:cxnSp>
        <p:nvCxnSpPr>
          <p:cNvPr id="6" name="Straight Arrow Connector 5">
            <a:extLst>
              <a:ext uri="{FF2B5EF4-FFF2-40B4-BE49-F238E27FC236}">
                <a16:creationId xmlns:a16="http://schemas.microsoft.com/office/drawing/2014/main" id="{231C2C9E-E812-4098-9F27-FB76E6A63E06}"/>
              </a:ext>
            </a:extLst>
          </p:cNvPr>
          <p:cNvCxnSpPr>
            <a:cxnSpLocks/>
          </p:cNvCxnSpPr>
          <p:nvPr/>
        </p:nvCxnSpPr>
        <p:spPr>
          <a:xfrm flipH="1">
            <a:off x="5012963" y="1759560"/>
            <a:ext cx="493102" cy="463366"/>
          </a:xfrm>
          <a:prstGeom prst="straightConnector1">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4" name="Straight Arrow Connector 13">
            <a:extLst>
              <a:ext uri="{FF2B5EF4-FFF2-40B4-BE49-F238E27FC236}">
                <a16:creationId xmlns:a16="http://schemas.microsoft.com/office/drawing/2014/main" id="{0D37C715-C3C1-440E-B71B-D23C0AC1CD71}"/>
              </a:ext>
            </a:extLst>
          </p:cNvPr>
          <p:cNvCxnSpPr>
            <a:cxnSpLocks/>
            <a:stCxn id="7" idx="1"/>
          </p:cNvCxnSpPr>
          <p:nvPr/>
        </p:nvCxnSpPr>
        <p:spPr>
          <a:xfrm flipH="1" flipV="1">
            <a:off x="7531510" y="2664344"/>
            <a:ext cx="1799538" cy="406362"/>
          </a:xfrm>
          <a:prstGeom prst="straightConnector1">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6" name="Straight Arrow Connector 15">
            <a:extLst>
              <a:ext uri="{FF2B5EF4-FFF2-40B4-BE49-F238E27FC236}">
                <a16:creationId xmlns:a16="http://schemas.microsoft.com/office/drawing/2014/main" id="{0274ACB9-9B11-47F5-8FF8-DF4897ABD2B2}"/>
              </a:ext>
            </a:extLst>
          </p:cNvPr>
          <p:cNvCxnSpPr>
            <a:cxnSpLocks/>
          </p:cNvCxnSpPr>
          <p:nvPr/>
        </p:nvCxnSpPr>
        <p:spPr>
          <a:xfrm flipH="1">
            <a:off x="7734718" y="4249832"/>
            <a:ext cx="338448" cy="741079"/>
          </a:xfrm>
          <a:prstGeom prst="straightConnector1">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8" name="Straight Arrow Connector 17">
            <a:extLst>
              <a:ext uri="{FF2B5EF4-FFF2-40B4-BE49-F238E27FC236}">
                <a16:creationId xmlns:a16="http://schemas.microsoft.com/office/drawing/2014/main" id="{54508DE5-4DD0-4A75-8547-50A53BAC37F8}"/>
              </a:ext>
            </a:extLst>
          </p:cNvPr>
          <p:cNvCxnSpPr>
            <a:cxnSpLocks/>
          </p:cNvCxnSpPr>
          <p:nvPr/>
        </p:nvCxnSpPr>
        <p:spPr>
          <a:xfrm flipV="1">
            <a:off x="5469182" y="4502864"/>
            <a:ext cx="626818" cy="460746"/>
          </a:xfrm>
          <a:prstGeom prst="straightConnector1">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9063102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GDP vs Environmental Protection</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23" name="Group 22">
            <a:extLst>
              <a:ext uri="{FF2B5EF4-FFF2-40B4-BE49-F238E27FC236}">
                <a16:creationId xmlns:a16="http://schemas.microsoft.com/office/drawing/2014/main" id="{B8ADE048-7035-44B5-A284-22C195FE9D18}"/>
              </a:ext>
            </a:extLst>
          </p:cNvPr>
          <p:cNvGrpSpPr/>
          <p:nvPr/>
        </p:nvGrpSpPr>
        <p:grpSpPr>
          <a:xfrm>
            <a:off x="2066921" y="1580912"/>
            <a:ext cx="8058155" cy="806935"/>
            <a:chOff x="542922" y="1736761"/>
            <a:chExt cx="8058155" cy="806935"/>
          </a:xfrm>
          <a:solidFill>
            <a:srgbClr val="627981"/>
          </a:solidFill>
        </p:grpSpPr>
        <p:sp>
          <p:nvSpPr>
            <p:cNvPr id="24" name="Rectangle 23">
              <a:extLst>
                <a:ext uri="{FF2B5EF4-FFF2-40B4-BE49-F238E27FC236}">
                  <a16:creationId xmlns:a16="http://schemas.microsoft.com/office/drawing/2014/main" id="{079F6074-600C-43D9-B38E-200F114AEF71}"/>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5" name="TextBox 24">
              <a:extLst>
                <a:ext uri="{FF2B5EF4-FFF2-40B4-BE49-F238E27FC236}">
                  <a16:creationId xmlns:a16="http://schemas.microsoft.com/office/drawing/2014/main" id="{E6A61A1E-F39B-4350-853F-6DF7D03A98E5}"/>
                </a:ext>
              </a:extLst>
            </p:cNvPr>
            <p:cNvSpPr txBox="1"/>
            <p:nvPr/>
          </p:nvSpPr>
          <p:spPr>
            <a:xfrm>
              <a:off x="542922" y="1797568"/>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Countries with low per capita gross domestic product (GDP), place a greater emphasis on economic output.</a:t>
              </a:r>
            </a:p>
          </p:txBody>
        </p:sp>
      </p:grpSp>
      <p:grpSp>
        <p:nvGrpSpPr>
          <p:cNvPr id="27" name="Group 26">
            <a:extLst>
              <a:ext uri="{FF2B5EF4-FFF2-40B4-BE49-F238E27FC236}">
                <a16:creationId xmlns:a16="http://schemas.microsoft.com/office/drawing/2014/main" id="{287C7AF3-C71E-45F3-8815-C9A8D6DD703F}"/>
              </a:ext>
            </a:extLst>
          </p:cNvPr>
          <p:cNvGrpSpPr/>
          <p:nvPr/>
        </p:nvGrpSpPr>
        <p:grpSpPr>
          <a:xfrm>
            <a:off x="2066922" y="2504956"/>
            <a:ext cx="8058154" cy="806935"/>
            <a:chOff x="542923" y="1736761"/>
            <a:chExt cx="8058154" cy="806935"/>
          </a:xfrm>
          <a:solidFill>
            <a:srgbClr val="627981"/>
          </a:solidFill>
        </p:grpSpPr>
        <p:sp>
          <p:nvSpPr>
            <p:cNvPr id="28" name="Rectangle 27">
              <a:extLst>
                <a:ext uri="{FF2B5EF4-FFF2-40B4-BE49-F238E27FC236}">
                  <a16:creationId xmlns:a16="http://schemas.microsoft.com/office/drawing/2014/main" id="{C2191E25-817C-44D8-882B-2B42F55A3829}"/>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9" name="TextBox 28">
              <a:extLst>
                <a:ext uri="{FF2B5EF4-FFF2-40B4-BE49-F238E27FC236}">
                  <a16:creationId xmlns:a16="http://schemas.microsoft.com/office/drawing/2014/main" id="{2896F11B-EFAD-42DC-8AAF-EDC0445DBB66}"/>
                </a:ext>
              </a:extLst>
            </p:cNvPr>
            <p:cNvSpPr txBox="1"/>
            <p:nvPr/>
          </p:nvSpPr>
          <p:spPr>
            <a:xfrm>
              <a:off x="542923" y="178258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Placing emphasis on GDP helps to produce nutrition, shelter, health, education, and desirable consumer goods.</a:t>
              </a:r>
            </a:p>
          </p:txBody>
        </p:sp>
      </p:grpSp>
      <p:grpSp>
        <p:nvGrpSpPr>
          <p:cNvPr id="30" name="Group 29">
            <a:extLst>
              <a:ext uri="{FF2B5EF4-FFF2-40B4-BE49-F238E27FC236}">
                <a16:creationId xmlns:a16="http://schemas.microsoft.com/office/drawing/2014/main" id="{7C4CFA4E-37D2-495A-8D5D-2FC5EBD814E8}"/>
              </a:ext>
            </a:extLst>
          </p:cNvPr>
          <p:cNvGrpSpPr/>
          <p:nvPr/>
        </p:nvGrpSpPr>
        <p:grpSpPr>
          <a:xfrm>
            <a:off x="2066922" y="3429000"/>
            <a:ext cx="8058154" cy="1061491"/>
            <a:chOff x="542923" y="1736761"/>
            <a:chExt cx="8058154" cy="1061491"/>
          </a:xfrm>
          <a:solidFill>
            <a:srgbClr val="627981"/>
          </a:solidFill>
        </p:grpSpPr>
        <p:sp>
          <p:nvSpPr>
            <p:cNvPr id="31" name="Rectangle 30">
              <a:extLst>
                <a:ext uri="{FF2B5EF4-FFF2-40B4-BE49-F238E27FC236}">
                  <a16:creationId xmlns:a16="http://schemas.microsoft.com/office/drawing/2014/main" id="{85C56372-7516-4013-8718-7E4CFF891017}"/>
                </a:ext>
              </a:extLst>
            </p:cNvPr>
            <p:cNvSpPr/>
            <p:nvPr/>
          </p:nvSpPr>
          <p:spPr>
            <a:xfrm>
              <a:off x="542923" y="1736761"/>
              <a:ext cx="8058154" cy="1061491"/>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32" name="TextBox 31">
              <a:extLst>
                <a:ext uri="{FF2B5EF4-FFF2-40B4-BE49-F238E27FC236}">
                  <a16:creationId xmlns:a16="http://schemas.microsoft.com/office/drawing/2014/main" id="{88FA3284-4A5F-487B-A0D0-98A719BF55C4}"/>
                </a:ext>
              </a:extLst>
            </p:cNvPr>
            <p:cNvSpPr txBox="1"/>
            <p:nvPr/>
          </p:nvSpPr>
          <p:spPr>
            <a:xfrm>
              <a:off x="542923" y="1782589"/>
              <a:ext cx="7807571" cy="1015663"/>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Countries with higher income levels may be willing to place a relatively greater emphasis on environmental protection since a greater share of people have access to the basic necessities of life.</a:t>
              </a:r>
            </a:p>
          </p:txBody>
        </p:sp>
      </p:grpSp>
    </p:spTree>
    <p:extLst>
      <p:ext uri="{BB962C8B-B14F-4D97-AF65-F5344CB8AC3E}">
        <p14:creationId xmlns:p14="http://schemas.microsoft.com/office/powerpoint/2010/main" val="193743916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Efficiency</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4" name="Group 3">
            <a:extLst>
              <a:ext uri="{FF2B5EF4-FFF2-40B4-BE49-F238E27FC236}">
                <a16:creationId xmlns:a16="http://schemas.microsoft.com/office/drawing/2014/main" id="{E6685EEB-7745-420A-9316-F17957A517C1}"/>
              </a:ext>
            </a:extLst>
          </p:cNvPr>
          <p:cNvGrpSpPr/>
          <p:nvPr/>
        </p:nvGrpSpPr>
        <p:grpSpPr>
          <a:xfrm>
            <a:off x="598260" y="3508066"/>
            <a:ext cx="4950072" cy="2806098"/>
            <a:chOff x="823146" y="3004382"/>
            <a:chExt cx="4950072" cy="2806098"/>
          </a:xfrm>
          <a:solidFill>
            <a:srgbClr val="627981"/>
          </a:solidFill>
        </p:grpSpPr>
        <p:sp>
          <p:nvSpPr>
            <p:cNvPr id="6" name="Up Arrow 4">
              <a:extLst>
                <a:ext uri="{FF2B5EF4-FFF2-40B4-BE49-F238E27FC236}">
                  <a16:creationId xmlns:a16="http://schemas.microsoft.com/office/drawing/2014/main" id="{D5374A17-36BA-4E12-A305-CEAFB89F5107}"/>
                </a:ext>
              </a:extLst>
            </p:cNvPr>
            <p:cNvSpPr/>
            <p:nvPr/>
          </p:nvSpPr>
          <p:spPr>
            <a:xfrm>
              <a:off x="2967676" y="4368487"/>
              <a:ext cx="661012" cy="738130"/>
            </a:xfrm>
            <a:prstGeom prst="upArrow">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a:extLst>
                <a:ext uri="{FF2B5EF4-FFF2-40B4-BE49-F238E27FC236}">
                  <a16:creationId xmlns:a16="http://schemas.microsoft.com/office/drawing/2014/main" id="{98FF1D81-C7E9-4334-8633-F8519247681A}"/>
                </a:ext>
              </a:extLst>
            </p:cNvPr>
            <p:cNvSpPr/>
            <p:nvPr/>
          </p:nvSpPr>
          <p:spPr>
            <a:xfrm>
              <a:off x="823146" y="3004382"/>
              <a:ext cx="4950072" cy="1093742"/>
            </a:xfrm>
            <a:prstGeom prst="rect">
              <a:avLst/>
            </a:prstGeom>
            <a:grp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rgbClr val="323542"/>
                </a:solidFill>
              </a:endParaRPr>
            </a:p>
          </p:txBody>
        </p:sp>
        <p:sp>
          <p:nvSpPr>
            <p:cNvPr id="8" name="Rectangle 7">
              <a:extLst>
                <a:ext uri="{FF2B5EF4-FFF2-40B4-BE49-F238E27FC236}">
                  <a16:creationId xmlns:a16="http://schemas.microsoft.com/office/drawing/2014/main" id="{B0B9BD2F-C5BD-4EBB-8A88-DF66ED235157}"/>
                </a:ext>
              </a:extLst>
            </p:cNvPr>
            <p:cNvSpPr/>
            <p:nvPr/>
          </p:nvSpPr>
          <p:spPr>
            <a:xfrm>
              <a:off x="916421" y="3346703"/>
              <a:ext cx="4763521" cy="400110"/>
            </a:xfrm>
            <a:prstGeom prst="rect">
              <a:avLst/>
            </a:prstGeom>
            <a:grpFill/>
            <a:ln>
              <a:noFill/>
            </a:ln>
          </p:spPr>
          <p:txBody>
            <a:bodyPr wrap="square">
              <a:spAutoFit/>
            </a:bodyPr>
            <a:lstStyle/>
            <a:p>
              <a:pPr algn="ctr"/>
              <a:r>
                <a:rPr lang="en-US" sz="2000" dirty="0">
                  <a:solidFill>
                    <a:schemeClr val="bg1"/>
                  </a:solidFill>
                </a:rPr>
                <a:t>a choice that's on a </a:t>
              </a:r>
              <a:r>
                <a:rPr lang="en-US" sz="2000" i="1" dirty="0">
                  <a:solidFill>
                    <a:schemeClr val="bg1"/>
                  </a:solidFill>
                </a:rPr>
                <a:t>PPF</a:t>
              </a:r>
              <a:r>
                <a:rPr lang="en-US" sz="2000" dirty="0">
                  <a:solidFill>
                    <a:schemeClr val="bg1"/>
                  </a:solidFill>
                </a:rPr>
                <a:t> rather than below it</a:t>
              </a:r>
            </a:p>
          </p:txBody>
        </p:sp>
        <p:sp>
          <p:nvSpPr>
            <p:cNvPr id="9" name="Rectangle 8">
              <a:extLst>
                <a:ext uri="{FF2B5EF4-FFF2-40B4-BE49-F238E27FC236}">
                  <a16:creationId xmlns:a16="http://schemas.microsoft.com/office/drawing/2014/main" id="{5020F2C0-4504-41B0-BBEB-C78B921AEAC0}"/>
                </a:ext>
              </a:extLst>
            </p:cNvPr>
            <p:cNvSpPr/>
            <p:nvPr/>
          </p:nvSpPr>
          <p:spPr>
            <a:xfrm>
              <a:off x="1187161" y="4941362"/>
              <a:ext cx="4267200" cy="869118"/>
            </a:xfrm>
            <a:prstGeom prst="rect">
              <a:avLst/>
            </a:prstGeom>
            <a:grp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rgbClr val="323542"/>
                </a:solidFill>
              </a:endParaRPr>
            </a:p>
          </p:txBody>
        </p:sp>
      </p:grpSp>
      <p:sp>
        <p:nvSpPr>
          <p:cNvPr id="10" name="TextBox 9">
            <a:extLst>
              <a:ext uri="{FF2B5EF4-FFF2-40B4-BE49-F238E27FC236}">
                <a16:creationId xmlns:a16="http://schemas.microsoft.com/office/drawing/2014/main" id="{33E66882-1364-4AC8-ABAE-1D1DC09C691B}"/>
              </a:ext>
            </a:extLst>
          </p:cNvPr>
          <p:cNvSpPr txBox="1"/>
          <p:nvPr/>
        </p:nvSpPr>
        <p:spPr>
          <a:xfrm>
            <a:off x="1416649" y="5648689"/>
            <a:ext cx="3313292" cy="461665"/>
          </a:xfrm>
          <a:prstGeom prst="rect">
            <a:avLst/>
          </a:prstGeom>
          <a:noFill/>
        </p:spPr>
        <p:txBody>
          <a:bodyPr wrap="square" rtlCol="0">
            <a:spAutoFit/>
          </a:bodyPr>
          <a:lstStyle/>
          <a:p>
            <a:pPr algn="ctr"/>
            <a:r>
              <a:rPr lang="en-US" sz="2400" dirty="0">
                <a:solidFill>
                  <a:schemeClr val="bg1"/>
                </a:solidFill>
              </a:rPr>
              <a:t>PRODUCTIVE EFFICIENCY</a:t>
            </a:r>
          </a:p>
        </p:txBody>
      </p:sp>
      <p:sp>
        <p:nvSpPr>
          <p:cNvPr id="17" name="Up Arrow 4">
            <a:extLst>
              <a:ext uri="{FF2B5EF4-FFF2-40B4-BE49-F238E27FC236}">
                <a16:creationId xmlns:a16="http://schemas.microsoft.com/office/drawing/2014/main" id="{820BE3EC-617E-4168-A8B6-CC9A7169C3FA}"/>
              </a:ext>
            </a:extLst>
          </p:cNvPr>
          <p:cNvSpPr/>
          <p:nvPr/>
        </p:nvSpPr>
        <p:spPr>
          <a:xfrm>
            <a:off x="8790505" y="4872171"/>
            <a:ext cx="661012" cy="738130"/>
          </a:xfrm>
          <a:prstGeom prst="upArrow">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a:extLst>
              <a:ext uri="{FF2B5EF4-FFF2-40B4-BE49-F238E27FC236}">
                <a16:creationId xmlns:a16="http://schemas.microsoft.com/office/drawing/2014/main" id="{948FAE9B-9E81-4FD8-8D45-B8B691B7AB73}"/>
              </a:ext>
            </a:extLst>
          </p:cNvPr>
          <p:cNvSpPr/>
          <p:nvPr/>
        </p:nvSpPr>
        <p:spPr>
          <a:xfrm>
            <a:off x="6645975" y="3508066"/>
            <a:ext cx="4950072" cy="1093742"/>
          </a:xfrm>
          <a:prstGeom prst="rect">
            <a:avLst/>
          </a:prstGeom>
          <a:solidFill>
            <a:srgbClr val="62798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rgbClr val="323542"/>
              </a:solidFill>
            </a:endParaRPr>
          </a:p>
        </p:txBody>
      </p:sp>
      <p:sp>
        <p:nvSpPr>
          <p:cNvPr id="19" name="Rectangle 18">
            <a:extLst>
              <a:ext uri="{FF2B5EF4-FFF2-40B4-BE49-F238E27FC236}">
                <a16:creationId xmlns:a16="http://schemas.microsoft.com/office/drawing/2014/main" id="{B9E9DAA5-F838-47F2-9BFB-581AEDC2B97B}"/>
              </a:ext>
            </a:extLst>
          </p:cNvPr>
          <p:cNvSpPr/>
          <p:nvPr/>
        </p:nvSpPr>
        <p:spPr>
          <a:xfrm>
            <a:off x="6832525" y="3739842"/>
            <a:ext cx="4576971" cy="707886"/>
          </a:xfrm>
          <a:prstGeom prst="rect">
            <a:avLst/>
          </a:prstGeom>
        </p:spPr>
        <p:txBody>
          <a:bodyPr wrap="square">
            <a:spAutoFit/>
          </a:bodyPr>
          <a:lstStyle/>
          <a:p>
            <a:pPr algn="ctr"/>
            <a:r>
              <a:rPr lang="en-US" sz="2000" dirty="0">
                <a:solidFill>
                  <a:schemeClr val="bg1"/>
                </a:solidFill>
              </a:rPr>
              <a:t>the specific choice on the </a:t>
            </a:r>
            <a:r>
              <a:rPr lang="en-US" sz="2000" i="1" dirty="0">
                <a:solidFill>
                  <a:schemeClr val="bg1"/>
                </a:solidFill>
              </a:rPr>
              <a:t>PPF </a:t>
            </a:r>
            <a:r>
              <a:rPr lang="en-US" sz="2000" dirty="0">
                <a:solidFill>
                  <a:schemeClr val="bg1"/>
                </a:solidFill>
              </a:rPr>
              <a:t>that is socially optimal</a:t>
            </a:r>
            <a:endParaRPr lang="en-US" sz="2000" i="1" dirty="0">
              <a:solidFill>
                <a:schemeClr val="bg1"/>
              </a:solidFill>
            </a:endParaRPr>
          </a:p>
        </p:txBody>
      </p:sp>
      <p:sp>
        <p:nvSpPr>
          <p:cNvPr id="20" name="Rectangle 19">
            <a:extLst>
              <a:ext uri="{FF2B5EF4-FFF2-40B4-BE49-F238E27FC236}">
                <a16:creationId xmlns:a16="http://schemas.microsoft.com/office/drawing/2014/main" id="{8A2A3926-D514-4DC2-B328-1F8A49B01933}"/>
              </a:ext>
            </a:extLst>
          </p:cNvPr>
          <p:cNvSpPr/>
          <p:nvPr/>
        </p:nvSpPr>
        <p:spPr>
          <a:xfrm>
            <a:off x="7009990" y="5445046"/>
            <a:ext cx="4267200" cy="869118"/>
          </a:xfrm>
          <a:prstGeom prst="rect">
            <a:avLst/>
          </a:prstGeom>
          <a:solidFill>
            <a:srgbClr val="62798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rgbClr val="323542"/>
              </a:solidFill>
            </a:endParaRPr>
          </a:p>
        </p:txBody>
      </p:sp>
      <p:sp>
        <p:nvSpPr>
          <p:cNvPr id="21" name="TextBox 20">
            <a:extLst>
              <a:ext uri="{FF2B5EF4-FFF2-40B4-BE49-F238E27FC236}">
                <a16:creationId xmlns:a16="http://schemas.microsoft.com/office/drawing/2014/main" id="{42AD68A2-ABEC-48F6-95E4-25772AE0784A}"/>
              </a:ext>
            </a:extLst>
          </p:cNvPr>
          <p:cNvSpPr txBox="1"/>
          <p:nvPr/>
        </p:nvSpPr>
        <p:spPr>
          <a:xfrm>
            <a:off x="7469932" y="5652966"/>
            <a:ext cx="3347315" cy="461665"/>
          </a:xfrm>
          <a:prstGeom prst="rect">
            <a:avLst/>
          </a:prstGeom>
          <a:noFill/>
        </p:spPr>
        <p:txBody>
          <a:bodyPr wrap="square" rtlCol="0">
            <a:spAutoFit/>
          </a:bodyPr>
          <a:lstStyle/>
          <a:p>
            <a:pPr algn="ctr"/>
            <a:r>
              <a:rPr lang="en-US" sz="2400" dirty="0">
                <a:solidFill>
                  <a:schemeClr val="bg1"/>
                </a:solidFill>
              </a:rPr>
              <a:t>ALLOCATIVE EFFICIENCY</a:t>
            </a:r>
          </a:p>
        </p:txBody>
      </p:sp>
      <p:grpSp>
        <p:nvGrpSpPr>
          <p:cNvPr id="23" name="Group 22">
            <a:extLst>
              <a:ext uri="{FF2B5EF4-FFF2-40B4-BE49-F238E27FC236}">
                <a16:creationId xmlns:a16="http://schemas.microsoft.com/office/drawing/2014/main" id="{DA7B9B81-4574-497A-8772-697E49CF36CD}"/>
              </a:ext>
            </a:extLst>
          </p:cNvPr>
          <p:cNvGrpSpPr/>
          <p:nvPr/>
        </p:nvGrpSpPr>
        <p:grpSpPr>
          <a:xfrm>
            <a:off x="2066923" y="1383374"/>
            <a:ext cx="8058154" cy="1546514"/>
            <a:chOff x="542923" y="1736761"/>
            <a:chExt cx="8058154" cy="1546514"/>
          </a:xfrm>
          <a:solidFill>
            <a:srgbClr val="627981"/>
          </a:solidFill>
        </p:grpSpPr>
        <p:sp>
          <p:nvSpPr>
            <p:cNvPr id="24" name="Rectangle 23">
              <a:extLst>
                <a:ext uri="{FF2B5EF4-FFF2-40B4-BE49-F238E27FC236}">
                  <a16:creationId xmlns:a16="http://schemas.microsoft.com/office/drawing/2014/main" id="{CB7CCA1E-99F4-4C10-B01C-9964D77682DE}"/>
                </a:ext>
              </a:extLst>
            </p:cNvPr>
            <p:cNvSpPr/>
            <p:nvPr/>
          </p:nvSpPr>
          <p:spPr>
            <a:xfrm>
              <a:off x="542923" y="1736761"/>
              <a:ext cx="8058154" cy="1546514"/>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5" name="TextBox 24">
              <a:extLst>
                <a:ext uri="{FF2B5EF4-FFF2-40B4-BE49-F238E27FC236}">
                  <a16:creationId xmlns:a16="http://schemas.microsoft.com/office/drawing/2014/main" id="{4F24CA6A-9784-4673-8893-471012589C19}"/>
                </a:ext>
              </a:extLst>
            </p:cNvPr>
            <p:cNvSpPr txBox="1"/>
            <p:nvPr/>
          </p:nvSpPr>
          <p:spPr>
            <a:xfrm>
              <a:off x="542923" y="1833012"/>
              <a:ext cx="7807571" cy="1323439"/>
            </a:xfrm>
            <a:prstGeom prst="rect">
              <a:avLst/>
            </a:prstGeom>
            <a:grpFill/>
          </p:spPr>
          <p:txBody>
            <a:bodyPr wrap="square" rtlCol="0">
              <a:spAutoFit/>
            </a:bodyPr>
            <a:lstStyle/>
            <a:p>
              <a:pPr algn="ctr"/>
              <a:r>
                <a:rPr lang="en-US" sz="2000" dirty="0">
                  <a:solidFill>
                    <a:schemeClr val="bg1"/>
                  </a:solidFill>
                </a:rPr>
                <a:t>The goal should be productive efficiency, where your country falls on the </a:t>
              </a:r>
              <a:r>
                <a:rPr lang="en-US" sz="2000" i="1" dirty="0">
                  <a:solidFill>
                    <a:schemeClr val="bg1"/>
                  </a:solidFill>
                </a:rPr>
                <a:t>PPF</a:t>
              </a:r>
              <a:r>
                <a:rPr lang="en-US" sz="2000" dirty="0">
                  <a:solidFill>
                    <a:schemeClr val="bg1"/>
                  </a:solidFill>
                </a:rPr>
                <a:t>, instead of below it. However, each country will have to decide their own allocative efficiency, or the choice of where they will fall on the </a:t>
              </a:r>
              <a:r>
                <a:rPr lang="en-US" sz="2000" i="1" dirty="0">
                  <a:solidFill>
                    <a:schemeClr val="bg1"/>
                  </a:solidFill>
                </a:rPr>
                <a:t>PPF</a:t>
              </a:r>
              <a:r>
                <a:rPr lang="en-US" sz="2000" dirty="0">
                  <a:solidFill>
                    <a:schemeClr val="bg1"/>
                  </a:solidFill>
                </a:rPr>
                <a:t> between economic output and environmental protection.</a:t>
              </a:r>
            </a:p>
          </p:txBody>
        </p:sp>
      </p:grpSp>
    </p:spTree>
    <p:extLst>
      <p:ext uri="{BB962C8B-B14F-4D97-AF65-F5344CB8AC3E}">
        <p14:creationId xmlns:p14="http://schemas.microsoft.com/office/powerpoint/2010/main" val="133699509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7D89A161-6A9A-4E1C-AA43-E49524458645}"/>
              </a:ext>
            </a:extLst>
          </p:cNvPr>
          <p:cNvSpPr/>
          <p:nvPr/>
        </p:nvSpPr>
        <p:spPr>
          <a:xfrm>
            <a:off x="1524000" y="1665993"/>
            <a:ext cx="9144001" cy="1920240"/>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t>Economists know that choices inside a </a:t>
            </a:r>
            <a:r>
              <a:rPr lang="en-US" sz="2000" i="1" dirty="0"/>
              <a:t>PPF</a:t>
            </a:r>
            <a:r>
              <a:rPr lang="en-US" sz="2000" dirty="0"/>
              <a:t> are inefficient, yet some countries looking at the tradeoff between economic output and environmental protection might operate at such a point. What types of countries are more likely to operate inside the </a:t>
            </a:r>
            <a:r>
              <a:rPr lang="en-US" sz="2000" i="1" dirty="0"/>
              <a:t>PPF</a:t>
            </a:r>
            <a:r>
              <a:rPr lang="en-US" sz="2000" dirty="0"/>
              <a:t>?</a:t>
            </a:r>
          </a:p>
        </p:txBody>
      </p:sp>
      <p:grpSp>
        <p:nvGrpSpPr>
          <p:cNvPr id="4" name="Group 3"/>
          <p:cNvGrpSpPr/>
          <p:nvPr/>
        </p:nvGrpSpPr>
        <p:grpSpPr>
          <a:xfrm>
            <a:off x="1524001" y="288568"/>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Real-World Example</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2348439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288568"/>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Summary</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4A3C89F5-5AC7-42CA-B269-E0EF8850E061}"/>
              </a:ext>
            </a:extLst>
          </p:cNvPr>
          <p:cNvSpPr txBox="1"/>
          <p:nvPr/>
        </p:nvSpPr>
        <p:spPr>
          <a:xfrm>
            <a:off x="1459469" y="1609384"/>
            <a:ext cx="9273061" cy="2862322"/>
          </a:xfrm>
          <a:prstGeom prst="rect">
            <a:avLst/>
          </a:prstGeom>
          <a:solidFill>
            <a:srgbClr val="627981"/>
          </a:solidFill>
          <a:ln>
            <a:solidFill>
              <a:srgbClr val="627981"/>
            </a:solidFill>
          </a:ln>
        </p:spPr>
        <p:txBody>
          <a:bodyPr wrap="square" rtlCol="0" anchor="ctr">
            <a:spAutoFit/>
          </a:bodyPr>
          <a:lstStyle/>
          <a:p>
            <a:pPr marL="342900" indent="-342900">
              <a:buFont typeface="Arial" panose="020B0604020202020204" pitchFamily="34" charset="0"/>
              <a:buChar char="•"/>
            </a:pPr>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Depending on their different income levels and political preferences, countries are likely to make different choices about allocative efficiency: the choice between economic output and environmental protection along the production possibility frontier that is socially optimal.</a:t>
            </a:r>
          </a:p>
          <a:p>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All countries should prefer to make a choice that shows productive efficiency: the choice somewhere on the production possibility frontier rather than inside it.</a:t>
            </a:r>
          </a:p>
          <a:p>
            <a:endParaRPr lang="en-US" sz="2000" dirty="0">
              <a:solidFill>
                <a:schemeClr val="bg1"/>
              </a:solidFill>
            </a:endParaRPr>
          </a:p>
        </p:txBody>
      </p:sp>
    </p:spTree>
    <p:extLst>
      <p:ext uri="{BB962C8B-B14F-4D97-AF65-F5344CB8AC3E}">
        <p14:creationId xmlns:p14="http://schemas.microsoft.com/office/powerpoint/2010/main" val="174497905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5A7E83"/>
        </a:solidFill>
        <a:effectLst/>
      </p:bgPr>
    </p:bg>
    <p:spTree>
      <p:nvGrpSpPr>
        <p:cNvPr id="1" name=""/>
        <p:cNvGrpSpPr/>
        <p:nvPr/>
      </p:nvGrpSpPr>
      <p:grpSpPr>
        <a:xfrm>
          <a:off x="0" y="0"/>
          <a:ext cx="0" cy="0"/>
          <a:chOff x="0" y="0"/>
          <a:chExt cx="0" cy="0"/>
        </a:xfrm>
      </p:grpSpPr>
      <p:cxnSp>
        <p:nvCxnSpPr>
          <p:cNvPr id="11" name="Straight Connector 10"/>
          <p:cNvCxnSpPr/>
          <p:nvPr/>
        </p:nvCxnSpPr>
        <p:spPr>
          <a:xfrm>
            <a:off x="1859169" y="2729726"/>
            <a:ext cx="8429625"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5" name="TextBox 4"/>
          <p:cNvSpPr txBox="1"/>
          <p:nvPr/>
        </p:nvSpPr>
        <p:spPr>
          <a:xfrm>
            <a:off x="1524000" y="1410227"/>
            <a:ext cx="9144000" cy="1200329"/>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HAWKES</a:t>
            </a:r>
            <a:r>
              <a:rPr kumimoji="0" lang="en-US" sz="7200" b="0"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 LEARNING</a:t>
            </a: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81108" y="3050910"/>
            <a:ext cx="609600" cy="609600"/>
          </a:xfrm>
          <a:prstGeom prst="rect">
            <a:avLst/>
          </a:prstGeom>
        </p:spPr>
      </p:pic>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66179" y="3050910"/>
            <a:ext cx="609600" cy="609600"/>
          </a:xfrm>
          <a:prstGeom prst="rect">
            <a:avLst/>
          </a:prstGeom>
        </p:spPr>
      </p:pic>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217122" y="3050910"/>
            <a:ext cx="609600" cy="609600"/>
          </a:xfrm>
          <a:prstGeom prst="rect">
            <a:avLst/>
          </a:prstGeom>
        </p:spPr>
      </p:pic>
      <p:pic>
        <p:nvPicPr>
          <p:cNvPr id="9" name="Picture 8"/>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768065" y="3050910"/>
            <a:ext cx="609600" cy="609600"/>
          </a:xfrm>
          <a:prstGeom prst="rect">
            <a:avLst/>
          </a:prstGeom>
        </p:spPr>
      </p:pic>
    </p:spTree>
    <p:extLst>
      <p:ext uri="{BB962C8B-B14F-4D97-AF65-F5344CB8AC3E}">
        <p14:creationId xmlns:p14="http://schemas.microsoft.com/office/powerpoint/2010/main" val="424003317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398</TotalTime>
  <Words>701</Words>
  <Application>Microsoft Office PowerPoint</Application>
  <PresentationFormat>Widescreen</PresentationFormat>
  <Paragraphs>50</Paragraphs>
  <Slides>8</Slides>
  <Notes>6</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8</vt:i4>
      </vt:variant>
    </vt:vector>
  </HeadingPairs>
  <TitlesOfParts>
    <vt:vector size="14" baseType="lpstr">
      <vt:lpstr>Arial</vt:lpstr>
      <vt:lpstr>Calibri</vt:lpstr>
      <vt:lpstr>Calibri Light</vt:lpstr>
      <vt:lpstr>Century Gothic</vt:lpstr>
      <vt:lpstr>Office Theme</vt:lpstr>
      <vt:lpstr>1_Office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Caitlin Edahl</dc:creator>
  <cp:lastModifiedBy>Kelsey Gamel</cp:lastModifiedBy>
  <cp:revision>26</cp:revision>
  <dcterms:created xsi:type="dcterms:W3CDTF">2017-06-16T13:06:21Z</dcterms:created>
  <dcterms:modified xsi:type="dcterms:W3CDTF">2021-05-26T19:42:06Z</dcterms:modified>
</cp:coreProperties>
</file>