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15"/>
  </p:notesMasterIdLst>
  <p:sldIdLst>
    <p:sldId id="256" r:id="rId3"/>
    <p:sldId id="367" r:id="rId4"/>
    <p:sldId id="257" r:id="rId5"/>
    <p:sldId id="368" r:id="rId6"/>
    <p:sldId id="290" r:id="rId7"/>
    <p:sldId id="375" r:id="rId8"/>
    <p:sldId id="376" r:id="rId9"/>
    <p:sldId id="369" r:id="rId10"/>
    <p:sldId id="292" r:id="rId11"/>
    <p:sldId id="374" r:id="rId12"/>
    <p:sldId id="364" r:id="rId13"/>
    <p:sldId id="278"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27981"/>
    <a:srgbClr val="2FBEBB"/>
    <a:srgbClr val="FF818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4" autoAdjust="0"/>
    <p:restoredTop sz="84841" autoAdjust="0"/>
  </p:normalViewPr>
  <p:slideViewPr>
    <p:cSldViewPr snapToGrid="0">
      <p:cViewPr varScale="1">
        <p:scale>
          <a:sx n="97" d="100"/>
          <a:sy n="97" d="100"/>
        </p:scale>
        <p:origin x="1110"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theme" Target="theme/theme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notesMaster" Target="notesMasters/notesMaster1.xml"/><Relationship Id="rId10" Type="http://schemas.openxmlformats.org/officeDocument/2006/relationships/slide" Target="slides/slide8.xml"/><Relationship Id="rId19"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A3797E1-4A27-405C-ACD3-B96D27A99F5F}" type="datetimeFigureOut">
              <a:rPr lang="en-US" smtClean="0"/>
              <a:t>6/7/2021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EC611CA-4268-4E72-8BFC-C641B4C40515}" type="slidenum">
              <a:rPr lang="en-US" smtClean="0"/>
              <a:t>‹#›</a:t>
            </a:fld>
            <a:endParaRPr lang="en-US"/>
          </a:p>
        </p:txBody>
      </p:sp>
    </p:spTree>
    <p:extLst>
      <p:ext uri="{BB962C8B-B14F-4D97-AF65-F5344CB8AC3E}">
        <p14:creationId xmlns:p14="http://schemas.microsoft.com/office/powerpoint/2010/main" val="22313306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By the end of this lesson, you will be able to explain economic inequality, explain how the poverty line is determined, and analyze the U.S. poverty rate over time.</a:t>
            </a:r>
          </a:p>
        </p:txBody>
      </p:sp>
      <p:sp>
        <p:nvSpPr>
          <p:cNvPr id="4" name="Slide Number Placeholder 3"/>
          <p:cNvSpPr>
            <a:spLocks noGrp="1"/>
          </p:cNvSpPr>
          <p:nvPr>
            <p:ph type="sldNum" sz="quarter" idx="5"/>
          </p:nvPr>
        </p:nvSpPr>
        <p:spPr/>
        <p:txBody>
          <a:bodyPr/>
          <a:lstStyle/>
          <a:p>
            <a:fld id="{DEC611CA-4268-4E72-8BFC-C641B4C40515}" type="slidenum">
              <a:rPr lang="en-US" smtClean="0"/>
              <a:t>1</a:t>
            </a:fld>
            <a:endParaRPr lang="en-US"/>
          </a:p>
        </p:txBody>
      </p:sp>
    </p:spTree>
    <p:extLst>
      <p:ext uri="{BB962C8B-B14F-4D97-AF65-F5344CB8AC3E}">
        <p14:creationId xmlns:p14="http://schemas.microsoft.com/office/powerpoint/2010/main" val="70980832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 your opinion, what are some factors that keep people in poverty? What ideas do you have for changing the poverty problem?</a:t>
            </a:r>
          </a:p>
          <a:p>
            <a:endParaRPr lang="en-US" dirty="0"/>
          </a:p>
        </p:txBody>
      </p:sp>
      <p:sp>
        <p:nvSpPr>
          <p:cNvPr id="4" name="Slide Number Placeholder 3"/>
          <p:cNvSpPr>
            <a:spLocks noGrp="1"/>
          </p:cNvSpPr>
          <p:nvPr>
            <p:ph type="sldNum" sz="quarter" idx="5"/>
          </p:nvPr>
        </p:nvSpPr>
        <p:spPr/>
        <p:txBody>
          <a:bodyPr/>
          <a:lstStyle/>
          <a:p>
            <a:fld id="{DEC611CA-4268-4E72-8BFC-C641B4C40515}" type="slidenum">
              <a:rPr lang="en-US" smtClean="0"/>
              <a:t>10</a:t>
            </a:fld>
            <a:endParaRPr lang="en-US"/>
          </a:p>
        </p:txBody>
      </p:sp>
    </p:spTree>
    <p:extLst>
      <p:ext uri="{BB962C8B-B14F-4D97-AF65-F5344CB8AC3E}">
        <p14:creationId xmlns:p14="http://schemas.microsoft.com/office/powerpoint/2010/main" val="54069980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On September 17, 2011, Occupy Wall Street began in New York City's Wall Street financial district. Protesters argued that the concentration of wealth among the richest 1% in the United States was both economically unsustainable and inequitable, and it needed to be changed.</a:t>
            </a:r>
          </a:p>
        </p:txBody>
      </p:sp>
      <p:sp>
        <p:nvSpPr>
          <p:cNvPr id="4" name="Slide Number Placeholder 3"/>
          <p:cNvSpPr>
            <a:spLocks noGrp="1"/>
          </p:cNvSpPr>
          <p:nvPr>
            <p:ph type="sldNum" sz="quarter" idx="5"/>
          </p:nvPr>
        </p:nvSpPr>
        <p:spPr/>
        <p:txBody>
          <a:bodyPr/>
          <a:lstStyle/>
          <a:p>
            <a:fld id="{DEC611CA-4268-4E72-8BFC-C641B4C40515}" type="slidenum">
              <a:rPr lang="en-US" smtClean="0"/>
              <a:t>2</a:t>
            </a:fld>
            <a:endParaRPr lang="en-US"/>
          </a:p>
        </p:txBody>
      </p:sp>
    </p:spTree>
    <p:extLst>
      <p:ext uri="{BB962C8B-B14F-4D97-AF65-F5344CB8AC3E}">
        <p14:creationId xmlns:p14="http://schemas.microsoft.com/office/powerpoint/2010/main" val="231845041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Comparisons of high and low incomes raise two different issues: economic inequality and poverty. Poverty refers to the situation of an individual being below a certain level of income they need for a basic standard of living. The poverty line is the level of income needed for a basic standard of living. Income inequality compares the share of the total income (or wealth) in society that different groups receive.</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3</a:t>
            </a:fld>
            <a:endParaRPr lang="en-US"/>
          </a:p>
        </p:txBody>
      </p:sp>
    </p:spTree>
    <p:extLst>
      <p:ext uri="{BB962C8B-B14F-4D97-AF65-F5344CB8AC3E}">
        <p14:creationId xmlns:p14="http://schemas.microsoft.com/office/powerpoint/2010/main" val="91590167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In the United States, the official definition of the poverty line traces back to Mollie Orshansky. In 1963, Orshansky published an article called "Children of the Poor" in the Social Security Bulletin. Orshansky found that the average family spent one-third of its income on food. She then proposed that the poverty line be the amount required to buy an adequate diet, given the size of the family, multiplied by three.</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4</a:t>
            </a:fld>
            <a:endParaRPr lang="en-US"/>
          </a:p>
        </p:txBody>
      </p:sp>
    </p:spTree>
    <p:extLst>
      <p:ext uri="{BB962C8B-B14F-4D97-AF65-F5344CB8AC3E}">
        <p14:creationId xmlns:p14="http://schemas.microsoft.com/office/powerpoint/2010/main" val="131470803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poverty rate is the percentage of the population below the poverty line in any given year. Poverty rates are relatively low for whites, the elderly, the well-educated, and male-headed households. Poverty rates for females, Hispanics, and African Americans are much higher than for whites. While other races have a higher percentage of individuals living in poverty, most people in the U.S. living in poverty are white.</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5</a:t>
            </a:fld>
            <a:endParaRPr lang="en-US"/>
          </a:p>
        </p:txBody>
      </p:sp>
    </p:spTree>
    <p:extLst>
      <p:ext uri="{BB962C8B-B14F-4D97-AF65-F5344CB8AC3E}">
        <p14:creationId xmlns:p14="http://schemas.microsoft.com/office/powerpoint/2010/main" val="99395408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 country's population is 800 million, and 250 million are below the poverty line.</a:t>
            </a:r>
          </a:p>
          <a:p>
            <a:endParaRPr lang="en-US" dirty="0"/>
          </a:p>
          <a:p>
            <a:r>
              <a:rPr lang="en-US" dirty="0"/>
              <a:t>What is the poverty rate? Express your answer as a percentage.</a:t>
            </a:r>
          </a:p>
        </p:txBody>
      </p:sp>
      <p:sp>
        <p:nvSpPr>
          <p:cNvPr id="4" name="Slide Number Placeholder 3"/>
          <p:cNvSpPr>
            <a:spLocks noGrp="1"/>
          </p:cNvSpPr>
          <p:nvPr>
            <p:ph type="sldNum" sz="quarter" idx="5"/>
          </p:nvPr>
        </p:nvSpPr>
        <p:spPr/>
        <p:txBody>
          <a:bodyPr/>
          <a:lstStyle/>
          <a:p>
            <a:fld id="{DEC611CA-4268-4E72-8BFC-C641B4C40515}" type="slidenum">
              <a:rPr lang="en-US" smtClean="0"/>
              <a:t>6</a:t>
            </a:fld>
            <a:endParaRPr lang="en-US"/>
          </a:p>
        </p:txBody>
      </p:sp>
    </p:spTree>
    <p:extLst>
      <p:ext uri="{BB962C8B-B14F-4D97-AF65-F5344CB8AC3E}">
        <p14:creationId xmlns:p14="http://schemas.microsoft.com/office/powerpoint/2010/main" val="294640133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1. Divide the number of individuals below the poverty line by the population:</a:t>
            </a:r>
          </a:p>
          <a:p>
            <a:endParaRPr lang="en-US" dirty="0"/>
          </a:p>
          <a:p>
            <a:r>
              <a:rPr lang="en-US" dirty="0"/>
              <a:t>250/800=0.3125</a:t>
            </a:r>
          </a:p>
          <a:p>
            <a:endParaRPr lang="en-US" dirty="0"/>
          </a:p>
          <a:p>
            <a:r>
              <a:rPr lang="en-US" dirty="0"/>
              <a:t>2. Multiply this value by 100 to obtain a percentage:</a:t>
            </a:r>
          </a:p>
          <a:p>
            <a:endParaRPr lang="en-US" dirty="0"/>
          </a:p>
          <a:p>
            <a:r>
              <a:rPr lang="en-US" dirty="0"/>
              <a:t>0.3125×100=31.25%</a:t>
            </a:r>
          </a:p>
          <a:p>
            <a:endParaRPr lang="en-US" dirty="0"/>
          </a:p>
        </p:txBody>
      </p:sp>
      <p:sp>
        <p:nvSpPr>
          <p:cNvPr id="4" name="Slide Number Placeholder 3"/>
          <p:cNvSpPr>
            <a:spLocks noGrp="1"/>
          </p:cNvSpPr>
          <p:nvPr>
            <p:ph type="sldNum" sz="quarter" idx="5"/>
          </p:nvPr>
        </p:nvSpPr>
        <p:spPr/>
        <p:txBody>
          <a:bodyPr/>
          <a:lstStyle/>
          <a:p>
            <a:fld id="{DEC611CA-4268-4E72-8BFC-C641B4C40515}" type="slidenum">
              <a:rPr lang="en-US" smtClean="0"/>
              <a:t>7</a:t>
            </a:fld>
            <a:endParaRPr lang="en-US"/>
          </a:p>
        </p:txBody>
      </p:sp>
    </p:spTree>
    <p:extLst>
      <p:ext uri="{BB962C8B-B14F-4D97-AF65-F5344CB8AC3E}">
        <p14:creationId xmlns:p14="http://schemas.microsoft.com/office/powerpoint/2010/main" val="346674441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poverty rate fell dramatically during the 1960s, rose in the early 1980s and early 1990s, and, after declining in the 1990s through mid-2000s, rose to 15.9% in 2011, which is close to the 1960 levels. In 2013, the poverty rate dropped slightly to 14.5%.</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8</a:t>
            </a:fld>
            <a:endParaRPr lang="en-US"/>
          </a:p>
        </p:txBody>
      </p:sp>
    </p:spTree>
    <p:extLst>
      <p:ext uri="{BB962C8B-B14F-4D97-AF65-F5344CB8AC3E}">
        <p14:creationId xmlns:p14="http://schemas.microsoft.com/office/powerpoint/2010/main" val="348114530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In a vast country like the United States, should there be a national poverty line? The median household income for a family of four was $102,552 in New Jersey and $57,132 in Mississippi in 2013. Should the government adjust the poverty line to account for the value of low-income assistance programs? Any poverty line will be somewhat arbitrary, and it is useful to have a poverty line whose basic definition does not change much over time. Government statisticians at the U.S. Census Bureau have ongoing research programs to address questions like these.</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9</a:t>
            </a:fld>
            <a:endParaRPr lang="en-US"/>
          </a:p>
        </p:txBody>
      </p:sp>
    </p:spTree>
    <p:extLst>
      <p:ext uri="{BB962C8B-B14F-4D97-AF65-F5344CB8AC3E}">
        <p14:creationId xmlns:p14="http://schemas.microsoft.com/office/powerpoint/2010/main" val="275481836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B05361F2-EA40-46D2-9907-10E756597DC8}" type="datetimeFigureOut">
              <a:rPr lang="en-US" smtClean="0"/>
              <a:t>6/7/2021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601417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6/7/2021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900557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6/7/2021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1349156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6/7/2021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7202977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6/7/2021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18987162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t>6/7/2021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2781761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t>6/7/2021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08473427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t>6/7/2021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28821539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t>6/7/2021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40713167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t>6/7/2021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97119505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6/7/2021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162535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6/7/2021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539465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6/7/2021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61765999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6/7/2021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2613780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6/7/2021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639966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05361F2-EA40-46D2-9907-10E756597DC8}" type="datetimeFigureOut">
              <a:rPr lang="en-US" smtClean="0"/>
              <a:t>6/7/2021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7900158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05361F2-EA40-46D2-9907-10E756597DC8}" type="datetimeFigureOut">
              <a:rPr lang="en-US" smtClean="0"/>
              <a:t>6/7/2021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5623558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05361F2-EA40-46D2-9907-10E756597DC8}" type="datetimeFigureOut">
              <a:rPr lang="en-US" smtClean="0"/>
              <a:t>6/7/2021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8188189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05361F2-EA40-46D2-9907-10E756597DC8}" type="datetimeFigureOut">
              <a:rPr lang="en-US" smtClean="0"/>
              <a:t>6/7/2021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92010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5361F2-EA40-46D2-9907-10E756597DC8}" type="datetimeFigureOut">
              <a:rPr lang="en-US" smtClean="0"/>
              <a:t>6/7/2021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7246907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6/7/2021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24383845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6/7/2021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820905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5361F2-EA40-46D2-9907-10E756597DC8}" type="datetimeFigureOut">
              <a:rPr lang="en-US" smtClean="0"/>
              <a:t>6/7/2021</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AECE39B-1AE0-48C4-A92B-2CE3121A09BD}" type="slidenum">
              <a:rPr lang="en-US" smtClean="0"/>
              <a:t>‹#›</a:t>
            </a:fld>
            <a:endParaRPr lang="en-US"/>
          </a:p>
        </p:txBody>
      </p:sp>
    </p:spTree>
    <p:extLst>
      <p:ext uri="{BB962C8B-B14F-4D97-AF65-F5344CB8AC3E}">
        <p14:creationId xmlns:p14="http://schemas.microsoft.com/office/powerpoint/2010/main" val="18261701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E999DF-67F9-4B17-A956-0DFCA8913547}" type="datetimeFigureOut">
              <a:rPr lang="en-US" smtClean="0"/>
              <a:t>6/7/2021</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0498A-7EB8-497B-A843-BB35444C1AA7}" type="slidenum">
              <a:rPr lang="en-US" smtClean="0"/>
              <a:t>‹#›</a:t>
            </a:fld>
            <a:endParaRPr lang="en-US"/>
          </a:p>
        </p:txBody>
      </p:sp>
    </p:spTree>
    <p:extLst>
      <p:ext uri="{BB962C8B-B14F-4D97-AF65-F5344CB8AC3E}">
        <p14:creationId xmlns:p14="http://schemas.microsoft.com/office/powerpoint/2010/main" val="341946405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12.xml"/><Relationship Id="rId5" Type="http://schemas.openxmlformats.org/officeDocument/2006/relationships/image" Target="../media/image7.png"/><Relationship Id="rId4" Type="http://schemas.openxmlformats.org/officeDocument/2006/relationships/image" Target="../media/image6.png"/></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1"/>
            <a:ext cx="12192000" cy="1194955"/>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75000"/>
                  <a:lumOff val="25000"/>
                </a:schemeClr>
              </a:solidFill>
            </a:endParaRPr>
          </a:p>
        </p:txBody>
      </p:sp>
      <p:sp>
        <p:nvSpPr>
          <p:cNvPr id="9" name="TextBox 8"/>
          <p:cNvSpPr txBox="1"/>
          <p:nvPr/>
        </p:nvSpPr>
        <p:spPr>
          <a:xfrm>
            <a:off x="1463488" y="2881252"/>
            <a:ext cx="9265024" cy="923330"/>
          </a:xfrm>
          <a:prstGeom prst="rect">
            <a:avLst/>
          </a:prstGeom>
          <a:noFill/>
        </p:spPr>
        <p:txBody>
          <a:bodyPr wrap="square" rtlCol="0">
            <a:spAutoFit/>
          </a:bodyPr>
          <a:lstStyle/>
          <a:p>
            <a:pPr lvl="0" algn="ctr"/>
            <a:r>
              <a:rPr lang="en-US" sz="5400" dirty="0">
                <a:solidFill>
                  <a:prstClr val="black">
                    <a:lumMod val="75000"/>
                    <a:lumOff val="25000"/>
                  </a:prstClr>
                </a:solidFill>
                <a:latin typeface="Century Gothic" panose="020B0502020202020204" pitchFamily="34" charset="0"/>
              </a:rPr>
              <a:t>Drawing the Poverty Line</a:t>
            </a:r>
            <a:endParaRPr lang="en-US" sz="5400" dirty="0">
              <a:solidFill>
                <a:schemeClr val="tx1">
                  <a:lumMod val="75000"/>
                  <a:lumOff val="25000"/>
                </a:schemeClr>
              </a:solidFill>
              <a:latin typeface="Century Gothic" panose="020B0502020202020204" pitchFamily="34" charset="0"/>
            </a:endParaRPr>
          </a:p>
        </p:txBody>
      </p:sp>
      <p:cxnSp>
        <p:nvCxnSpPr>
          <p:cNvPr id="14" name="Straight Connector 13"/>
          <p:cNvCxnSpPr/>
          <p:nvPr/>
        </p:nvCxnSpPr>
        <p:spPr>
          <a:xfrm>
            <a:off x="3071446" y="4380366"/>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553740" y="320479"/>
            <a:ext cx="3565361" cy="553998"/>
          </a:xfrm>
          <a:prstGeom prst="rect">
            <a:avLst/>
          </a:prstGeom>
          <a:solidFill>
            <a:srgbClr val="5A7E83"/>
          </a:solid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cxnSp>
        <p:nvCxnSpPr>
          <p:cNvPr id="11" name="Straight Connector 10"/>
          <p:cNvCxnSpPr/>
          <p:nvPr/>
        </p:nvCxnSpPr>
        <p:spPr>
          <a:xfrm>
            <a:off x="3071446" y="2305468"/>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 name="TextBox 1">
            <a:extLst>
              <a:ext uri="{FF2B5EF4-FFF2-40B4-BE49-F238E27FC236}">
                <a16:creationId xmlns:a16="http://schemas.microsoft.com/office/drawing/2014/main" id="{B09E5488-F4C8-46F9-BC74-E222CE65441C}"/>
              </a:ext>
            </a:extLst>
          </p:cNvPr>
          <p:cNvSpPr txBox="1"/>
          <p:nvPr/>
        </p:nvSpPr>
        <p:spPr>
          <a:xfrm>
            <a:off x="6237335" y="4380366"/>
            <a:ext cx="2992294" cy="369332"/>
          </a:xfrm>
          <a:prstGeom prst="rect">
            <a:avLst/>
          </a:prstGeom>
          <a:noFill/>
        </p:spPr>
        <p:txBody>
          <a:bodyPr wrap="none" rtlCol="0">
            <a:spAutoFit/>
          </a:bodyPr>
          <a:lstStyle/>
          <a:p>
            <a:r>
              <a:rPr lang="en-US" i="1" dirty="0"/>
              <a:t>Principles of Microeconomics</a:t>
            </a:r>
          </a:p>
        </p:txBody>
      </p:sp>
    </p:spTree>
    <p:extLst>
      <p:ext uri="{BB962C8B-B14F-4D97-AF65-F5344CB8AC3E}">
        <p14:creationId xmlns:p14="http://schemas.microsoft.com/office/powerpoint/2010/main" val="5619877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7D89A161-6A9A-4E1C-AA43-E49524458645}"/>
              </a:ext>
            </a:extLst>
          </p:cNvPr>
          <p:cNvSpPr/>
          <p:nvPr/>
        </p:nvSpPr>
        <p:spPr>
          <a:xfrm>
            <a:off x="1524000" y="1433813"/>
            <a:ext cx="9144001" cy="1463040"/>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t>In your opinion, what are some factors that keep people in poverty? What ideas do you have for changing the poverty problem?</a:t>
            </a:r>
          </a:p>
        </p:txBody>
      </p:sp>
      <p:grpSp>
        <p:nvGrpSpPr>
          <p:cNvPr id="4" name="Group 3"/>
          <p:cNvGrpSpPr/>
          <p:nvPr/>
        </p:nvGrpSpPr>
        <p:grpSpPr>
          <a:xfrm>
            <a:off x="1524001" y="288568"/>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On Your Own</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709300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288568"/>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Summary</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4A3C89F5-5AC7-42CA-B269-E0EF8850E061}"/>
              </a:ext>
            </a:extLst>
          </p:cNvPr>
          <p:cNvSpPr txBox="1"/>
          <p:nvPr/>
        </p:nvSpPr>
        <p:spPr>
          <a:xfrm>
            <a:off x="1459469" y="1433251"/>
            <a:ext cx="9273061" cy="4401205"/>
          </a:xfrm>
          <a:prstGeom prst="rect">
            <a:avLst/>
          </a:prstGeom>
          <a:solidFill>
            <a:srgbClr val="627981"/>
          </a:solidFill>
          <a:ln>
            <a:solidFill>
              <a:srgbClr val="627981"/>
            </a:solidFill>
          </a:ln>
        </p:spPr>
        <p:txBody>
          <a:bodyPr wrap="square" rtlCol="0" anchor="ctr">
            <a:spAutoFit/>
          </a:bodyPr>
          <a:lstStyle/>
          <a:p>
            <a:pPr marL="342900" indent="-342900">
              <a:buFont typeface="Arial" panose="020B0604020202020204" pitchFamily="34" charset="0"/>
              <a:buChar char="•"/>
            </a:pPr>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Wages are influenced by supply and demand in labor markets, which can lead to very low incomes for some people and very high incomes for others.</a:t>
            </a:r>
          </a:p>
          <a:p>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Poverty applies to the condition of people who cannot afford the necessities of life while income inequality refers to the disparity between those with higher and lower incomes.</a:t>
            </a:r>
          </a:p>
          <a:p>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The poverty rate is what percentage of the population lives below the poverty line, which the amount of income that it takes to purchase the necessities of life determines.</a:t>
            </a:r>
          </a:p>
          <a:p>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Choosing a poverty line will always be somewhat controversial.</a:t>
            </a:r>
          </a:p>
          <a:p>
            <a:endParaRPr lang="en-US" sz="2000" dirty="0">
              <a:solidFill>
                <a:schemeClr val="bg1"/>
              </a:solidFill>
            </a:endParaRPr>
          </a:p>
        </p:txBody>
      </p:sp>
    </p:spTree>
    <p:extLst>
      <p:ext uri="{BB962C8B-B14F-4D97-AF65-F5344CB8AC3E}">
        <p14:creationId xmlns:p14="http://schemas.microsoft.com/office/powerpoint/2010/main" val="174497905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5A7E83"/>
        </a:solidFill>
        <a:effectLst/>
      </p:bgPr>
    </p:bg>
    <p:spTree>
      <p:nvGrpSpPr>
        <p:cNvPr id="1" name=""/>
        <p:cNvGrpSpPr/>
        <p:nvPr/>
      </p:nvGrpSpPr>
      <p:grpSpPr>
        <a:xfrm>
          <a:off x="0" y="0"/>
          <a:ext cx="0" cy="0"/>
          <a:chOff x="0" y="0"/>
          <a:chExt cx="0" cy="0"/>
        </a:xfrm>
      </p:grpSpPr>
      <p:cxnSp>
        <p:nvCxnSpPr>
          <p:cNvPr id="11" name="Straight Connector 10"/>
          <p:cNvCxnSpPr/>
          <p:nvPr/>
        </p:nvCxnSpPr>
        <p:spPr>
          <a:xfrm>
            <a:off x="1859169" y="2729726"/>
            <a:ext cx="8429625"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5" name="TextBox 4"/>
          <p:cNvSpPr txBox="1"/>
          <p:nvPr/>
        </p:nvSpPr>
        <p:spPr>
          <a:xfrm>
            <a:off x="1524000" y="1410227"/>
            <a:ext cx="9144000" cy="1200329"/>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HAWKES</a:t>
            </a:r>
            <a:r>
              <a:rPr kumimoji="0" lang="en-US" sz="7200" b="0"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 LEARNING</a:t>
            </a: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81108" y="3050910"/>
            <a:ext cx="609600" cy="609600"/>
          </a:xfrm>
          <a:prstGeom prst="rect">
            <a:avLst/>
          </a:prstGeom>
        </p:spPr>
      </p:pic>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66179" y="3050910"/>
            <a:ext cx="609600" cy="609600"/>
          </a:xfrm>
          <a:prstGeom prst="rect">
            <a:avLst/>
          </a:prstGeom>
        </p:spPr>
      </p:pic>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217122" y="3050910"/>
            <a:ext cx="609600" cy="609600"/>
          </a:xfrm>
          <a:prstGeom prst="rect">
            <a:avLst/>
          </a:prstGeom>
        </p:spPr>
      </p:pic>
      <p:pic>
        <p:nvPicPr>
          <p:cNvPr id="9" name="Picture 8"/>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768065" y="3050910"/>
            <a:ext cx="609600" cy="609600"/>
          </a:xfrm>
          <a:prstGeom prst="rect">
            <a:avLst/>
          </a:prstGeom>
        </p:spPr>
      </p:pic>
    </p:spTree>
    <p:extLst>
      <p:ext uri="{BB962C8B-B14F-4D97-AF65-F5344CB8AC3E}">
        <p14:creationId xmlns:p14="http://schemas.microsoft.com/office/powerpoint/2010/main" val="42400331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latin typeface="Century Gothic" panose="020B0502020202020204" pitchFamily="34" charset="0"/>
              </a:rPr>
              <a:t>Public Goods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7" name="Group 16">
            <a:extLst>
              <a:ext uri="{FF2B5EF4-FFF2-40B4-BE49-F238E27FC236}">
                <a16:creationId xmlns:a16="http://schemas.microsoft.com/office/drawing/2014/main" id="{635484E1-69B7-45C0-93D1-3E34A99FCB56}"/>
              </a:ext>
            </a:extLst>
          </p:cNvPr>
          <p:cNvGrpSpPr/>
          <p:nvPr/>
        </p:nvGrpSpPr>
        <p:grpSpPr>
          <a:xfrm>
            <a:off x="1881187" y="4524704"/>
            <a:ext cx="8429625" cy="1994849"/>
            <a:chOff x="542921" y="1664820"/>
            <a:chExt cx="8492547" cy="1608990"/>
          </a:xfrm>
          <a:solidFill>
            <a:srgbClr val="627981"/>
          </a:solidFill>
        </p:grpSpPr>
        <p:sp>
          <p:nvSpPr>
            <p:cNvPr id="18" name="Rectangle 17">
              <a:extLst>
                <a:ext uri="{FF2B5EF4-FFF2-40B4-BE49-F238E27FC236}">
                  <a16:creationId xmlns:a16="http://schemas.microsoft.com/office/drawing/2014/main" id="{BE287EA0-C514-4801-82FD-5FBC9C140EEE}"/>
                </a:ext>
              </a:extLst>
            </p:cNvPr>
            <p:cNvSpPr/>
            <p:nvPr/>
          </p:nvSpPr>
          <p:spPr>
            <a:xfrm>
              <a:off x="542921" y="1664820"/>
              <a:ext cx="8492547" cy="160899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bg1"/>
                </a:solidFill>
              </a:endParaRPr>
            </a:p>
          </p:txBody>
        </p:sp>
        <p:sp>
          <p:nvSpPr>
            <p:cNvPr id="19" name="TextBox 18">
              <a:extLst>
                <a:ext uri="{FF2B5EF4-FFF2-40B4-BE49-F238E27FC236}">
                  <a16:creationId xmlns:a16="http://schemas.microsoft.com/office/drawing/2014/main" id="{3BA1613B-4FD4-4AE6-8FFB-1A1AD1551B09}"/>
                </a:ext>
              </a:extLst>
            </p:cNvPr>
            <p:cNvSpPr txBox="1"/>
            <p:nvPr/>
          </p:nvSpPr>
          <p:spPr>
            <a:xfrm>
              <a:off x="760117" y="1810107"/>
              <a:ext cx="8058152" cy="1377755"/>
            </a:xfrm>
            <a:prstGeom prst="rect">
              <a:avLst/>
            </a:prstGeom>
            <a:grpFill/>
          </p:spPr>
          <p:txBody>
            <a:bodyPr wrap="square" rtlCol="0">
              <a:spAutoFit/>
            </a:bodyPr>
            <a:lstStyle/>
            <a:p>
              <a:pPr algn="ctr"/>
              <a:r>
                <a:rPr lang="en-US" sz="2100" dirty="0">
                  <a:solidFill>
                    <a:schemeClr val="bg1"/>
                  </a:solidFill>
                </a:rPr>
                <a:t>On September 17, 2011, Occupy Wall Street began in New York City's Wall Street financial district. Protesters argued that the concentration of wealth among the richest 1% in the United States was both economically unsustainable and inequitable, and it needed to be changed.</a:t>
              </a:r>
            </a:p>
          </p:txBody>
        </p:sp>
      </p:grpSp>
      <p:pic>
        <p:nvPicPr>
          <p:cNvPr id="1026" name="Picture 2" descr="A photograph of protestors during the Occupy Wall Street protests">
            <a:extLst>
              <a:ext uri="{FF2B5EF4-FFF2-40B4-BE49-F238E27FC236}">
                <a16:creationId xmlns:a16="http://schemas.microsoft.com/office/drawing/2014/main" id="{769AFA62-1F0B-4640-AFCB-9FBA85AE752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238498" y="1318038"/>
            <a:ext cx="5715000" cy="3048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6576969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Poverty and Economic Inequality</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6" name="Group 5">
            <a:extLst>
              <a:ext uri="{FF2B5EF4-FFF2-40B4-BE49-F238E27FC236}">
                <a16:creationId xmlns:a16="http://schemas.microsoft.com/office/drawing/2014/main" id="{B8D0D0E0-DD78-4ED5-B972-A39BBE18D9B4}"/>
              </a:ext>
            </a:extLst>
          </p:cNvPr>
          <p:cNvGrpSpPr/>
          <p:nvPr/>
        </p:nvGrpSpPr>
        <p:grpSpPr>
          <a:xfrm>
            <a:off x="2135749" y="1620241"/>
            <a:ext cx="8058154" cy="806935"/>
            <a:chOff x="542923" y="1736761"/>
            <a:chExt cx="8058154" cy="806935"/>
          </a:xfrm>
          <a:solidFill>
            <a:srgbClr val="627981"/>
          </a:solidFill>
        </p:grpSpPr>
        <p:sp>
          <p:nvSpPr>
            <p:cNvPr id="7" name="Rectangle 6">
              <a:extLst>
                <a:ext uri="{FF2B5EF4-FFF2-40B4-BE49-F238E27FC236}">
                  <a16:creationId xmlns:a16="http://schemas.microsoft.com/office/drawing/2014/main" id="{1104F01C-B0B1-40A4-A210-BD02B547BDB8}"/>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8" name="TextBox 7">
              <a:extLst>
                <a:ext uri="{FF2B5EF4-FFF2-40B4-BE49-F238E27FC236}">
                  <a16:creationId xmlns:a16="http://schemas.microsoft.com/office/drawing/2014/main" id="{53290B2C-071F-4FDD-B00F-BCCED5D4F3A9}"/>
                </a:ext>
              </a:extLst>
            </p:cNvPr>
            <p:cNvSpPr txBox="1"/>
            <p:nvPr/>
          </p:nvSpPr>
          <p:spPr>
            <a:xfrm>
              <a:off x="655854"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Comparisons of high and low incomes raise two different issues: economic inequality and poverty.</a:t>
              </a:r>
            </a:p>
          </p:txBody>
        </p:sp>
      </p:grpSp>
      <p:grpSp>
        <p:nvGrpSpPr>
          <p:cNvPr id="9" name="Group 8">
            <a:extLst>
              <a:ext uri="{FF2B5EF4-FFF2-40B4-BE49-F238E27FC236}">
                <a16:creationId xmlns:a16="http://schemas.microsoft.com/office/drawing/2014/main" id="{34AD1E51-8326-447C-AD08-35363625A60B}"/>
              </a:ext>
            </a:extLst>
          </p:cNvPr>
          <p:cNvGrpSpPr/>
          <p:nvPr/>
        </p:nvGrpSpPr>
        <p:grpSpPr>
          <a:xfrm>
            <a:off x="2135749" y="2525854"/>
            <a:ext cx="8058154" cy="806935"/>
            <a:chOff x="542923" y="1736761"/>
            <a:chExt cx="8058154" cy="806935"/>
          </a:xfrm>
          <a:solidFill>
            <a:srgbClr val="627981"/>
          </a:solidFill>
        </p:grpSpPr>
        <p:sp>
          <p:nvSpPr>
            <p:cNvPr id="10" name="Rectangle 9">
              <a:extLst>
                <a:ext uri="{FF2B5EF4-FFF2-40B4-BE49-F238E27FC236}">
                  <a16:creationId xmlns:a16="http://schemas.microsoft.com/office/drawing/2014/main" id="{194F7561-BB39-4860-8E87-541D035F8764}"/>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1" name="TextBox 10">
              <a:extLst>
                <a:ext uri="{FF2B5EF4-FFF2-40B4-BE49-F238E27FC236}">
                  <a16:creationId xmlns:a16="http://schemas.microsoft.com/office/drawing/2014/main" id="{F4674911-B959-4AF5-9502-29A716FDF127}"/>
                </a:ext>
              </a:extLst>
            </p:cNvPr>
            <p:cNvSpPr txBox="1"/>
            <p:nvPr/>
          </p:nvSpPr>
          <p:spPr>
            <a:xfrm>
              <a:off x="599388" y="176829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b="1" dirty="0">
                  <a:solidFill>
                    <a:schemeClr val="bg1"/>
                  </a:solidFill>
                </a:rPr>
                <a:t>Poverty</a:t>
              </a:r>
              <a:r>
                <a:rPr lang="en-US" sz="2000" dirty="0">
                  <a:solidFill>
                    <a:schemeClr val="bg1"/>
                  </a:solidFill>
                </a:rPr>
                <a:t> refers to the situation of an individual being below a certain level of income they need for a basic standard of living.</a:t>
              </a:r>
            </a:p>
          </p:txBody>
        </p:sp>
      </p:grpSp>
      <p:grpSp>
        <p:nvGrpSpPr>
          <p:cNvPr id="12" name="Group 11">
            <a:extLst>
              <a:ext uri="{FF2B5EF4-FFF2-40B4-BE49-F238E27FC236}">
                <a16:creationId xmlns:a16="http://schemas.microsoft.com/office/drawing/2014/main" id="{EE7D3EEF-67AA-4770-ABC6-E627B5D70E0D}"/>
              </a:ext>
            </a:extLst>
          </p:cNvPr>
          <p:cNvGrpSpPr/>
          <p:nvPr/>
        </p:nvGrpSpPr>
        <p:grpSpPr>
          <a:xfrm>
            <a:off x="2135749" y="3429000"/>
            <a:ext cx="8058154" cy="806935"/>
            <a:chOff x="542923" y="1736761"/>
            <a:chExt cx="8058154" cy="806935"/>
          </a:xfrm>
          <a:solidFill>
            <a:srgbClr val="627981"/>
          </a:solidFill>
        </p:grpSpPr>
        <p:sp>
          <p:nvSpPr>
            <p:cNvPr id="13" name="Rectangle 12">
              <a:extLst>
                <a:ext uri="{FF2B5EF4-FFF2-40B4-BE49-F238E27FC236}">
                  <a16:creationId xmlns:a16="http://schemas.microsoft.com/office/drawing/2014/main" id="{E99375B1-9AA3-4FB3-8FB1-9EB03F3D80CB}"/>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4" name="TextBox 13">
              <a:extLst>
                <a:ext uri="{FF2B5EF4-FFF2-40B4-BE49-F238E27FC236}">
                  <a16:creationId xmlns:a16="http://schemas.microsoft.com/office/drawing/2014/main" id="{C42FB4C4-C9B8-4612-A4F6-9542DE1292FB}"/>
                </a:ext>
              </a:extLst>
            </p:cNvPr>
            <p:cNvSpPr txBox="1"/>
            <p:nvPr/>
          </p:nvSpPr>
          <p:spPr>
            <a:xfrm>
              <a:off x="599388" y="176829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a:t>
              </a:r>
              <a:r>
                <a:rPr lang="en-US" sz="2000" b="1" dirty="0">
                  <a:solidFill>
                    <a:schemeClr val="bg1"/>
                  </a:solidFill>
                </a:rPr>
                <a:t>poverty line </a:t>
              </a:r>
              <a:r>
                <a:rPr lang="en-US" sz="2000" dirty="0">
                  <a:solidFill>
                    <a:schemeClr val="bg1"/>
                  </a:solidFill>
                </a:rPr>
                <a:t>is the level of income needed for a basic standard of living.</a:t>
              </a:r>
            </a:p>
          </p:txBody>
        </p:sp>
      </p:grpSp>
      <p:grpSp>
        <p:nvGrpSpPr>
          <p:cNvPr id="15" name="Group 14">
            <a:extLst>
              <a:ext uri="{FF2B5EF4-FFF2-40B4-BE49-F238E27FC236}">
                <a16:creationId xmlns:a16="http://schemas.microsoft.com/office/drawing/2014/main" id="{521BD967-7530-409F-886E-E105E557DF91}"/>
              </a:ext>
            </a:extLst>
          </p:cNvPr>
          <p:cNvGrpSpPr/>
          <p:nvPr/>
        </p:nvGrpSpPr>
        <p:grpSpPr>
          <a:xfrm>
            <a:off x="2139154" y="4347912"/>
            <a:ext cx="8058154" cy="806935"/>
            <a:chOff x="542923" y="1736761"/>
            <a:chExt cx="8058154" cy="806935"/>
          </a:xfrm>
          <a:solidFill>
            <a:srgbClr val="627981"/>
          </a:solidFill>
        </p:grpSpPr>
        <p:sp>
          <p:nvSpPr>
            <p:cNvPr id="16" name="Rectangle 15">
              <a:extLst>
                <a:ext uri="{FF2B5EF4-FFF2-40B4-BE49-F238E27FC236}">
                  <a16:creationId xmlns:a16="http://schemas.microsoft.com/office/drawing/2014/main" id="{3B9F9B84-3DA0-4134-98AD-A81C8B71F3C8}"/>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7" name="TextBox 16">
              <a:extLst>
                <a:ext uri="{FF2B5EF4-FFF2-40B4-BE49-F238E27FC236}">
                  <a16:creationId xmlns:a16="http://schemas.microsoft.com/office/drawing/2014/main" id="{0D49B441-4A01-4DC9-8117-9B29731A8FF1}"/>
                </a:ext>
              </a:extLst>
            </p:cNvPr>
            <p:cNvSpPr txBox="1"/>
            <p:nvPr/>
          </p:nvSpPr>
          <p:spPr>
            <a:xfrm>
              <a:off x="599388" y="176829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b="1" dirty="0">
                  <a:solidFill>
                    <a:schemeClr val="bg1"/>
                  </a:solidFill>
                </a:rPr>
                <a:t>Income inequality </a:t>
              </a:r>
              <a:r>
                <a:rPr lang="en-US" sz="2000" dirty="0">
                  <a:solidFill>
                    <a:schemeClr val="bg1"/>
                  </a:solidFill>
                </a:rPr>
                <a:t>compares the share of the total income (or wealth) in society that different groups receive.</a:t>
              </a:r>
            </a:p>
          </p:txBody>
        </p:sp>
      </p:grpSp>
    </p:spTree>
    <p:extLst>
      <p:ext uri="{BB962C8B-B14F-4D97-AF65-F5344CB8AC3E}">
        <p14:creationId xmlns:p14="http://schemas.microsoft.com/office/powerpoint/2010/main" val="44345650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Mollie Orshansky</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6" name="Group 5">
            <a:extLst>
              <a:ext uri="{FF2B5EF4-FFF2-40B4-BE49-F238E27FC236}">
                <a16:creationId xmlns:a16="http://schemas.microsoft.com/office/drawing/2014/main" id="{B8D0D0E0-DD78-4ED5-B972-A39BBE18D9B4}"/>
              </a:ext>
            </a:extLst>
          </p:cNvPr>
          <p:cNvGrpSpPr/>
          <p:nvPr/>
        </p:nvGrpSpPr>
        <p:grpSpPr>
          <a:xfrm>
            <a:off x="2135749" y="1620241"/>
            <a:ext cx="8058154" cy="806935"/>
            <a:chOff x="542923" y="1736761"/>
            <a:chExt cx="8058154" cy="806935"/>
          </a:xfrm>
          <a:solidFill>
            <a:srgbClr val="627981"/>
          </a:solidFill>
        </p:grpSpPr>
        <p:sp>
          <p:nvSpPr>
            <p:cNvPr id="7" name="Rectangle 6">
              <a:extLst>
                <a:ext uri="{FF2B5EF4-FFF2-40B4-BE49-F238E27FC236}">
                  <a16:creationId xmlns:a16="http://schemas.microsoft.com/office/drawing/2014/main" id="{1104F01C-B0B1-40A4-A210-BD02B547BDB8}"/>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8" name="TextBox 7">
              <a:extLst>
                <a:ext uri="{FF2B5EF4-FFF2-40B4-BE49-F238E27FC236}">
                  <a16:creationId xmlns:a16="http://schemas.microsoft.com/office/drawing/2014/main" id="{53290B2C-071F-4FDD-B00F-BCCED5D4F3A9}"/>
                </a:ext>
              </a:extLst>
            </p:cNvPr>
            <p:cNvSpPr txBox="1"/>
            <p:nvPr/>
          </p:nvSpPr>
          <p:spPr>
            <a:xfrm>
              <a:off x="655854"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In the United States, the official definition of the poverty line traces back to Mollie Orshansky.</a:t>
              </a:r>
            </a:p>
          </p:txBody>
        </p:sp>
      </p:grpSp>
      <p:grpSp>
        <p:nvGrpSpPr>
          <p:cNvPr id="9" name="Group 8">
            <a:extLst>
              <a:ext uri="{FF2B5EF4-FFF2-40B4-BE49-F238E27FC236}">
                <a16:creationId xmlns:a16="http://schemas.microsoft.com/office/drawing/2014/main" id="{34AD1E51-8326-447C-AD08-35363625A60B}"/>
              </a:ext>
            </a:extLst>
          </p:cNvPr>
          <p:cNvGrpSpPr/>
          <p:nvPr/>
        </p:nvGrpSpPr>
        <p:grpSpPr>
          <a:xfrm>
            <a:off x="2135749" y="2525854"/>
            <a:ext cx="8058154" cy="806935"/>
            <a:chOff x="542923" y="1736761"/>
            <a:chExt cx="8058154" cy="806935"/>
          </a:xfrm>
          <a:solidFill>
            <a:srgbClr val="627981"/>
          </a:solidFill>
        </p:grpSpPr>
        <p:sp>
          <p:nvSpPr>
            <p:cNvPr id="10" name="Rectangle 9">
              <a:extLst>
                <a:ext uri="{FF2B5EF4-FFF2-40B4-BE49-F238E27FC236}">
                  <a16:creationId xmlns:a16="http://schemas.microsoft.com/office/drawing/2014/main" id="{194F7561-BB39-4860-8E87-541D035F8764}"/>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1" name="TextBox 10">
              <a:extLst>
                <a:ext uri="{FF2B5EF4-FFF2-40B4-BE49-F238E27FC236}">
                  <a16:creationId xmlns:a16="http://schemas.microsoft.com/office/drawing/2014/main" id="{F4674911-B959-4AF5-9502-29A716FDF127}"/>
                </a:ext>
              </a:extLst>
            </p:cNvPr>
            <p:cNvSpPr txBox="1"/>
            <p:nvPr/>
          </p:nvSpPr>
          <p:spPr>
            <a:xfrm>
              <a:off x="599388" y="176829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In 1963, Orshansky published an article called "Children of the Poor" in the </a:t>
              </a:r>
              <a:r>
                <a:rPr lang="en-US" sz="2000" i="1" dirty="0">
                  <a:solidFill>
                    <a:schemeClr val="bg1"/>
                  </a:solidFill>
                </a:rPr>
                <a:t>Social Security Bulletin</a:t>
              </a:r>
              <a:r>
                <a:rPr lang="en-US" sz="2000" dirty="0">
                  <a:solidFill>
                    <a:schemeClr val="bg1"/>
                  </a:solidFill>
                </a:rPr>
                <a:t>.</a:t>
              </a:r>
            </a:p>
          </p:txBody>
        </p:sp>
      </p:grpSp>
      <p:grpSp>
        <p:nvGrpSpPr>
          <p:cNvPr id="12" name="Group 11">
            <a:extLst>
              <a:ext uri="{FF2B5EF4-FFF2-40B4-BE49-F238E27FC236}">
                <a16:creationId xmlns:a16="http://schemas.microsoft.com/office/drawing/2014/main" id="{EE7D3EEF-67AA-4770-ABC6-E627B5D70E0D}"/>
              </a:ext>
            </a:extLst>
          </p:cNvPr>
          <p:cNvGrpSpPr/>
          <p:nvPr/>
        </p:nvGrpSpPr>
        <p:grpSpPr>
          <a:xfrm>
            <a:off x="2135749" y="3429000"/>
            <a:ext cx="8058154" cy="806935"/>
            <a:chOff x="542923" y="1736761"/>
            <a:chExt cx="8058154" cy="806935"/>
          </a:xfrm>
          <a:solidFill>
            <a:srgbClr val="627981"/>
          </a:solidFill>
        </p:grpSpPr>
        <p:sp>
          <p:nvSpPr>
            <p:cNvPr id="13" name="Rectangle 12">
              <a:extLst>
                <a:ext uri="{FF2B5EF4-FFF2-40B4-BE49-F238E27FC236}">
                  <a16:creationId xmlns:a16="http://schemas.microsoft.com/office/drawing/2014/main" id="{E99375B1-9AA3-4FB3-8FB1-9EB03F3D80CB}"/>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4" name="TextBox 13">
              <a:extLst>
                <a:ext uri="{FF2B5EF4-FFF2-40B4-BE49-F238E27FC236}">
                  <a16:creationId xmlns:a16="http://schemas.microsoft.com/office/drawing/2014/main" id="{C42FB4C4-C9B8-4612-A4F6-9542DE1292FB}"/>
                </a:ext>
              </a:extLst>
            </p:cNvPr>
            <p:cNvSpPr txBox="1"/>
            <p:nvPr/>
          </p:nvSpPr>
          <p:spPr>
            <a:xfrm>
              <a:off x="599388" y="176829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Orshansky found that the average family spent one-third of its income on food.</a:t>
              </a:r>
            </a:p>
          </p:txBody>
        </p:sp>
      </p:grpSp>
      <p:grpSp>
        <p:nvGrpSpPr>
          <p:cNvPr id="15" name="Group 14">
            <a:extLst>
              <a:ext uri="{FF2B5EF4-FFF2-40B4-BE49-F238E27FC236}">
                <a16:creationId xmlns:a16="http://schemas.microsoft.com/office/drawing/2014/main" id="{521BD967-7530-409F-886E-E105E557DF91}"/>
              </a:ext>
            </a:extLst>
          </p:cNvPr>
          <p:cNvGrpSpPr/>
          <p:nvPr/>
        </p:nvGrpSpPr>
        <p:grpSpPr>
          <a:xfrm>
            <a:off x="2139154" y="4347912"/>
            <a:ext cx="8058154" cy="806935"/>
            <a:chOff x="542923" y="1736761"/>
            <a:chExt cx="8058154" cy="806935"/>
          </a:xfrm>
          <a:solidFill>
            <a:srgbClr val="627981"/>
          </a:solidFill>
        </p:grpSpPr>
        <p:sp>
          <p:nvSpPr>
            <p:cNvPr id="16" name="Rectangle 15">
              <a:extLst>
                <a:ext uri="{FF2B5EF4-FFF2-40B4-BE49-F238E27FC236}">
                  <a16:creationId xmlns:a16="http://schemas.microsoft.com/office/drawing/2014/main" id="{3B9F9B84-3DA0-4134-98AD-A81C8B71F3C8}"/>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7" name="TextBox 16">
              <a:extLst>
                <a:ext uri="{FF2B5EF4-FFF2-40B4-BE49-F238E27FC236}">
                  <a16:creationId xmlns:a16="http://schemas.microsoft.com/office/drawing/2014/main" id="{0D49B441-4A01-4DC9-8117-9B29731A8FF1}"/>
                </a:ext>
              </a:extLst>
            </p:cNvPr>
            <p:cNvSpPr txBox="1"/>
            <p:nvPr/>
          </p:nvSpPr>
          <p:spPr>
            <a:xfrm>
              <a:off x="599388" y="176829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She then proposed that the poverty line be the amount required to buy an adequate diet, given the size of the family, multiplied by three.</a:t>
              </a:r>
            </a:p>
          </p:txBody>
        </p:sp>
      </p:grpSp>
    </p:spTree>
    <p:extLst>
      <p:ext uri="{BB962C8B-B14F-4D97-AF65-F5344CB8AC3E}">
        <p14:creationId xmlns:p14="http://schemas.microsoft.com/office/powerpoint/2010/main" val="247590210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Poverty Rate</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5" name="Group 14">
            <a:extLst>
              <a:ext uri="{FF2B5EF4-FFF2-40B4-BE49-F238E27FC236}">
                <a16:creationId xmlns:a16="http://schemas.microsoft.com/office/drawing/2014/main" id="{602B1280-8CD9-4A74-9F27-83607E34FEA2}"/>
              </a:ext>
            </a:extLst>
          </p:cNvPr>
          <p:cNvGrpSpPr/>
          <p:nvPr/>
        </p:nvGrpSpPr>
        <p:grpSpPr>
          <a:xfrm>
            <a:off x="2135749" y="1620241"/>
            <a:ext cx="8058154" cy="806935"/>
            <a:chOff x="542923" y="1736761"/>
            <a:chExt cx="8058154" cy="806935"/>
          </a:xfrm>
          <a:solidFill>
            <a:srgbClr val="627981"/>
          </a:solidFill>
        </p:grpSpPr>
        <p:sp>
          <p:nvSpPr>
            <p:cNvPr id="17" name="Rectangle 16">
              <a:extLst>
                <a:ext uri="{FF2B5EF4-FFF2-40B4-BE49-F238E27FC236}">
                  <a16:creationId xmlns:a16="http://schemas.microsoft.com/office/drawing/2014/main" id="{97A8BC9F-3060-4742-A5FF-477775A45D72}"/>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9" name="TextBox 18">
              <a:extLst>
                <a:ext uri="{FF2B5EF4-FFF2-40B4-BE49-F238E27FC236}">
                  <a16:creationId xmlns:a16="http://schemas.microsoft.com/office/drawing/2014/main" id="{19912662-CCA9-4464-AE9D-2EEC32F51AF3}"/>
                </a:ext>
              </a:extLst>
            </p:cNvPr>
            <p:cNvSpPr txBox="1"/>
            <p:nvPr/>
          </p:nvSpPr>
          <p:spPr>
            <a:xfrm>
              <a:off x="655854"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a:t>
              </a:r>
              <a:r>
                <a:rPr lang="en-US" sz="2000" b="1" dirty="0">
                  <a:solidFill>
                    <a:schemeClr val="bg1"/>
                  </a:solidFill>
                </a:rPr>
                <a:t>poverty rate </a:t>
              </a:r>
              <a:r>
                <a:rPr lang="en-US" sz="2000" dirty="0">
                  <a:solidFill>
                    <a:schemeClr val="bg1"/>
                  </a:solidFill>
                </a:rPr>
                <a:t>is the percentage of the population below the poverty line in any given year.</a:t>
              </a:r>
            </a:p>
          </p:txBody>
        </p:sp>
      </p:grpSp>
      <p:grpSp>
        <p:nvGrpSpPr>
          <p:cNvPr id="20" name="Group 19">
            <a:extLst>
              <a:ext uri="{FF2B5EF4-FFF2-40B4-BE49-F238E27FC236}">
                <a16:creationId xmlns:a16="http://schemas.microsoft.com/office/drawing/2014/main" id="{26F61A50-6A0D-41D5-9509-310B9BC6D81D}"/>
              </a:ext>
            </a:extLst>
          </p:cNvPr>
          <p:cNvGrpSpPr/>
          <p:nvPr/>
        </p:nvGrpSpPr>
        <p:grpSpPr>
          <a:xfrm>
            <a:off x="2135749" y="2525854"/>
            <a:ext cx="8058154" cy="806935"/>
            <a:chOff x="542923" y="1736761"/>
            <a:chExt cx="8058154" cy="806935"/>
          </a:xfrm>
          <a:solidFill>
            <a:srgbClr val="627981"/>
          </a:solidFill>
        </p:grpSpPr>
        <p:sp>
          <p:nvSpPr>
            <p:cNvPr id="21" name="Rectangle 20">
              <a:extLst>
                <a:ext uri="{FF2B5EF4-FFF2-40B4-BE49-F238E27FC236}">
                  <a16:creationId xmlns:a16="http://schemas.microsoft.com/office/drawing/2014/main" id="{BF2848F8-DF3A-4414-B193-6B6AE2068CAC}"/>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22" name="TextBox 21">
              <a:extLst>
                <a:ext uri="{FF2B5EF4-FFF2-40B4-BE49-F238E27FC236}">
                  <a16:creationId xmlns:a16="http://schemas.microsoft.com/office/drawing/2014/main" id="{5E058D65-BA90-486E-9E0C-5A4B1657E25D}"/>
                </a:ext>
              </a:extLst>
            </p:cNvPr>
            <p:cNvSpPr txBox="1"/>
            <p:nvPr/>
          </p:nvSpPr>
          <p:spPr>
            <a:xfrm>
              <a:off x="599388" y="176829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Poverty rates are relatively low for whites, the elderly, the well-educated, and male-headed households. </a:t>
              </a:r>
            </a:p>
          </p:txBody>
        </p:sp>
      </p:grpSp>
      <p:grpSp>
        <p:nvGrpSpPr>
          <p:cNvPr id="23" name="Group 22">
            <a:extLst>
              <a:ext uri="{FF2B5EF4-FFF2-40B4-BE49-F238E27FC236}">
                <a16:creationId xmlns:a16="http://schemas.microsoft.com/office/drawing/2014/main" id="{3D90DB38-586E-4E7C-9A7F-9EBB1B4888A0}"/>
              </a:ext>
            </a:extLst>
          </p:cNvPr>
          <p:cNvGrpSpPr/>
          <p:nvPr/>
        </p:nvGrpSpPr>
        <p:grpSpPr>
          <a:xfrm>
            <a:off x="2135749" y="3429000"/>
            <a:ext cx="8058154" cy="806935"/>
            <a:chOff x="542923" y="1736761"/>
            <a:chExt cx="8058154" cy="806935"/>
          </a:xfrm>
          <a:solidFill>
            <a:srgbClr val="627981"/>
          </a:solidFill>
        </p:grpSpPr>
        <p:sp>
          <p:nvSpPr>
            <p:cNvPr id="24" name="Rectangle 23">
              <a:extLst>
                <a:ext uri="{FF2B5EF4-FFF2-40B4-BE49-F238E27FC236}">
                  <a16:creationId xmlns:a16="http://schemas.microsoft.com/office/drawing/2014/main" id="{1194B1B4-F2C8-4CC0-9BAB-816A716E69F6}"/>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25" name="TextBox 24">
              <a:extLst>
                <a:ext uri="{FF2B5EF4-FFF2-40B4-BE49-F238E27FC236}">
                  <a16:creationId xmlns:a16="http://schemas.microsoft.com/office/drawing/2014/main" id="{A44C92A5-B384-4E68-A496-4D7B944A1723}"/>
                </a:ext>
              </a:extLst>
            </p:cNvPr>
            <p:cNvSpPr txBox="1"/>
            <p:nvPr/>
          </p:nvSpPr>
          <p:spPr>
            <a:xfrm>
              <a:off x="599388" y="176829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Poverty rates for females, Hispanics, and African Americans are much higher.</a:t>
              </a:r>
            </a:p>
          </p:txBody>
        </p:sp>
      </p:grpSp>
      <p:grpSp>
        <p:nvGrpSpPr>
          <p:cNvPr id="30" name="Group 29">
            <a:extLst>
              <a:ext uri="{FF2B5EF4-FFF2-40B4-BE49-F238E27FC236}">
                <a16:creationId xmlns:a16="http://schemas.microsoft.com/office/drawing/2014/main" id="{B64BB581-C232-4AFB-8FD2-7CE671DB25E9}"/>
              </a:ext>
            </a:extLst>
          </p:cNvPr>
          <p:cNvGrpSpPr/>
          <p:nvPr/>
        </p:nvGrpSpPr>
        <p:grpSpPr>
          <a:xfrm>
            <a:off x="2135749" y="4332146"/>
            <a:ext cx="8058154" cy="806935"/>
            <a:chOff x="542923" y="1736761"/>
            <a:chExt cx="8058154" cy="806935"/>
          </a:xfrm>
          <a:solidFill>
            <a:srgbClr val="627981"/>
          </a:solidFill>
        </p:grpSpPr>
        <p:sp>
          <p:nvSpPr>
            <p:cNvPr id="31" name="Rectangle 30">
              <a:extLst>
                <a:ext uri="{FF2B5EF4-FFF2-40B4-BE49-F238E27FC236}">
                  <a16:creationId xmlns:a16="http://schemas.microsoft.com/office/drawing/2014/main" id="{AC344134-2CB5-4230-A043-2D1623382C46}"/>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32" name="TextBox 31">
              <a:extLst>
                <a:ext uri="{FF2B5EF4-FFF2-40B4-BE49-F238E27FC236}">
                  <a16:creationId xmlns:a16="http://schemas.microsoft.com/office/drawing/2014/main" id="{0891E10A-35F3-47A6-A4A7-02F857AB9ACD}"/>
                </a:ext>
              </a:extLst>
            </p:cNvPr>
            <p:cNvSpPr txBox="1"/>
            <p:nvPr/>
          </p:nvSpPr>
          <p:spPr>
            <a:xfrm>
              <a:off x="599388" y="176829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While other races have a higher percentage of individuals living in poverty, most people in the U.S. living in poverty are white.</a:t>
              </a:r>
            </a:p>
          </p:txBody>
        </p:sp>
      </p:grpSp>
    </p:spTree>
    <p:extLst>
      <p:ext uri="{BB962C8B-B14F-4D97-AF65-F5344CB8AC3E}">
        <p14:creationId xmlns:p14="http://schemas.microsoft.com/office/powerpoint/2010/main" val="180645325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288568"/>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On Your Own</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F4FCD2BB-EEDE-4A0E-88BC-CA25490DDD53}"/>
              </a:ext>
            </a:extLst>
          </p:cNvPr>
          <p:cNvSpPr/>
          <p:nvPr/>
        </p:nvSpPr>
        <p:spPr>
          <a:xfrm>
            <a:off x="1524000" y="1433813"/>
            <a:ext cx="9144001" cy="1995183"/>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t>A country's population is </a:t>
            </a:r>
            <a:r>
              <a:rPr lang="en-US" sz="2000" b="1" dirty="0"/>
              <a:t>800 million</a:t>
            </a:r>
            <a:r>
              <a:rPr lang="en-US" sz="2000" dirty="0"/>
              <a:t>, and </a:t>
            </a:r>
            <a:r>
              <a:rPr lang="en-US" sz="2000" b="1" dirty="0"/>
              <a:t>250 million </a:t>
            </a:r>
            <a:r>
              <a:rPr lang="en-US" sz="2000" dirty="0"/>
              <a:t>are below the poverty line.</a:t>
            </a:r>
          </a:p>
          <a:p>
            <a:pPr algn="ctr"/>
            <a:endParaRPr lang="en-US" sz="2000" dirty="0"/>
          </a:p>
          <a:p>
            <a:pPr algn="ctr"/>
            <a:endParaRPr lang="en-US" sz="2000" dirty="0"/>
          </a:p>
          <a:p>
            <a:pPr algn="ctr"/>
            <a:r>
              <a:rPr lang="en-US" sz="2000" dirty="0"/>
              <a:t>What is the poverty rate? Express your answer as a percentage.</a:t>
            </a:r>
          </a:p>
        </p:txBody>
      </p:sp>
    </p:spTree>
    <p:extLst>
      <p:ext uri="{BB962C8B-B14F-4D97-AF65-F5344CB8AC3E}">
        <p14:creationId xmlns:p14="http://schemas.microsoft.com/office/powerpoint/2010/main" val="79484171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mc:Choice xmlns:a14="http://schemas.microsoft.com/office/drawing/2010/main" Requires="a14">
          <p:sp>
            <p:nvSpPr>
              <p:cNvPr id="8" name="Rectangle 7">
                <a:extLst>
                  <a:ext uri="{FF2B5EF4-FFF2-40B4-BE49-F238E27FC236}">
                    <a16:creationId xmlns:a16="http://schemas.microsoft.com/office/drawing/2014/main" id="{7D89A161-6A9A-4E1C-AA43-E49524458645}"/>
                  </a:ext>
                </a:extLst>
              </p:cNvPr>
              <p:cNvSpPr/>
              <p:nvPr/>
            </p:nvSpPr>
            <p:spPr>
              <a:xfrm>
                <a:off x="1523998" y="3547241"/>
                <a:ext cx="9144001" cy="2796955"/>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p>
              <a:p>
                <a:pPr algn="ctr"/>
                <a:r>
                  <a:rPr lang="en-US" sz="2000" dirty="0"/>
                  <a:t>1. Divide the number of individuals below the poverty line by the population:</a:t>
                </a:r>
              </a:p>
              <a:p>
                <a:pPr algn="ctr"/>
                <a:endParaRPr lang="en-US" sz="2000" dirty="0"/>
              </a:p>
              <a:p>
                <a:pPr algn="ctr"/>
                <a14:m>
                  <m:oMathPara xmlns:m="http://schemas.openxmlformats.org/officeDocument/2006/math">
                    <m:oMathParaPr>
                      <m:jc m:val="centerGroup"/>
                    </m:oMathParaPr>
                    <m:oMath xmlns:m="http://schemas.openxmlformats.org/officeDocument/2006/math">
                      <m:f>
                        <m:fPr>
                          <m:ctrlPr>
                            <a:rPr lang="en-US" sz="2000" i="1" smtClean="0">
                              <a:latin typeface="Cambria Math" panose="02040503050406030204" pitchFamily="18" charset="0"/>
                            </a:rPr>
                          </m:ctrlPr>
                        </m:fPr>
                        <m:num>
                          <m:r>
                            <a:rPr lang="en-US" sz="2000" b="0" i="1" smtClean="0">
                              <a:latin typeface="Cambria Math" panose="02040503050406030204" pitchFamily="18" charset="0"/>
                            </a:rPr>
                            <m:t>250</m:t>
                          </m:r>
                          <m:r>
                            <a:rPr lang="en-US" sz="2000" b="0" i="1" smtClean="0">
                              <a:latin typeface="Cambria Math" panose="02040503050406030204" pitchFamily="18" charset="0"/>
                            </a:rPr>
                            <m:t> </m:t>
                          </m:r>
                          <m:r>
                            <m:rPr>
                              <m:sty m:val="p"/>
                            </m:rPr>
                            <a:rPr lang="en-US" sz="2000" b="0" i="0" smtClean="0">
                              <a:latin typeface="Cambria Math" panose="02040503050406030204" pitchFamily="18" charset="0"/>
                            </a:rPr>
                            <m:t>million</m:t>
                          </m:r>
                        </m:num>
                        <m:den>
                          <m:r>
                            <a:rPr lang="en-US" sz="2000" b="0" i="1" smtClean="0">
                              <a:latin typeface="Cambria Math" panose="02040503050406030204" pitchFamily="18" charset="0"/>
                            </a:rPr>
                            <m:t>800</m:t>
                          </m:r>
                          <m:r>
                            <a:rPr lang="en-US" sz="2000" b="0" i="1" smtClean="0">
                              <a:latin typeface="Cambria Math" panose="02040503050406030204" pitchFamily="18" charset="0"/>
                            </a:rPr>
                            <m:t> </m:t>
                          </m:r>
                          <m:r>
                            <m:rPr>
                              <m:sty m:val="p"/>
                            </m:rPr>
                            <a:rPr lang="en-US" sz="2000" b="0" i="0" smtClean="0">
                              <a:latin typeface="Cambria Math" panose="02040503050406030204" pitchFamily="18" charset="0"/>
                            </a:rPr>
                            <m:t>million</m:t>
                          </m:r>
                        </m:den>
                      </m:f>
                      <m:r>
                        <a:rPr lang="en-US" sz="2000" b="0" i="1" smtClean="0">
                          <a:latin typeface="Cambria Math" panose="02040503050406030204" pitchFamily="18" charset="0"/>
                        </a:rPr>
                        <m:t>=0.3125</m:t>
                      </m:r>
                    </m:oMath>
                  </m:oMathPara>
                </a14:m>
                <a:endParaRPr lang="en-US" sz="2000" dirty="0">
                  <a:latin typeface="Calibri" panose="020F0502020204030204" pitchFamily="34" charset="0"/>
                  <a:cs typeface="Calibri" panose="020F0502020204030204" pitchFamily="34" charset="0"/>
                </a:endParaRPr>
              </a:p>
              <a:p>
                <a:pPr algn="ctr"/>
                <a:endParaRPr lang="en-US" sz="2000" dirty="0">
                  <a:latin typeface="Calibri" panose="020F0502020204030204" pitchFamily="34" charset="0"/>
                  <a:cs typeface="Calibri" panose="020F0502020204030204" pitchFamily="34" charset="0"/>
                </a:endParaRPr>
              </a:p>
              <a:p>
                <a:pPr algn="ctr"/>
                <a:r>
                  <a:rPr lang="en-US" sz="2000" dirty="0">
                    <a:latin typeface="Calibri" panose="020F0502020204030204" pitchFamily="34" charset="0"/>
                    <a:cs typeface="Calibri" panose="020F0502020204030204" pitchFamily="34" charset="0"/>
                  </a:rPr>
                  <a:t>2. Multiply this value by 100 to obtain a percentage:</a:t>
                </a:r>
              </a:p>
              <a:p>
                <a:pPr algn="ctr"/>
                <a:endParaRPr lang="en-US" sz="2000" i="1" dirty="0">
                  <a:latin typeface="Cambria Math" panose="02040503050406030204" pitchFamily="18" charset="0"/>
                </a:endParaRPr>
              </a:p>
              <a:p>
                <a:pPr algn="ctr"/>
                <a14:m>
                  <m:oMathPara xmlns:m="http://schemas.openxmlformats.org/officeDocument/2006/math">
                    <m:oMathParaPr>
                      <m:jc m:val="centerGroup"/>
                    </m:oMathParaPr>
                    <m:oMath xmlns:m="http://schemas.openxmlformats.org/officeDocument/2006/math">
                      <m:r>
                        <a:rPr lang="en-US" sz="2000" i="1" smtClean="0">
                          <a:latin typeface="Cambria Math" panose="02040503050406030204" pitchFamily="18" charset="0"/>
                        </a:rPr>
                        <m:t>0</m:t>
                      </m:r>
                      <m:r>
                        <a:rPr lang="en-US" sz="2000" b="0" i="1" smtClean="0">
                          <a:latin typeface="Cambria Math" panose="02040503050406030204" pitchFamily="18" charset="0"/>
                        </a:rPr>
                        <m:t>.3125</m:t>
                      </m:r>
                      <m:r>
                        <a:rPr lang="en-US" sz="2000" b="0" i="1" smtClean="0">
                          <a:latin typeface="Cambria Math" panose="02040503050406030204" pitchFamily="18" charset="0"/>
                          <a:ea typeface="Cambria Math" panose="02040503050406030204" pitchFamily="18" charset="0"/>
                        </a:rPr>
                        <m:t>×100</m:t>
                      </m:r>
                      <m:r>
                        <a:rPr lang="en-US" sz="2000" b="0" i="1" smtClean="0">
                          <a:latin typeface="Cambria Math" panose="02040503050406030204" pitchFamily="18" charset="0"/>
                        </a:rPr>
                        <m:t>=31.25%</m:t>
                      </m:r>
                    </m:oMath>
                  </m:oMathPara>
                </a14:m>
                <a:endParaRPr lang="en-US" sz="2000" dirty="0">
                  <a:latin typeface="Calibri" panose="020F0502020204030204" pitchFamily="34" charset="0"/>
                  <a:cs typeface="Calibri" panose="020F0502020204030204" pitchFamily="34" charset="0"/>
                </a:endParaRPr>
              </a:p>
              <a:p>
                <a:pPr algn="ctr"/>
                <a:endParaRPr lang="en-US" sz="2000" dirty="0">
                  <a:latin typeface="Calibri" panose="020F0502020204030204" pitchFamily="34" charset="0"/>
                  <a:cs typeface="Calibri" panose="020F0502020204030204" pitchFamily="34" charset="0"/>
                </a:endParaRPr>
              </a:p>
            </p:txBody>
          </p:sp>
        </mc:Choice>
        <mc:Fallback>
          <p:sp>
            <p:nvSpPr>
              <p:cNvPr id="8" name="Rectangle 7">
                <a:extLst>
                  <a:ext uri="{FF2B5EF4-FFF2-40B4-BE49-F238E27FC236}">
                    <a16:creationId xmlns:a16="http://schemas.microsoft.com/office/drawing/2014/main" id="{7D89A161-6A9A-4E1C-AA43-E49524458645}"/>
                  </a:ext>
                </a:extLst>
              </p:cNvPr>
              <p:cNvSpPr>
                <a:spLocks noRot="1" noChangeAspect="1" noMove="1" noResize="1" noEditPoints="1" noAdjustHandles="1" noChangeArrowheads="1" noChangeShapeType="1" noTextEdit="1"/>
              </p:cNvSpPr>
              <p:nvPr/>
            </p:nvSpPr>
            <p:spPr>
              <a:xfrm>
                <a:off x="1523998" y="3547241"/>
                <a:ext cx="9144001" cy="2796955"/>
              </a:xfrm>
              <a:prstGeom prst="rect">
                <a:avLst/>
              </a:prstGeom>
              <a:blipFill>
                <a:blip r:embed="rId3"/>
                <a:stretch>
                  <a:fillRect/>
                </a:stretch>
              </a:blipFill>
              <a:ln>
                <a:noFill/>
              </a:ln>
            </p:spPr>
            <p:txBody>
              <a:bodyPr/>
              <a:lstStyle/>
              <a:p>
                <a:r>
                  <a:rPr lang="en-US">
                    <a:noFill/>
                  </a:rPr>
                  <a:t> </a:t>
                </a:r>
              </a:p>
            </p:txBody>
          </p:sp>
        </mc:Fallback>
      </mc:AlternateContent>
      <p:sp>
        <p:nvSpPr>
          <p:cNvPr id="26" name="TextBox 25"/>
          <p:cNvSpPr txBox="1"/>
          <p:nvPr/>
        </p:nvSpPr>
        <p:spPr>
          <a:xfrm>
            <a:off x="1524001" y="288568"/>
            <a:ext cx="9144000" cy="553998"/>
          </a:xfrm>
          <a:prstGeom prst="rect">
            <a:avLst/>
          </a:prstGeom>
          <a:noFill/>
        </p:spPr>
        <p:txBody>
          <a:bodyPr wrap="square" rtlCol="0">
            <a:spAutoFit/>
          </a:bodyPr>
          <a:lstStyle/>
          <a:p>
            <a:pPr algn="ctr"/>
            <a:r>
              <a:rPr lang="en-US" sz="3000" dirty="0">
                <a:latin typeface="Century Gothic" panose="020B0502020202020204" pitchFamily="34" charset="0"/>
              </a:rPr>
              <a:t>On Your Own</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43188245-B40A-4526-A809-74F7D44EC68F}"/>
              </a:ext>
            </a:extLst>
          </p:cNvPr>
          <p:cNvSpPr/>
          <p:nvPr/>
        </p:nvSpPr>
        <p:spPr>
          <a:xfrm>
            <a:off x="1524000" y="1433813"/>
            <a:ext cx="9144001" cy="1995183"/>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t>A country's population is </a:t>
            </a:r>
            <a:r>
              <a:rPr lang="en-US" sz="2000" b="1" dirty="0"/>
              <a:t>800 million</a:t>
            </a:r>
            <a:r>
              <a:rPr lang="en-US" sz="2000" dirty="0"/>
              <a:t>, and </a:t>
            </a:r>
            <a:r>
              <a:rPr lang="en-US" sz="2000" b="1" dirty="0"/>
              <a:t>250 million </a:t>
            </a:r>
            <a:r>
              <a:rPr lang="en-US" sz="2000" dirty="0"/>
              <a:t>are below the poverty line.</a:t>
            </a:r>
          </a:p>
          <a:p>
            <a:pPr algn="ctr"/>
            <a:endParaRPr lang="en-US" sz="2000" dirty="0"/>
          </a:p>
          <a:p>
            <a:pPr algn="ctr"/>
            <a:endParaRPr lang="en-US" sz="2000" dirty="0"/>
          </a:p>
          <a:p>
            <a:pPr algn="ctr"/>
            <a:r>
              <a:rPr lang="en-US" sz="2000" dirty="0"/>
              <a:t>What is the poverty rate? Express your answer as a percentage.</a:t>
            </a:r>
          </a:p>
        </p:txBody>
      </p:sp>
    </p:spTree>
    <p:extLst>
      <p:ext uri="{BB962C8B-B14F-4D97-AF65-F5344CB8AC3E}">
        <p14:creationId xmlns:p14="http://schemas.microsoft.com/office/powerpoint/2010/main" val="291727608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Poverty Rate</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5" name="Group 14">
            <a:extLst>
              <a:ext uri="{FF2B5EF4-FFF2-40B4-BE49-F238E27FC236}">
                <a16:creationId xmlns:a16="http://schemas.microsoft.com/office/drawing/2014/main" id="{602B1280-8CD9-4A74-9F27-83607E34FEA2}"/>
              </a:ext>
            </a:extLst>
          </p:cNvPr>
          <p:cNvGrpSpPr/>
          <p:nvPr/>
        </p:nvGrpSpPr>
        <p:grpSpPr>
          <a:xfrm>
            <a:off x="2066922" y="5153505"/>
            <a:ext cx="8058154" cy="1372963"/>
            <a:chOff x="542923" y="1736761"/>
            <a:chExt cx="8058154" cy="1372963"/>
          </a:xfrm>
          <a:solidFill>
            <a:srgbClr val="627981"/>
          </a:solidFill>
        </p:grpSpPr>
        <p:sp>
          <p:nvSpPr>
            <p:cNvPr id="17" name="Rectangle 16">
              <a:extLst>
                <a:ext uri="{FF2B5EF4-FFF2-40B4-BE49-F238E27FC236}">
                  <a16:creationId xmlns:a16="http://schemas.microsoft.com/office/drawing/2014/main" id="{97A8BC9F-3060-4742-A5FF-477775A45D72}"/>
                </a:ext>
              </a:extLst>
            </p:cNvPr>
            <p:cNvSpPr/>
            <p:nvPr/>
          </p:nvSpPr>
          <p:spPr>
            <a:xfrm>
              <a:off x="542923" y="1736761"/>
              <a:ext cx="8058154" cy="1372962"/>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9" name="TextBox 18">
              <a:extLst>
                <a:ext uri="{FF2B5EF4-FFF2-40B4-BE49-F238E27FC236}">
                  <a16:creationId xmlns:a16="http://schemas.microsoft.com/office/drawing/2014/main" id="{19912662-CCA9-4464-AE9D-2EEC32F51AF3}"/>
                </a:ext>
              </a:extLst>
            </p:cNvPr>
            <p:cNvSpPr txBox="1"/>
            <p:nvPr/>
          </p:nvSpPr>
          <p:spPr>
            <a:xfrm>
              <a:off x="655854" y="1786285"/>
              <a:ext cx="7807571" cy="1323439"/>
            </a:xfrm>
            <a:prstGeom prst="rect">
              <a:avLst/>
            </a:prstGeom>
            <a:grpFill/>
          </p:spPr>
          <p:txBody>
            <a:bodyPr wrap="square" rtlCol="0">
              <a:spAutoFit/>
            </a:bodyPr>
            <a:lstStyle/>
            <a:p>
              <a:pPr algn="ctr"/>
              <a:r>
                <a:rPr lang="en-US" sz="2000" dirty="0">
                  <a:solidFill>
                    <a:schemeClr val="bg1"/>
                  </a:solidFill>
                </a:rPr>
                <a:t>The poverty rate fell dramatically during the 1960s, rose in the early 1980s and early 1990s, and, after declining in the 1990s through mid-2000s, rose to 15.9% in 2011, which is close to the 1960 levels. In 2013, the poverty rate dropped slightly to 14.5%.</a:t>
              </a:r>
            </a:p>
          </p:txBody>
        </p:sp>
      </p:grpSp>
      <p:pic>
        <p:nvPicPr>
          <p:cNvPr id="3" name="Picture 2" descr="A line graph showing the percentage of people below the poverty line over time.">
            <a:extLst>
              <a:ext uri="{FF2B5EF4-FFF2-40B4-BE49-F238E27FC236}">
                <a16:creationId xmlns:a16="http://schemas.microsoft.com/office/drawing/2014/main" id="{BF7C2587-98E5-42FE-A072-9A66E7A4030E}"/>
              </a:ext>
            </a:extLst>
          </p:cNvPr>
          <p:cNvPicPr>
            <a:picLocks noChangeAspect="1"/>
          </p:cNvPicPr>
          <p:nvPr/>
        </p:nvPicPr>
        <p:blipFill>
          <a:blip r:embed="rId3"/>
          <a:stretch>
            <a:fillRect/>
          </a:stretch>
        </p:blipFill>
        <p:spPr>
          <a:xfrm>
            <a:off x="2663451" y="1300114"/>
            <a:ext cx="6865095" cy="3691186"/>
          </a:xfrm>
          <a:prstGeom prst="rect">
            <a:avLst/>
          </a:prstGeom>
        </p:spPr>
      </p:pic>
    </p:spTree>
    <p:extLst>
      <p:ext uri="{BB962C8B-B14F-4D97-AF65-F5344CB8AC3E}">
        <p14:creationId xmlns:p14="http://schemas.microsoft.com/office/powerpoint/2010/main" val="124384002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Questions on Poverty</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0" name="Group 9">
            <a:extLst>
              <a:ext uri="{FF2B5EF4-FFF2-40B4-BE49-F238E27FC236}">
                <a16:creationId xmlns:a16="http://schemas.microsoft.com/office/drawing/2014/main" id="{8480701F-5C56-4BDD-A6F3-64F7B9784CF3}"/>
              </a:ext>
            </a:extLst>
          </p:cNvPr>
          <p:cNvGrpSpPr/>
          <p:nvPr/>
        </p:nvGrpSpPr>
        <p:grpSpPr>
          <a:xfrm>
            <a:off x="2135749" y="1620241"/>
            <a:ext cx="8058154" cy="806935"/>
            <a:chOff x="542923" y="1736761"/>
            <a:chExt cx="8058154" cy="806935"/>
          </a:xfrm>
          <a:solidFill>
            <a:srgbClr val="627981"/>
          </a:solidFill>
        </p:grpSpPr>
        <p:sp>
          <p:nvSpPr>
            <p:cNvPr id="11" name="Rectangle 10">
              <a:extLst>
                <a:ext uri="{FF2B5EF4-FFF2-40B4-BE49-F238E27FC236}">
                  <a16:creationId xmlns:a16="http://schemas.microsoft.com/office/drawing/2014/main" id="{F671ADAC-E35A-47BA-AFE8-08F0FF25878A}"/>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2" name="TextBox 11">
              <a:extLst>
                <a:ext uri="{FF2B5EF4-FFF2-40B4-BE49-F238E27FC236}">
                  <a16:creationId xmlns:a16="http://schemas.microsoft.com/office/drawing/2014/main" id="{3DA309AA-5541-46A9-AA42-F664D234CC19}"/>
                </a:ext>
              </a:extLst>
            </p:cNvPr>
            <p:cNvSpPr txBox="1"/>
            <p:nvPr/>
          </p:nvSpPr>
          <p:spPr>
            <a:xfrm>
              <a:off x="655854"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In a vast country like the United States, should there be a national poverty line?</a:t>
              </a:r>
            </a:p>
          </p:txBody>
        </p:sp>
      </p:grpSp>
      <p:grpSp>
        <p:nvGrpSpPr>
          <p:cNvPr id="13" name="Group 12">
            <a:extLst>
              <a:ext uri="{FF2B5EF4-FFF2-40B4-BE49-F238E27FC236}">
                <a16:creationId xmlns:a16="http://schemas.microsoft.com/office/drawing/2014/main" id="{93163595-B0D2-4C7C-B198-5429C8216524}"/>
              </a:ext>
            </a:extLst>
          </p:cNvPr>
          <p:cNvGrpSpPr/>
          <p:nvPr/>
        </p:nvGrpSpPr>
        <p:grpSpPr>
          <a:xfrm>
            <a:off x="2135749" y="2502206"/>
            <a:ext cx="8058154" cy="806935"/>
            <a:chOff x="542923" y="1736761"/>
            <a:chExt cx="8058154" cy="806935"/>
          </a:xfrm>
          <a:solidFill>
            <a:srgbClr val="627981"/>
          </a:solidFill>
        </p:grpSpPr>
        <p:sp>
          <p:nvSpPr>
            <p:cNvPr id="14" name="Rectangle 13">
              <a:extLst>
                <a:ext uri="{FF2B5EF4-FFF2-40B4-BE49-F238E27FC236}">
                  <a16:creationId xmlns:a16="http://schemas.microsoft.com/office/drawing/2014/main" id="{2A722BAB-1367-4DFE-AC08-D871E81350F6}"/>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5" name="TextBox 14">
              <a:extLst>
                <a:ext uri="{FF2B5EF4-FFF2-40B4-BE49-F238E27FC236}">
                  <a16:creationId xmlns:a16="http://schemas.microsoft.com/office/drawing/2014/main" id="{586D815B-E25C-4767-B49C-D74CB166EB82}"/>
                </a:ext>
              </a:extLst>
            </p:cNvPr>
            <p:cNvSpPr txBox="1"/>
            <p:nvPr/>
          </p:nvSpPr>
          <p:spPr>
            <a:xfrm>
              <a:off x="599388" y="176829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median household income for a family of four was $102,552 in New Jersey and $57,132 in Mississippi in 2013.</a:t>
              </a:r>
            </a:p>
          </p:txBody>
        </p:sp>
      </p:grpSp>
      <p:grpSp>
        <p:nvGrpSpPr>
          <p:cNvPr id="16" name="Group 15">
            <a:extLst>
              <a:ext uri="{FF2B5EF4-FFF2-40B4-BE49-F238E27FC236}">
                <a16:creationId xmlns:a16="http://schemas.microsoft.com/office/drawing/2014/main" id="{95348A16-69F5-445B-A629-A4AE75D1A488}"/>
              </a:ext>
            </a:extLst>
          </p:cNvPr>
          <p:cNvGrpSpPr/>
          <p:nvPr/>
        </p:nvGrpSpPr>
        <p:grpSpPr>
          <a:xfrm>
            <a:off x="2135749" y="4292662"/>
            <a:ext cx="8058154" cy="806935"/>
            <a:chOff x="542923" y="1736761"/>
            <a:chExt cx="8058154" cy="806935"/>
          </a:xfrm>
          <a:solidFill>
            <a:srgbClr val="627981"/>
          </a:solidFill>
        </p:grpSpPr>
        <p:sp>
          <p:nvSpPr>
            <p:cNvPr id="17" name="Rectangle 16">
              <a:extLst>
                <a:ext uri="{FF2B5EF4-FFF2-40B4-BE49-F238E27FC236}">
                  <a16:creationId xmlns:a16="http://schemas.microsoft.com/office/drawing/2014/main" id="{09B48880-2DD8-4CF8-AE64-3A099D324FE3}"/>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8" name="TextBox 17">
              <a:extLst>
                <a:ext uri="{FF2B5EF4-FFF2-40B4-BE49-F238E27FC236}">
                  <a16:creationId xmlns:a16="http://schemas.microsoft.com/office/drawing/2014/main" id="{F6C2E2C7-1058-44A2-9D91-8E4051B952E6}"/>
                </a:ext>
              </a:extLst>
            </p:cNvPr>
            <p:cNvSpPr txBox="1"/>
            <p:nvPr/>
          </p:nvSpPr>
          <p:spPr>
            <a:xfrm>
              <a:off x="599388" y="176829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Any poverty line will be somewhat arbitrary, and it is useful to have a poverty line whose basic definition does not change much over time.</a:t>
              </a:r>
            </a:p>
          </p:txBody>
        </p:sp>
      </p:grpSp>
      <p:grpSp>
        <p:nvGrpSpPr>
          <p:cNvPr id="19" name="Group 18">
            <a:extLst>
              <a:ext uri="{FF2B5EF4-FFF2-40B4-BE49-F238E27FC236}">
                <a16:creationId xmlns:a16="http://schemas.microsoft.com/office/drawing/2014/main" id="{93F96EDA-5097-44CC-A8C4-F9FDC1249582}"/>
              </a:ext>
            </a:extLst>
          </p:cNvPr>
          <p:cNvGrpSpPr/>
          <p:nvPr/>
        </p:nvGrpSpPr>
        <p:grpSpPr>
          <a:xfrm>
            <a:off x="2135749" y="3397468"/>
            <a:ext cx="8058154" cy="806935"/>
            <a:chOff x="542923" y="1736761"/>
            <a:chExt cx="8058154" cy="806935"/>
          </a:xfrm>
          <a:solidFill>
            <a:srgbClr val="627981"/>
          </a:solidFill>
        </p:grpSpPr>
        <p:sp>
          <p:nvSpPr>
            <p:cNvPr id="20" name="Rectangle 19">
              <a:extLst>
                <a:ext uri="{FF2B5EF4-FFF2-40B4-BE49-F238E27FC236}">
                  <a16:creationId xmlns:a16="http://schemas.microsoft.com/office/drawing/2014/main" id="{F15852B3-D324-41A8-AE5F-5885751F4D3C}"/>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21" name="TextBox 20">
              <a:extLst>
                <a:ext uri="{FF2B5EF4-FFF2-40B4-BE49-F238E27FC236}">
                  <a16:creationId xmlns:a16="http://schemas.microsoft.com/office/drawing/2014/main" id="{0794F6E6-16DF-4AA6-8B5F-A42EEB53E0F9}"/>
                </a:ext>
              </a:extLst>
            </p:cNvPr>
            <p:cNvSpPr txBox="1"/>
            <p:nvPr/>
          </p:nvSpPr>
          <p:spPr>
            <a:xfrm>
              <a:off x="655854"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Should the government adjust the poverty line to account for the value of government programs?</a:t>
              </a:r>
            </a:p>
          </p:txBody>
        </p:sp>
      </p:grpSp>
      <p:grpSp>
        <p:nvGrpSpPr>
          <p:cNvPr id="22" name="Group 21">
            <a:extLst>
              <a:ext uri="{FF2B5EF4-FFF2-40B4-BE49-F238E27FC236}">
                <a16:creationId xmlns:a16="http://schemas.microsoft.com/office/drawing/2014/main" id="{55491212-BE91-4F80-8268-8876361307BE}"/>
              </a:ext>
            </a:extLst>
          </p:cNvPr>
          <p:cNvGrpSpPr/>
          <p:nvPr/>
        </p:nvGrpSpPr>
        <p:grpSpPr>
          <a:xfrm>
            <a:off x="2135749" y="5187856"/>
            <a:ext cx="8058154" cy="806935"/>
            <a:chOff x="542923" y="1736761"/>
            <a:chExt cx="8058154" cy="806935"/>
          </a:xfrm>
          <a:solidFill>
            <a:srgbClr val="627981"/>
          </a:solidFill>
        </p:grpSpPr>
        <p:sp>
          <p:nvSpPr>
            <p:cNvPr id="23" name="Rectangle 22">
              <a:extLst>
                <a:ext uri="{FF2B5EF4-FFF2-40B4-BE49-F238E27FC236}">
                  <a16:creationId xmlns:a16="http://schemas.microsoft.com/office/drawing/2014/main" id="{01313B92-8FA7-45E5-9930-DBEB9CBFF6B0}"/>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24" name="TextBox 23">
              <a:extLst>
                <a:ext uri="{FF2B5EF4-FFF2-40B4-BE49-F238E27FC236}">
                  <a16:creationId xmlns:a16="http://schemas.microsoft.com/office/drawing/2014/main" id="{5393CE96-BB9E-4EA5-8774-C9EF8DD87E50}"/>
                </a:ext>
              </a:extLst>
            </p:cNvPr>
            <p:cNvSpPr txBox="1"/>
            <p:nvPr/>
          </p:nvSpPr>
          <p:spPr>
            <a:xfrm>
              <a:off x="599388" y="176829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Government statisticians at the U.S. Census Bureau have ongoing research programs to address questions like these.</a:t>
              </a:r>
            </a:p>
          </p:txBody>
        </p:sp>
      </p:grpSp>
    </p:spTree>
    <p:extLst>
      <p:ext uri="{BB962C8B-B14F-4D97-AF65-F5344CB8AC3E}">
        <p14:creationId xmlns:p14="http://schemas.microsoft.com/office/powerpoint/2010/main" val="302425716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323</TotalTime>
  <Words>1267</Words>
  <Application>Microsoft Office PowerPoint</Application>
  <PresentationFormat>Widescreen</PresentationFormat>
  <Paragraphs>96</Paragraphs>
  <Slides>12</Slides>
  <Notes>10</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12</vt:i4>
      </vt:variant>
    </vt:vector>
  </HeadingPairs>
  <TitlesOfParts>
    <vt:vector size="19" baseType="lpstr">
      <vt:lpstr>Arial</vt:lpstr>
      <vt:lpstr>Calibri</vt:lpstr>
      <vt:lpstr>Calibri Light</vt:lpstr>
      <vt:lpstr>Cambria Math</vt:lpstr>
      <vt:lpstr>Century Gothic</vt:lpstr>
      <vt:lpstr>Office Theme</vt:lpstr>
      <vt:lpstr>1_Office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Caitlin Edahl</dc:creator>
  <cp:lastModifiedBy>Kelsey Gamel</cp:lastModifiedBy>
  <cp:revision>29</cp:revision>
  <dcterms:created xsi:type="dcterms:W3CDTF">2017-06-16T13:06:21Z</dcterms:created>
  <dcterms:modified xsi:type="dcterms:W3CDTF">2021-06-07T15:57:03Z</dcterms:modified>
</cp:coreProperties>
</file>