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367" r:id="rId4"/>
    <p:sldId id="368" r:id="rId5"/>
    <p:sldId id="301" r:id="rId6"/>
    <p:sldId id="369" r:id="rId7"/>
    <p:sldId id="370" r:id="rId8"/>
    <p:sldId id="293" r:id="rId9"/>
    <p:sldId id="295" r:id="rId10"/>
    <p:sldId id="364"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have identified a problem known as the poverty trap.</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4134237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poverty trap.</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Graphically, consider the situation a single mother (earning $8 an hour) with two children faces. On the horizontal axis, put hours of leisure (or time spent with family responsibilities), increasing in quantity from left to right. Also on the horizontal axis, put the number of hours of paid work, from 0 hours on the right to the maximum of 2,500 hours on the left. On the vertical axis, put the amount of income per year, rising from low to higher amounts of income. Suppose a government antipoverty program guarantees every family with a single mother and two children $18,000 in income.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original choice is 500 hours of leisure, 2,000 hours of work at Point A, and income of $16,000. With a guaranteed income of $18,000, this family would receive $18,000 whether it provides zero hours of work or 2,000 hours of work. Only if the family provides, say, 2,300 hours of work does its income rise above the guaranteed level of $18,000—and even then, the marginal gain to income from working many hours is small.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 this program, each time the mother earns $1,000, the government will deduct $1,000 of its support. The table shows what will happen at each combination of work and government support.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90981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mother works full time, giving up 40 hours per week with her children, she still ends up with $18,000 at the end of the year. Only if she works 2,300 hours in the year—an average of 44 hours per week for 50 weeks a year—does household income rise to $18,400. All of her year's work means that household income rises by only $400 over the income she would receive if she did not work at all. She would need to work 50 hours a week to reach $20,000.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078577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the previous example simplifies this struggle, consider that a single parent also has to consider the added time and costs for things like food, clothes, transportation, and childcare.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32097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Instead of reducing government payments by $1 for every $1 earned, the government could reduce payments by a smaller amount instead. Imposing work requirements and setting a time limit on benefits can also reduce the harshness of the poverty trap. </a:t>
            </a:r>
            <a:r>
              <a:rPr lang="en-US" sz="1200" kern="1200" dirty="0">
                <a:solidFill>
                  <a:schemeClr val="bg1"/>
                </a:solidFill>
                <a:effectLst/>
                <a:latin typeface="+mn-lt"/>
                <a:ea typeface="+mn-ea"/>
                <a:cs typeface="+mn-cs"/>
              </a:rPr>
              <a:t>It may be preferable in the long run to spend more money on a program that </a:t>
            </a:r>
            <a:r>
              <a:rPr lang="en-US" sz="1200" dirty="0">
                <a:solidFill>
                  <a:schemeClr val="bg1"/>
                </a:solidFill>
              </a:rPr>
              <a:t>retains</a:t>
            </a:r>
            <a:r>
              <a:rPr lang="en-US" sz="1200" kern="1200" dirty="0">
                <a:solidFill>
                  <a:schemeClr val="bg1"/>
                </a:solidFill>
                <a:effectLst/>
                <a:latin typeface="+mn-lt"/>
                <a:ea typeface="+mn-ea"/>
                <a:cs typeface="+mn-cs"/>
              </a:rPr>
              <a:t> a greater incentive to work rather than spending less money on a program that nearly eliminates any gains from working.</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61250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04871" y="2942356"/>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Poverty Trap</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42767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4355401"/>
            <a:ext cx="8429625" cy="2164154"/>
            <a:chOff x="542921" y="1664820"/>
            <a:chExt cx="8492547" cy="1745547"/>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745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733809"/>
              <a:ext cx="8058152" cy="1638411"/>
            </a:xfrm>
            <a:prstGeom prst="rect">
              <a:avLst/>
            </a:prstGeom>
            <a:grpFill/>
          </p:spPr>
          <p:txBody>
            <a:bodyPr wrap="square" rtlCol="0">
              <a:spAutoFit/>
            </a:bodyPr>
            <a:lstStyle/>
            <a:p>
              <a:pPr algn="ctr"/>
              <a:r>
                <a:rPr lang="en-US" sz="2100" dirty="0">
                  <a:solidFill>
                    <a:schemeClr val="bg1"/>
                  </a:solidFill>
                </a:rPr>
                <a:t>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a:t>
              </a:r>
              <a:r>
                <a:rPr lang="en-US" sz="2100" b="1" dirty="0">
                  <a:solidFill>
                    <a:schemeClr val="bg1"/>
                  </a:solidFill>
                </a:rPr>
                <a:t>poverty trap.</a:t>
              </a:r>
            </a:p>
          </p:txBody>
        </p:sp>
      </p:grpSp>
      <p:pic>
        <p:nvPicPr>
          <p:cNvPr id="2" name="Picture 2" descr="Hands holding an empty wallet">
            <a:extLst>
              <a:ext uri="{FF2B5EF4-FFF2-40B4-BE49-F238E27FC236}">
                <a16:creationId xmlns:a16="http://schemas.microsoft.com/office/drawing/2014/main" id="{D716065C-57B2-40DA-80D9-6DF98336A7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236" y="1291480"/>
            <a:ext cx="4365523" cy="2910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Graphically, consider the situation a single mother (earning $8 an hour) with two children faces.</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 the horizontal axis, put hours of leisure (or time spent with family responsibilities), increasing in quantity from left to right.</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Also on the horizontal axis, put the number of hours of paid work, from 0 hours on the right to the maximum of 2,500 hours on the left.</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 the vertical axis, put the amount of income per year, rising from low to higher amounts of income.</a:t>
              </a:r>
            </a:p>
          </p:txBody>
        </p:sp>
      </p:grpSp>
      <p:grpSp>
        <p:nvGrpSpPr>
          <p:cNvPr id="33" name="Group 32">
            <a:extLst>
              <a:ext uri="{FF2B5EF4-FFF2-40B4-BE49-F238E27FC236}">
                <a16:creationId xmlns:a16="http://schemas.microsoft.com/office/drawing/2014/main" id="{B512C610-58F7-4BB9-A7BC-F2A70F4BFBA9}"/>
              </a:ext>
            </a:extLst>
          </p:cNvPr>
          <p:cNvGrpSpPr/>
          <p:nvPr/>
        </p:nvGrpSpPr>
        <p:grpSpPr>
          <a:xfrm>
            <a:off x="2135749" y="521000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84D1ADB6-0A4D-4DFD-8877-3DE7002746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5" name="TextBox 34">
              <a:extLst>
                <a:ext uri="{FF2B5EF4-FFF2-40B4-BE49-F238E27FC236}">
                  <a16:creationId xmlns:a16="http://schemas.microsoft.com/office/drawing/2014/main" id="{432D1CC1-9001-401E-AD4A-41103D8D770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Suppose a government antipoverty program guarantees every family with a single mother and two children $18,000 in income.</a:t>
              </a:r>
            </a:p>
          </p:txBody>
        </p:sp>
      </p:grpSp>
    </p:spTree>
    <p:extLst>
      <p:ext uri="{BB962C8B-B14F-4D97-AF65-F5344CB8AC3E}">
        <p14:creationId xmlns:p14="http://schemas.microsoft.com/office/powerpoint/2010/main" val="667768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8AFEC29D-9258-4EFD-B553-960936C18E76}"/>
              </a:ext>
            </a:extLst>
          </p:cNvPr>
          <p:cNvSpPr txBox="1"/>
          <p:nvPr/>
        </p:nvSpPr>
        <p:spPr>
          <a:xfrm>
            <a:off x="1131988" y="1572175"/>
            <a:ext cx="4070634" cy="4093428"/>
          </a:xfrm>
          <a:prstGeom prst="rect">
            <a:avLst/>
          </a:prstGeom>
          <a:solidFill>
            <a:srgbClr val="627981"/>
          </a:solidFill>
        </p:spPr>
        <p:txBody>
          <a:bodyPr wrap="square" rtlCol="0">
            <a:spAutoFit/>
          </a:bodyPr>
          <a:lstStyle/>
          <a:p>
            <a:pPr algn="ctr"/>
            <a:r>
              <a:rPr lang="en-US" sz="2000" dirty="0">
                <a:solidFill>
                  <a:schemeClr val="bg1"/>
                </a:solidFill>
              </a:rPr>
              <a:t>The original choice is 500 hours of leisure, 2,000 hours of work at Point </a:t>
            </a:r>
            <a:r>
              <a:rPr lang="en-US" sz="2000" i="1" dirty="0">
                <a:solidFill>
                  <a:schemeClr val="bg1"/>
                </a:solidFill>
              </a:rPr>
              <a:t>A</a:t>
            </a:r>
            <a:r>
              <a:rPr lang="en-US" sz="2000" dirty="0">
                <a:solidFill>
                  <a:schemeClr val="bg1"/>
                </a:solidFill>
              </a:rPr>
              <a:t>, and income of $16,000. With a guaranteed income of $18,000, this family would receive $18,000 whether it provides zero hours of work or 2,000 hours of work. Only if the family provides, say, 2,300 hours of work does its income rise above the guaranteed level of $18,000—and even then, the marginal gain to income from working many hours is small.</a:t>
            </a:r>
            <a:endParaRPr lang="en-US" sz="2000" b="1" dirty="0">
              <a:solidFill>
                <a:schemeClr val="bg1"/>
              </a:solidFill>
            </a:endParaRPr>
          </a:p>
        </p:txBody>
      </p:sp>
      <p:sp>
        <p:nvSpPr>
          <p:cNvPr id="32" name="TextBox 31">
            <a:extLst>
              <a:ext uri="{FF2B5EF4-FFF2-40B4-BE49-F238E27FC236}">
                <a16:creationId xmlns:a16="http://schemas.microsoft.com/office/drawing/2014/main" id="{84108259-FBB9-4FE9-B92A-9B1E19B0102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pic>
        <p:nvPicPr>
          <p:cNvPr id="3" name="Picture 2" descr="A graph of a single-parent family's labor and leisure before and after government assistance.">
            <a:extLst>
              <a:ext uri="{FF2B5EF4-FFF2-40B4-BE49-F238E27FC236}">
                <a16:creationId xmlns:a16="http://schemas.microsoft.com/office/drawing/2014/main" id="{6E246201-324E-4092-ADF8-F67E2F50CB75}"/>
              </a:ext>
            </a:extLst>
          </p:cNvPr>
          <p:cNvPicPr>
            <a:picLocks noChangeAspect="1"/>
          </p:cNvPicPr>
          <p:nvPr/>
        </p:nvPicPr>
        <p:blipFill>
          <a:blip r:embed="rId3"/>
          <a:stretch>
            <a:fillRect/>
          </a:stretch>
        </p:blipFill>
        <p:spPr>
          <a:xfrm>
            <a:off x="5910948" y="1383374"/>
            <a:ext cx="5268330" cy="5082289"/>
          </a:xfrm>
          <a:prstGeom prst="rect">
            <a:avLst/>
          </a:prstGeom>
        </p:spPr>
      </p:pic>
    </p:spTree>
    <p:extLst>
      <p:ext uri="{BB962C8B-B14F-4D97-AF65-F5344CB8AC3E}">
        <p14:creationId xmlns:p14="http://schemas.microsoft.com/office/powerpoint/2010/main" val="35565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4108259-FBB9-4FE9-B92A-9B1E19B0102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graphicFrame>
        <p:nvGraphicFramePr>
          <p:cNvPr id="2" name="Table 2">
            <a:extLst>
              <a:ext uri="{FF2B5EF4-FFF2-40B4-BE49-F238E27FC236}">
                <a16:creationId xmlns:a16="http://schemas.microsoft.com/office/drawing/2014/main" id="{E1312EEA-C490-4F89-9BC6-4611B0E52792}"/>
              </a:ext>
            </a:extLst>
          </p:cNvPr>
          <p:cNvGraphicFramePr>
            <a:graphicFrameLocks noGrp="1"/>
          </p:cNvGraphicFramePr>
          <p:nvPr>
            <p:extLst>
              <p:ext uri="{D42A27DB-BD31-4B8C-83A1-F6EECF244321}">
                <p14:modId xmlns:p14="http://schemas.microsoft.com/office/powerpoint/2010/main" val="2143672127"/>
              </p:ext>
            </p:extLst>
          </p:nvPr>
        </p:nvGraphicFramePr>
        <p:xfrm>
          <a:off x="2032000" y="1854784"/>
          <a:ext cx="8128000" cy="28651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4092952942"/>
                    </a:ext>
                  </a:extLst>
                </a:gridCol>
                <a:gridCol w="2032000">
                  <a:extLst>
                    <a:ext uri="{9D8B030D-6E8A-4147-A177-3AD203B41FA5}">
                      <a16:colId xmlns:a16="http://schemas.microsoft.com/office/drawing/2014/main" val="1137760044"/>
                    </a:ext>
                  </a:extLst>
                </a:gridCol>
                <a:gridCol w="2032000">
                  <a:extLst>
                    <a:ext uri="{9D8B030D-6E8A-4147-A177-3AD203B41FA5}">
                      <a16:colId xmlns:a16="http://schemas.microsoft.com/office/drawing/2014/main" val="3528454200"/>
                    </a:ext>
                  </a:extLst>
                </a:gridCol>
                <a:gridCol w="2032000">
                  <a:extLst>
                    <a:ext uri="{9D8B030D-6E8A-4147-A177-3AD203B41FA5}">
                      <a16:colId xmlns:a16="http://schemas.microsoft.com/office/drawing/2014/main" val="3356854503"/>
                    </a:ext>
                  </a:extLst>
                </a:gridCol>
              </a:tblGrid>
              <a:tr h="370840">
                <a:tc>
                  <a:txBody>
                    <a:bodyPr/>
                    <a:lstStyle/>
                    <a:p>
                      <a:pPr algn="ctr"/>
                      <a:r>
                        <a:rPr lang="en-US" dirty="0">
                          <a:solidFill>
                            <a:schemeClr val="tx1"/>
                          </a:solidFill>
                        </a:rPr>
                        <a:t>Amount Worked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Earnings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Government Support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i="0" kern="1200" dirty="0">
                          <a:solidFill>
                            <a:schemeClr val="tx1"/>
                          </a:solidFill>
                          <a:effectLst/>
                          <a:latin typeface="+mn-lt"/>
                          <a:ea typeface="+mn-ea"/>
                          <a:cs typeface="+mn-cs"/>
                        </a:rPr>
                        <a:t>Total Income</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9341107"/>
                  </a:ext>
                </a:extLst>
              </a:tr>
              <a:tr h="370840">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2121315"/>
                  </a:ext>
                </a:extLst>
              </a:tr>
              <a:tr h="370840">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31256519"/>
                  </a:ext>
                </a:extLst>
              </a:tr>
              <a:tr h="370840">
                <a:tc>
                  <a:txBody>
                    <a:bodyPr/>
                    <a:lstStyle/>
                    <a:p>
                      <a:pPr algn="ctr"/>
                      <a:r>
                        <a:rPr lang="en-US" dirty="0">
                          <a:solidFill>
                            <a:schemeClr val="tx1"/>
                          </a:solidFill>
                        </a:rPr>
                        <a:t>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6380053"/>
                  </a:ext>
                </a:extLst>
              </a:tr>
              <a:tr h="370840">
                <a:tc>
                  <a:txBody>
                    <a:bodyPr/>
                    <a:lstStyle/>
                    <a:p>
                      <a:pPr algn="ctr"/>
                      <a:r>
                        <a:rPr lang="en-US" dirty="0">
                          <a:solidFill>
                            <a:schemeClr val="tx1"/>
                          </a:solidFill>
                        </a:rPr>
                        <a:t>1,500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14301635"/>
                  </a:ext>
                </a:extLst>
              </a:tr>
              <a:tr h="370840">
                <a:tc>
                  <a:txBody>
                    <a:bodyPr/>
                    <a:lstStyle/>
                    <a:p>
                      <a:pPr algn="ctr"/>
                      <a:r>
                        <a:rPr lang="en-US" dirty="0">
                          <a:solidFill>
                            <a:schemeClr val="tx1"/>
                          </a:solidFill>
                        </a:rP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9473435"/>
                  </a:ext>
                </a:extLst>
              </a:tr>
              <a:tr h="370840">
                <a:tc>
                  <a:txBody>
                    <a:bodyPr/>
                    <a:lstStyle/>
                    <a:p>
                      <a:pPr algn="ctr"/>
                      <a:r>
                        <a:rPr lang="en-US" dirty="0">
                          <a:solidFill>
                            <a:schemeClr val="tx1"/>
                          </a:solidFill>
                        </a:rPr>
                        <a:t>2,500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8476113"/>
                  </a:ext>
                </a:extLst>
              </a:tr>
            </a:tbl>
          </a:graphicData>
        </a:graphic>
      </p:graphicFrame>
      <p:sp>
        <p:nvSpPr>
          <p:cNvPr id="9" name="TextBox 8">
            <a:extLst>
              <a:ext uri="{FF2B5EF4-FFF2-40B4-BE49-F238E27FC236}">
                <a16:creationId xmlns:a16="http://schemas.microsoft.com/office/drawing/2014/main" id="{C7038108-A70E-4694-B8EC-A13A3802D774}"/>
              </a:ext>
            </a:extLst>
          </p:cNvPr>
          <p:cNvSpPr txBox="1"/>
          <p:nvPr/>
        </p:nvSpPr>
        <p:spPr>
          <a:xfrm>
            <a:off x="2096776" y="5189177"/>
            <a:ext cx="7998448" cy="1061829"/>
          </a:xfrm>
          <a:prstGeom prst="rect">
            <a:avLst/>
          </a:prstGeom>
          <a:solidFill>
            <a:srgbClr val="627981"/>
          </a:solidFill>
        </p:spPr>
        <p:txBody>
          <a:bodyPr wrap="square" rtlCol="0">
            <a:spAutoFit/>
          </a:bodyPr>
          <a:lstStyle/>
          <a:p>
            <a:pPr algn="ctr"/>
            <a:r>
              <a:rPr lang="en-US" sz="2100" dirty="0">
                <a:solidFill>
                  <a:schemeClr val="bg1"/>
                </a:solidFill>
              </a:rPr>
              <a:t>With this program, each time the mother earns $1,000, the government will deduct $1,000 of its support. The table shows what will happen at each combination of work and government support.</a:t>
            </a:r>
            <a:endParaRPr lang="en-US" sz="2100" b="1" dirty="0">
              <a:solidFill>
                <a:schemeClr val="bg1"/>
              </a:solidFill>
            </a:endParaRPr>
          </a:p>
        </p:txBody>
      </p:sp>
      <p:sp>
        <p:nvSpPr>
          <p:cNvPr id="3" name="TextBox 2">
            <a:extLst>
              <a:ext uri="{FF2B5EF4-FFF2-40B4-BE49-F238E27FC236}">
                <a16:creationId xmlns:a16="http://schemas.microsoft.com/office/drawing/2014/main" id="{2F37A219-56EE-44E1-9EFE-F3243E217392}"/>
              </a:ext>
            </a:extLst>
          </p:cNvPr>
          <p:cNvSpPr txBox="1"/>
          <p:nvPr/>
        </p:nvSpPr>
        <p:spPr>
          <a:xfrm>
            <a:off x="3237271" y="1325503"/>
            <a:ext cx="5717458" cy="369332"/>
          </a:xfrm>
          <a:prstGeom prst="rect">
            <a:avLst/>
          </a:prstGeom>
          <a:noFill/>
        </p:spPr>
        <p:txBody>
          <a:bodyPr wrap="square" rtlCol="0">
            <a:spAutoFit/>
          </a:bodyPr>
          <a:lstStyle/>
          <a:p>
            <a:r>
              <a:rPr lang="en-US" dirty="0"/>
              <a:t>Total Income at Various Combinations of Work and Support</a:t>
            </a:r>
          </a:p>
        </p:txBody>
      </p:sp>
    </p:spTree>
    <p:extLst>
      <p:ext uri="{BB962C8B-B14F-4D97-AF65-F5344CB8AC3E}">
        <p14:creationId xmlns:p14="http://schemas.microsoft.com/office/powerpoint/2010/main" val="3820230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mother works full time, giving up 40 hours per week with her children, she still ends up with $18,000 at the end of the year.</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Only if she works 2,300 hours in the year—an average of 44 hours per week for 50 weeks a year—does household income rise to $18,400.</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of her year's work means that household income rises by only $400 over the income she would receive if she did not work at all.</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90864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She would need to work 50 hours a week to reach $20,000.</a:t>
              </a:r>
            </a:p>
          </p:txBody>
        </p:sp>
      </p:grpSp>
    </p:spTree>
    <p:extLst>
      <p:ext uri="{BB962C8B-B14F-4D97-AF65-F5344CB8AC3E}">
        <p14:creationId xmlns:p14="http://schemas.microsoft.com/office/powerpoint/2010/main" val="467471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Considerations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0B0D071-05C2-4A3B-BB2A-5C3069FC7C43}"/>
              </a:ext>
            </a:extLst>
          </p:cNvPr>
          <p:cNvSpPr txBox="1"/>
          <p:nvPr/>
        </p:nvSpPr>
        <p:spPr>
          <a:xfrm>
            <a:off x="3684020" y="2719366"/>
            <a:ext cx="1989519" cy="461665"/>
          </a:xfrm>
          <a:prstGeom prst="rect">
            <a:avLst/>
          </a:prstGeom>
          <a:solidFill>
            <a:srgbClr val="627981"/>
          </a:solidFill>
        </p:spPr>
        <p:txBody>
          <a:bodyPr wrap="square" rtlCol="0">
            <a:spAutoFit/>
          </a:bodyPr>
          <a:lstStyle/>
          <a:p>
            <a:pPr>
              <a:buClr>
                <a:srgbClr val="FF8181"/>
              </a:buClr>
            </a:pPr>
            <a:r>
              <a:rPr lang="en-US" sz="2400" dirty="0">
                <a:solidFill>
                  <a:schemeClr val="bg1"/>
                </a:solidFill>
              </a:rPr>
              <a:t>food + clothes</a:t>
            </a:r>
          </a:p>
        </p:txBody>
      </p:sp>
      <p:sp>
        <p:nvSpPr>
          <p:cNvPr id="5" name="TextBox 4">
            <a:extLst>
              <a:ext uri="{FF2B5EF4-FFF2-40B4-BE49-F238E27FC236}">
                <a16:creationId xmlns:a16="http://schemas.microsoft.com/office/drawing/2014/main" id="{D72006E3-E6B8-4870-9794-541B7C68D017}"/>
              </a:ext>
            </a:extLst>
          </p:cNvPr>
          <p:cNvSpPr txBox="1"/>
          <p:nvPr/>
        </p:nvSpPr>
        <p:spPr>
          <a:xfrm>
            <a:off x="3684020" y="3593915"/>
            <a:ext cx="1989519" cy="461665"/>
          </a:xfrm>
          <a:prstGeom prst="rect">
            <a:avLst/>
          </a:prstGeom>
          <a:solidFill>
            <a:srgbClr val="627981"/>
          </a:solidFill>
        </p:spPr>
        <p:txBody>
          <a:bodyPr wrap="none" rtlCol="0">
            <a:spAutoFit/>
          </a:bodyPr>
          <a:lstStyle/>
          <a:p>
            <a:pPr>
              <a:buClr>
                <a:srgbClr val="FF8181"/>
              </a:buClr>
            </a:pPr>
            <a:r>
              <a:rPr lang="en-US" sz="2400" dirty="0">
                <a:solidFill>
                  <a:schemeClr val="bg1"/>
                </a:solidFill>
              </a:rPr>
              <a:t>transportation</a:t>
            </a:r>
          </a:p>
        </p:txBody>
      </p:sp>
      <p:sp>
        <p:nvSpPr>
          <p:cNvPr id="6" name="TextBox 5">
            <a:extLst>
              <a:ext uri="{FF2B5EF4-FFF2-40B4-BE49-F238E27FC236}">
                <a16:creationId xmlns:a16="http://schemas.microsoft.com/office/drawing/2014/main" id="{9300096A-F7EE-46E1-AC15-DC16F610E350}"/>
              </a:ext>
            </a:extLst>
          </p:cNvPr>
          <p:cNvSpPr txBox="1"/>
          <p:nvPr/>
        </p:nvSpPr>
        <p:spPr>
          <a:xfrm>
            <a:off x="3684020" y="4464591"/>
            <a:ext cx="1989519" cy="461665"/>
          </a:xfrm>
          <a:prstGeom prst="rect">
            <a:avLst/>
          </a:prstGeom>
          <a:solidFill>
            <a:srgbClr val="627981"/>
          </a:solidFill>
        </p:spPr>
        <p:txBody>
          <a:bodyPr wrap="square" rtlCol="0">
            <a:spAutoFit/>
          </a:bodyPr>
          <a:lstStyle/>
          <a:p>
            <a:pPr algn="ctr">
              <a:buClr>
                <a:srgbClr val="FF8181"/>
              </a:buClr>
            </a:pPr>
            <a:r>
              <a:rPr lang="en-US" sz="2400" dirty="0">
                <a:solidFill>
                  <a:schemeClr val="bg1"/>
                </a:solidFill>
              </a:rPr>
              <a:t>childcare</a:t>
            </a:r>
          </a:p>
        </p:txBody>
      </p:sp>
      <p:pic>
        <p:nvPicPr>
          <p:cNvPr id="4" name="Graphic 3" descr="Shirt">
            <a:extLst>
              <a:ext uri="{FF2B5EF4-FFF2-40B4-BE49-F238E27FC236}">
                <a16:creationId xmlns:a16="http://schemas.microsoft.com/office/drawing/2014/main" id="{0FC48332-B63C-4505-898F-1F82497E55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18462" y="2620934"/>
            <a:ext cx="689718" cy="689718"/>
          </a:xfrm>
          <a:prstGeom prst="rect">
            <a:avLst/>
          </a:prstGeom>
        </p:spPr>
      </p:pic>
      <p:pic>
        <p:nvPicPr>
          <p:cNvPr id="8" name="Graphic 7" descr="Car">
            <a:extLst>
              <a:ext uri="{FF2B5EF4-FFF2-40B4-BE49-F238E27FC236}">
                <a16:creationId xmlns:a16="http://schemas.microsoft.com/office/drawing/2014/main" id="{317FCDA4-79E0-4E19-A15A-DD5272463F1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8462" y="3536483"/>
            <a:ext cx="685800" cy="685800"/>
          </a:xfrm>
          <a:prstGeom prst="rect">
            <a:avLst/>
          </a:prstGeom>
        </p:spPr>
      </p:pic>
      <p:pic>
        <p:nvPicPr>
          <p:cNvPr id="10" name="Graphic 9" descr="Baby crawling">
            <a:extLst>
              <a:ext uri="{FF2B5EF4-FFF2-40B4-BE49-F238E27FC236}">
                <a16:creationId xmlns:a16="http://schemas.microsoft.com/office/drawing/2014/main" id="{BBF219B1-7CCF-4D72-A81F-D082B7CA850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18462" y="4352523"/>
            <a:ext cx="685800" cy="685800"/>
          </a:xfrm>
          <a:prstGeom prst="rect">
            <a:avLst/>
          </a:prstGeom>
        </p:spPr>
      </p:pic>
      <p:grpSp>
        <p:nvGrpSpPr>
          <p:cNvPr id="11" name="Group 10">
            <a:extLst>
              <a:ext uri="{FF2B5EF4-FFF2-40B4-BE49-F238E27FC236}">
                <a16:creationId xmlns:a16="http://schemas.microsoft.com/office/drawing/2014/main" id="{91143C8A-8327-42E5-BD06-4E9B736F835A}"/>
              </a:ext>
            </a:extLst>
          </p:cNvPr>
          <p:cNvGrpSpPr/>
          <p:nvPr/>
        </p:nvGrpSpPr>
        <p:grpSpPr>
          <a:xfrm>
            <a:off x="2066923" y="1371590"/>
            <a:ext cx="8058154" cy="1021820"/>
            <a:chOff x="542923" y="1635498"/>
            <a:chExt cx="8058154" cy="1021820"/>
          </a:xfrm>
          <a:solidFill>
            <a:srgbClr val="627981"/>
          </a:solidFill>
        </p:grpSpPr>
        <p:sp>
          <p:nvSpPr>
            <p:cNvPr id="12" name="Rectangle 11">
              <a:extLst>
                <a:ext uri="{FF2B5EF4-FFF2-40B4-BE49-F238E27FC236}">
                  <a16:creationId xmlns:a16="http://schemas.microsoft.com/office/drawing/2014/main" id="{25C82973-B90F-47C6-A4E8-2EC445E5A191}"/>
                </a:ext>
              </a:extLst>
            </p:cNvPr>
            <p:cNvSpPr/>
            <p:nvPr/>
          </p:nvSpPr>
          <p:spPr>
            <a:xfrm>
              <a:off x="542923" y="1635498"/>
              <a:ext cx="8058154" cy="10156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D08954B7-A193-4525-8552-94969B3ADF06}"/>
                </a:ext>
              </a:extLst>
            </p:cNvPr>
            <p:cNvSpPr txBox="1"/>
            <p:nvPr/>
          </p:nvSpPr>
          <p:spPr>
            <a:xfrm>
              <a:off x="655854" y="1641655"/>
              <a:ext cx="7807571" cy="1015663"/>
            </a:xfrm>
            <a:prstGeom prst="rect">
              <a:avLst/>
            </a:prstGeom>
            <a:grpFill/>
          </p:spPr>
          <p:txBody>
            <a:bodyPr wrap="square" rtlCol="0">
              <a:spAutoFit/>
            </a:bodyPr>
            <a:lstStyle/>
            <a:p>
              <a:pPr algn="ctr"/>
              <a:r>
                <a:rPr lang="en-US" sz="2000" dirty="0">
                  <a:solidFill>
                    <a:schemeClr val="bg1"/>
                  </a:solidFill>
                </a:rPr>
                <a:t>While the previous </a:t>
              </a:r>
              <a:r>
                <a:rPr lang="en-US" sz="2000" kern="1200" dirty="0">
                  <a:solidFill>
                    <a:schemeClr val="bg1"/>
                  </a:solidFill>
                  <a:effectLst/>
                  <a:latin typeface="+mn-lt"/>
                  <a:ea typeface="+mn-ea"/>
                  <a:cs typeface="+mn-cs"/>
                </a:rPr>
                <a:t>example simplifies this struggle, consider that a single parent also has to consider the added time and costs for things like food, clothes, transportation, and childcare.</a:t>
              </a:r>
            </a:p>
          </p:txBody>
        </p:sp>
      </p:grpSp>
    </p:spTree>
    <p:extLst>
      <p:ext uri="{BB962C8B-B14F-4D97-AF65-F5344CB8AC3E}">
        <p14:creationId xmlns:p14="http://schemas.microsoft.com/office/powerpoint/2010/main" val="1122993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Possible Government Modifications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B3815B5-DF80-49A1-8BF5-D530A2C2C5CC}"/>
              </a:ext>
            </a:extLst>
          </p:cNvPr>
          <p:cNvGrpSpPr/>
          <p:nvPr/>
        </p:nvGrpSpPr>
        <p:grpSpPr>
          <a:xfrm>
            <a:off x="1368834" y="1383373"/>
            <a:ext cx="6227872" cy="1202501"/>
            <a:chOff x="542923" y="1736761"/>
            <a:chExt cx="8058154" cy="806935"/>
          </a:xfrm>
          <a:solidFill>
            <a:srgbClr val="627981"/>
          </a:solidFill>
        </p:grpSpPr>
        <p:sp>
          <p:nvSpPr>
            <p:cNvPr id="8" name="Rectangle 7">
              <a:extLst>
                <a:ext uri="{FF2B5EF4-FFF2-40B4-BE49-F238E27FC236}">
                  <a16:creationId xmlns:a16="http://schemas.microsoft.com/office/drawing/2014/main" id="{AB03FF4E-99AE-406B-BA32-A0BCFD465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651F6956-B7FE-41DB-8765-146E637D3F9F}"/>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Instead of reducing government payments by $1 for every $1 earned, the government could reduce payments by a smaller amount instead.</a:t>
              </a:r>
            </a:p>
          </p:txBody>
        </p:sp>
      </p:grpSp>
      <p:grpSp>
        <p:nvGrpSpPr>
          <p:cNvPr id="10" name="Group 9">
            <a:extLst>
              <a:ext uri="{FF2B5EF4-FFF2-40B4-BE49-F238E27FC236}">
                <a16:creationId xmlns:a16="http://schemas.microsoft.com/office/drawing/2014/main" id="{F48528EB-E529-4A74-A933-A8386A0EB880}"/>
              </a:ext>
            </a:extLst>
          </p:cNvPr>
          <p:cNvGrpSpPr/>
          <p:nvPr/>
        </p:nvGrpSpPr>
        <p:grpSpPr>
          <a:xfrm>
            <a:off x="1368834" y="2746010"/>
            <a:ext cx="6227872" cy="1182039"/>
            <a:chOff x="542923" y="1736761"/>
            <a:chExt cx="8058154" cy="806935"/>
          </a:xfrm>
          <a:solidFill>
            <a:srgbClr val="627981"/>
          </a:solidFill>
        </p:grpSpPr>
        <p:sp>
          <p:nvSpPr>
            <p:cNvPr id="11" name="Rectangle 10">
              <a:extLst>
                <a:ext uri="{FF2B5EF4-FFF2-40B4-BE49-F238E27FC236}">
                  <a16:creationId xmlns:a16="http://schemas.microsoft.com/office/drawing/2014/main" id="{91303392-D7CB-4753-BA56-477DAB4F6C8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02C0CDF0-57A6-4A7B-8F90-66204B208A6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Imposing work requirements and setting a time limit on benefits can also reduce the harshness of the poverty trap.</a:t>
              </a:r>
            </a:p>
          </p:txBody>
        </p:sp>
      </p:grpSp>
      <p:pic>
        <p:nvPicPr>
          <p:cNvPr id="1026" name="Picture 2" descr="A photograph of a machine where people can clock in and clock out of work">
            <a:extLst>
              <a:ext uri="{FF2B5EF4-FFF2-40B4-BE49-F238E27FC236}">
                <a16:creationId xmlns:a16="http://schemas.microsoft.com/office/drawing/2014/main" id="{55772122-6FAC-4348-9B9B-D51B402840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7315" y="1733011"/>
            <a:ext cx="3466255" cy="3391978"/>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BE380764-4005-42A1-85A9-3651B0FF250E}"/>
              </a:ext>
            </a:extLst>
          </p:cNvPr>
          <p:cNvGrpSpPr/>
          <p:nvPr/>
        </p:nvGrpSpPr>
        <p:grpSpPr>
          <a:xfrm>
            <a:off x="1359281" y="4088185"/>
            <a:ext cx="6227872" cy="1718363"/>
            <a:chOff x="542923" y="1736761"/>
            <a:chExt cx="8058154" cy="1354971"/>
          </a:xfrm>
          <a:solidFill>
            <a:srgbClr val="627981"/>
          </a:solidFill>
        </p:grpSpPr>
        <p:sp>
          <p:nvSpPr>
            <p:cNvPr id="14" name="Rectangle 13">
              <a:extLst>
                <a:ext uri="{FF2B5EF4-FFF2-40B4-BE49-F238E27FC236}">
                  <a16:creationId xmlns:a16="http://schemas.microsoft.com/office/drawing/2014/main" id="{7ED7A3E0-98E7-4C04-B30C-53FACCAADC9D}"/>
                </a:ext>
              </a:extLst>
            </p:cNvPr>
            <p:cNvSpPr/>
            <p:nvPr/>
          </p:nvSpPr>
          <p:spPr>
            <a:xfrm>
              <a:off x="542923" y="1736761"/>
              <a:ext cx="8058154" cy="135497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CD9BAEDF-D62C-40AB-826D-01ABB7185C65}"/>
                </a:ext>
              </a:extLst>
            </p:cNvPr>
            <p:cNvSpPr txBox="1"/>
            <p:nvPr/>
          </p:nvSpPr>
          <p:spPr>
            <a:xfrm>
              <a:off x="599388" y="1768293"/>
              <a:ext cx="7807571" cy="13234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It may be preferable in the long run to spend more money on a program that </a:t>
              </a:r>
              <a:r>
                <a:rPr lang="en-US" sz="2000" dirty="0">
                  <a:solidFill>
                    <a:schemeClr val="bg1"/>
                  </a:solidFill>
                </a:rPr>
                <a:t>retains</a:t>
              </a:r>
              <a:r>
                <a:rPr lang="en-US" sz="2000" kern="1200" dirty="0">
                  <a:solidFill>
                    <a:schemeClr val="bg1"/>
                  </a:solidFill>
                  <a:effectLst/>
                  <a:latin typeface="+mn-lt"/>
                  <a:ea typeface="+mn-ea"/>
                  <a:cs typeface="+mn-cs"/>
                </a:rPr>
                <a:t> a greater incentive to work rather than spending less money on a program that nearly eliminates any gains from working.</a:t>
              </a:r>
            </a:p>
          </p:txBody>
        </p:sp>
      </p:grpSp>
    </p:spTree>
    <p:extLst>
      <p:ext uri="{BB962C8B-B14F-4D97-AF65-F5344CB8AC3E}">
        <p14:creationId xmlns:p14="http://schemas.microsoft.com/office/powerpoint/2010/main" val="3898498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41027"/>
            <a:ext cx="9273061" cy="378565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poverty trap occurs when government-support payments for the poor decline as the poor earn more income.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a result, the poor do not end up with much more income when they work because the loss of government support largely or completely offsets any income that one earns by working.</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Phasing out government benefits more slowly, as well as imposing requirements for work as a condition of receiving benefits and a time limit on benefits, can reduce the harshness of the poverty trap.</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TotalTime>
  <Words>1305</Words>
  <Application>Microsoft Office PowerPoint</Application>
  <PresentationFormat>Widescreen</PresentationFormat>
  <Paragraphs>94</Paragraphs>
  <Slides>10</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41</cp:revision>
  <dcterms:created xsi:type="dcterms:W3CDTF">2017-06-16T13:06:21Z</dcterms:created>
  <dcterms:modified xsi:type="dcterms:W3CDTF">2021-06-07T17:47:27Z</dcterms:modified>
</cp:coreProperties>
</file>