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29" r:id="rId4"/>
    <p:sldId id="257" r:id="rId5"/>
    <p:sldId id="330" r:id="rId6"/>
    <p:sldId id="289" r:id="rId7"/>
    <p:sldId id="368" r:id="rId8"/>
    <p:sldId id="290" r:id="rId9"/>
    <p:sldId id="365" r:id="rId10"/>
    <p:sldId id="370" r:id="rId11"/>
    <p:sldId id="291" r:id="rId12"/>
    <p:sldId id="331" r:id="rId13"/>
    <p:sldId id="332" r:id="rId14"/>
    <p:sldId id="296" r:id="rId15"/>
    <p:sldId id="366" r:id="rId16"/>
    <p:sldId id="367" r:id="rId17"/>
    <p:sldId id="36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Absolute and Comparative Advantage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071078925"/>
              </p:ext>
            </p:extLst>
          </p:nvPr>
        </p:nvGraphicFramePr>
        <p:xfrm>
          <a:off x="2031999" y="268732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How Many Hours It Takes to Produce Oil and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(hours per barrel)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(hours per bushel)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157563481"/>
              </p:ext>
            </p:extLst>
          </p:nvPr>
        </p:nvGraphicFramePr>
        <p:xfrm>
          <a:off x="2032000" y="3122367"/>
          <a:ext cx="8127999" cy="22910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Production Possibilities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Production Using 100 Worker Hours (barrels)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Production Using 100 Worker Hours (bushels)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 (100 workers per 4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 (100 workers per 2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Tree>
    <p:extLst>
      <p:ext uri="{BB962C8B-B14F-4D97-AF65-F5344CB8AC3E}">
        <p14:creationId xmlns:p14="http://schemas.microsoft.com/office/powerpoint/2010/main" val="367369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058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270552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080662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CFA573CF-6AE5-413D-8E33-F47AA83E52EB}"/>
              </a:ext>
            </a:extLst>
          </p:cNvPr>
          <p:cNvGraphicFramePr>
            <a:graphicFrameLocks noGrp="1"/>
          </p:cNvGraphicFramePr>
          <p:nvPr>
            <p:extLst>
              <p:ext uri="{D42A27DB-BD31-4B8C-83A1-F6EECF244321}">
                <p14:modId xmlns:p14="http://schemas.microsoft.com/office/powerpoint/2010/main" val="3465650500"/>
              </p:ext>
            </p:extLst>
          </p:nvPr>
        </p:nvGraphicFramePr>
        <p:xfrm>
          <a:off x="2031999" y="1649832"/>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01923420"/>
                    </a:ext>
                  </a:extLst>
                </a:gridCol>
                <a:gridCol w="2709333">
                  <a:extLst>
                    <a:ext uri="{9D8B030D-6E8A-4147-A177-3AD203B41FA5}">
                      <a16:colId xmlns:a16="http://schemas.microsoft.com/office/drawing/2014/main" val="2030078070"/>
                    </a:ext>
                  </a:extLst>
                </a:gridCol>
                <a:gridCol w="2709333">
                  <a:extLst>
                    <a:ext uri="{9D8B030D-6E8A-4147-A177-3AD203B41FA5}">
                      <a16:colId xmlns:a16="http://schemas.microsoft.com/office/drawing/2014/main" val="4043958477"/>
                    </a:ext>
                  </a:extLst>
                </a:gridCol>
              </a:tblGrid>
              <a:tr h="370840">
                <a:tc gridSpan="3">
                  <a:txBody>
                    <a:bodyPr/>
                    <a:lstStyle/>
                    <a:p>
                      <a:pPr algn="ctr"/>
                      <a:r>
                        <a:rPr lang="en-US" dirty="0">
                          <a:solidFill>
                            <a:schemeClr val="tx1"/>
                          </a:solidFill>
                        </a:rPr>
                        <a:t>Opportunity Cost and Comparative Advantage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808432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Unit—Oil</a:t>
                      </a:r>
                    </a:p>
                    <a:p>
                      <a:pPr algn="ctr"/>
                      <a:r>
                        <a:rPr lang="en-US" b="1" dirty="0">
                          <a:solidFill>
                            <a:schemeClr val="tx1"/>
                          </a:solidFill>
                        </a:rPr>
                        <a:t>(in terms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Unit—Corn</a:t>
                      </a:r>
                    </a:p>
                    <a:p>
                      <a:pPr algn="ctr"/>
                      <a:r>
                        <a:rPr lang="en-US" b="1" dirty="0">
                          <a:solidFill>
                            <a:schemeClr val="tx1"/>
                          </a:solidFill>
                        </a:rPr>
                        <a:t>(in terms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0506487"/>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77715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9188144"/>
                  </a:ext>
                </a:extLst>
              </a:tr>
            </a:tbl>
          </a:graphicData>
        </a:graphic>
      </p:graphicFrame>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170691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graphicFrame>
        <p:nvGraphicFramePr>
          <p:cNvPr id="3" name="Table 3">
            <a:extLst>
              <a:ext uri="{FF2B5EF4-FFF2-40B4-BE49-F238E27FC236}">
                <a16:creationId xmlns:a16="http://schemas.microsoft.com/office/drawing/2014/main" id="{AD33FA1C-F059-4BD5-833A-4FACEE37FB83}"/>
              </a:ext>
            </a:extLst>
          </p:cNvPr>
          <p:cNvGraphicFramePr>
            <a:graphicFrameLocks noGrp="1"/>
          </p:cNvGraphicFramePr>
          <p:nvPr>
            <p:extLst>
              <p:ext uri="{D42A27DB-BD31-4B8C-83A1-F6EECF244321}">
                <p14:modId xmlns:p14="http://schemas.microsoft.com/office/powerpoint/2010/main" val="3546813194"/>
              </p:ext>
            </p:extLst>
          </p:nvPr>
        </p:nvGraphicFramePr>
        <p:xfrm>
          <a:off x="2031997" y="1790246"/>
          <a:ext cx="8128000" cy="17526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1779367"/>
                    </a:ext>
                  </a:extLst>
                </a:gridCol>
                <a:gridCol w="4064000">
                  <a:extLst>
                    <a:ext uri="{9D8B030D-6E8A-4147-A177-3AD203B41FA5}">
                      <a16:colId xmlns:a16="http://schemas.microsoft.com/office/drawing/2014/main" val="1232016907"/>
                    </a:ext>
                  </a:extLst>
                </a:gridCol>
              </a:tblGrid>
              <a:tr h="370840">
                <a:tc gridSpan="2">
                  <a:txBody>
                    <a:bodyPr/>
                    <a:lstStyle/>
                    <a:p>
                      <a:pPr algn="ctr"/>
                      <a:r>
                        <a:rPr lang="en-US" dirty="0">
                          <a:solidFill>
                            <a:schemeClr val="tx1"/>
                          </a:solidFill>
                        </a:rPr>
                        <a:t>The Range of Trades That Benefit Both the United States and 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36440"/>
                  </a:ext>
                </a:extLst>
              </a:tr>
              <a:tr h="370840">
                <a:tc>
                  <a:txBody>
                    <a:bodyPr/>
                    <a:lstStyle/>
                    <a:p>
                      <a:pPr algn="ctr"/>
                      <a:r>
                        <a:rPr lang="en-US" b="1" dirty="0">
                          <a:solidFill>
                            <a:schemeClr val="tx1"/>
                          </a:solidFill>
                        </a:rPr>
                        <a:t>The U.S.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The Saudi Arabian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396035"/>
                  </a:ext>
                </a:extLst>
              </a:tr>
              <a:tr h="370840">
                <a:tc>
                  <a:txBody>
                    <a:bodyPr/>
                    <a:lstStyle/>
                    <a:p>
                      <a:pPr algn="ctr"/>
                      <a:r>
                        <a:rPr lang="en-US" dirty="0">
                          <a:solidFill>
                            <a:schemeClr val="tx1"/>
                          </a:solidFill>
                        </a:rPr>
                        <a:t>Exports no more than 60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 at least 10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9414474"/>
                  </a:ext>
                </a:extLst>
              </a:tr>
              <a:tr h="370840">
                <a:tc>
                  <a:txBody>
                    <a:bodyPr/>
                    <a:lstStyle/>
                    <a:p>
                      <a:pPr algn="ctr"/>
                      <a:r>
                        <a:rPr lang="en-US" dirty="0">
                          <a:solidFill>
                            <a:schemeClr val="tx1"/>
                          </a:solidFill>
                        </a:rPr>
                        <a:t>Imports at least 20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 less than 60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275058"/>
                  </a:ext>
                </a:extLst>
              </a:tr>
            </a:tbl>
          </a:graphicData>
        </a:graphic>
      </p:graphicFrame>
    </p:spTree>
    <p:extLst>
      <p:ext uri="{BB962C8B-B14F-4D97-AF65-F5344CB8AC3E}">
        <p14:creationId xmlns:p14="http://schemas.microsoft.com/office/powerpoint/2010/main" val="134015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56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06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Mercantilism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172632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spTree>
    <p:extLst>
      <p:ext uri="{BB962C8B-B14F-4D97-AF65-F5344CB8AC3E}">
        <p14:creationId xmlns:p14="http://schemas.microsoft.com/office/powerpoint/2010/main" val="200224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632733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75278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TotalTime>
  <Words>2411</Words>
  <Application>Microsoft Office PowerPoint</Application>
  <PresentationFormat>Widescreen</PresentationFormat>
  <Paragraphs>151</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33</cp:revision>
  <dcterms:created xsi:type="dcterms:W3CDTF">2017-06-16T13:06:21Z</dcterms:created>
  <dcterms:modified xsi:type="dcterms:W3CDTF">2021-06-11T19:26:41Z</dcterms:modified>
</cp:coreProperties>
</file>