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367" r:id="rId4"/>
    <p:sldId id="257" r:id="rId5"/>
    <p:sldId id="289" r:id="rId6"/>
    <p:sldId id="290" r:id="rId7"/>
    <p:sldId id="302" r:id="rId8"/>
    <p:sldId id="296" r:id="rId9"/>
    <p:sldId id="368" r:id="rId10"/>
    <p:sldId id="369" r:id="rId11"/>
    <p:sldId id="298" r:id="rId12"/>
    <p:sldId id="291" r:id="rId13"/>
    <p:sldId id="300" r:id="rId14"/>
    <p:sldId id="370" r:id="rId15"/>
    <p:sldId id="286"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5A7E83"/>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0" d="100"/>
          <a:sy n="90" d="100"/>
        </p:scale>
        <p:origin x="114"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3/31/2021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Do individuals and societies always make decisions based on the most rational economic choices, or are there other motivating factors to decision making?</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Self-interested behavior can actually lead to positive social results. For example, consumers who look for the best deals will (often unintentionally) encourage businesses to offer goods and services that meet their needs.</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dirty="0"/>
          </a:p>
        </p:txBody>
      </p:sp>
    </p:spTree>
    <p:extLst>
      <p:ext uri="{BB962C8B-B14F-4D97-AF65-F5344CB8AC3E}">
        <p14:creationId xmlns:p14="http://schemas.microsoft.com/office/powerpoint/2010/main" val="3229345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people are not completely self-interested all the time. For instance, you might be thinking mostly about yourself if you ask for a raise or negotiate the purchase of a car. However, you might shift your focus to others when you help a friend move or donate money to charity. Self-interest is a reasonable starting point for analyzing many economic decisions, but it doesn’t have to imply that people are 100% selfish all the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dirty="0"/>
          </a:p>
        </p:txBody>
      </p:sp>
    </p:spTree>
    <p:extLst>
      <p:ext uri="{BB962C8B-B14F-4D97-AF65-F5344CB8AC3E}">
        <p14:creationId xmlns:p14="http://schemas.microsoft.com/office/powerpoint/2010/main" val="1281554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There are several ways in which you apply the economic way of thinking without realizing it. For instance, when you go to the store, you try to maximize your utility while being mindful of staying within your budget. What is another way that you apply the economic way of thinking? </a:t>
            </a:r>
          </a:p>
          <a:p>
            <a:pPr algn="ctr"/>
            <a:endParaRPr lang="en-US" sz="18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The economic way of thinking provides a useful approach to understanding human behavior.</a:t>
            </a:r>
          </a:p>
          <a:p>
            <a:pPr marL="0" indent="0">
              <a:buFont typeface="Arial" panose="020B0604020202020204" pitchFamily="34" charset="0"/>
              <a:buNone/>
            </a:pPr>
            <a:r>
              <a:rPr lang="en-US" sz="1200" dirty="0">
                <a:solidFill>
                  <a:schemeClr val="bg1"/>
                </a:solidFill>
              </a:rPr>
              <a:t>Positive statements describe the world as it is, and normative statements describe how the world should be.</a:t>
            </a:r>
          </a:p>
          <a:p>
            <a:pPr marL="0" indent="0">
              <a:buFont typeface="Arial" panose="020B0604020202020204" pitchFamily="34" charset="0"/>
              <a:buNone/>
            </a:pPr>
            <a:r>
              <a:rPr lang="en-US" sz="1200" dirty="0">
                <a:solidFill>
                  <a:schemeClr val="bg1"/>
                </a:solidFill>
              </a:rPr>
              <a:t>People often act in their own self-interest, but this is not always an inherently bad thing for society.</a:t>
            </a:r>
          </a:p>
          <a:p>
            <a:pPr marL="0" indent="0">
              <a:buFont typeface="Arial" panose="020B0604020202020204" pitchFamily="34" charset="0"/>
              <a:buNone/>
            </a:pPr>
            <a:r>
              <a:rPr lang="en-US" sz="1200" dirty="0">
                <a:solidFill>
                  <a:schemeClr val="bg1"/>
                </a:solidFill>
              </a:rPr>
              <a:t>The analysis of economics is rooted in a positive analysis of how people, firms, and governments actually behave, not how they should behave.</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83428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lesson will consider two common objections to the economic approach. The first objection is, “People don’t actually act how the economic approach assumes.” The second objection is, “Even if people do act this way, they shouldn’t.”</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The first objection states that people, firms, and society don’t act consistently with the assumptions of the economic approach. The economic approach to decision-making seems to require more information than most individuals possess and more careful decision-making than most individuals display. </a:t>
            </a:r>
            <a:r>
              <a:rPr lang="en-US" sz="1200" kern="1200" dirty="0">
                <a:solidFill>
                  <a:schemeClr val="tx1"/>
                </a:solidFill>
                <a:effectLst/>
                <a:latin typeface="+mn-lt"/>
                <a:ea typeface="+mn-ea"/>
                <a:cs typeface="+mn-cs"/>
              </a:rPr>
              <a:t>For instance, it’s highly unlikely that you and your friends draw a budget constraint and talk about maximizing utility before going shopping. When governments make decisions, it is unlikely that they draw a budget constraint to find allocative efficiency. Despite this, people and societies generally attempt to maximize utility with their decisions.</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People who go grocery shopping try to get what they want for the least amount of money possible. While they do not need to use a budget constraint to make their purchasing decisions, they still balance costs and utility. In other words, they’re making economic decisions. The economic approach makes it easier to analyze and understand decisions like these by using specific words, terms, and ideas.</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371974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The second objection states that people should not act the way that they do. </a:t>
            </a:r>
            <a:r>
              <a:rPr lang="en-US" b="0" i="0" dirty="0">
                <a:solidFill>
                  <a:srgbClr val="4D4D4D"/>
                </a:solidFill>
                <a:effectLst/>
                <a:latin typeface="Times New Roman" panose="02020603050405020304" pitchFamily="18" charset="0"/>
              </a:rPr>
              <a:t>The economic approach portrays people as self-interested. For some critics of this approach, even if self-interest is an accurate description of how people behave, these behaviors are not moral. Instead, the critics argue that people should be taught to care more deeply about others. Economists' answers to the concern that acting in one's self-interest may not be moral is that economics seeks to describe economic behavior, not to provide moral instruction. Personal choice and freedom are forms of self-interested behavior, and self-interested behavior can lead to positive social results. People may set aside self-interest in the non-economic areas of their lives.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124381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Positive statements are factual; they can be proven true or false. Here’s an example of a positive statement: “Eating excessive amounts of sugar will cause health problems.” In contrast, normative statements are subjective; they cannot be proven true or false. Here’s an example of a normative statement: ”North Carolina has the best barbeque in the United States.” Basically, positive statements describe how things are; normative statements describe how things should be. The economic approach attempts to use only positive, factual statements to describe how people, firms, and society make decisions.</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950805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Indicate whether the following statements are positive or normative:</a:t>
            </a:r>
          </a:p>
          <a:p>
            <a:pPr algn="l"/>
            <a:r>
              <a:rPr lang="en-US" sz="1200" dirty="0">
                <a:solidFill>
                  <a:schemeClr val="bg1"/>
                </a:solidFill>
              </a:rPr>
              <a:t>The unemployment rate is 4%. </a:t>
            </a:r>
          </a:p>
          <a:p>
            <a:pPr algn="l"/>
            <a:r>
              <a:rPr lang="en-US" sz="1200" dirty="0">
                <a:solidFill>
                  <a:schemeClr val="bg1"/>
                </a:solidFill>
              </a:rPr>
              <a:t>An unemployment rate of 4% is too high. </a:t>
            </a:r>
          </a:p>
          <a:p>
            <a:pPr algn="l"/>
            <a:r>
              <a:rPr lang="en-US" sz="1200" dirty="0">
                <a:solidFill>
                  <a:schemeClr val="bg1"/>
                </a:solidFill>
              </a:rPr>
              <a:t>The government should provide health care for all citizens. </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295152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Recall that positive statements are factual and normative statements are subjective. The statement, “</a:t>
            </a:r>
            <a:r>
              <a:rPr lang="en-US" sz="1200" dirty="0">
                <a:solidFill>
                  <a:schemeClr val="bg1"/>
                </a:solidFill>
              </a:rPr>
              <a:t>The unemployment rate is 4%,” is a positive statement. The statement, “An unemployment rate of 4% is too high,” is a normative statement. The statement, “The government should provide health care for all citizens,” is a normative statement.</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173370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“Self-interested behavior” and “profit-seeking” can also be called “personal choice” and “freedom.” Some people choose to spend most of their money on themselves; others may give most of their money to charity or spend it on their friends and family. Some people prefer to work for a large company; others want to start their own business. People’s freedom to make their own economic choices is worth respecting.</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dirty="0"/>
          </a:p>
        </p:txBody>
      </p:sp>
    </p:spTree>
    <p:extLst>
      <p:ext uri="{BB962C8B-B14F-4D97-AF65-F5344CB8AC3E}">
        <p14:creationId xmlns:p14="http://schemas.microsoft.com/office/powerpoint/2010/main" val="379718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3/31/2021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3/31/2021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3/31/2021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3/31/2021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3/31/2021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3/31/2021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3/31/2021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3/31/2021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notesSlide" Target="../notesSlides/notesSlide10.xml"/><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slideLayout" Target="../slideLayouts/slideLayout1.xml"/><Relationship Id="rId6" Type="http://schemas.openxmlformats.org/officeDocument/2006/relationships/image" Target="../media/image24.svg"/><Relationship Id="rId11" Type="http://schemas.openxmlformats.org/officeDocument/2006/relationships/image" Target="../media/image27.png"/><Relationship Id="rId5" Type="http://schemas.openxmlformats.org/officeDocument/2006/relationships/image" Target="../media/image23.png"/><Relationship Id="rId15" Type="http://schemas.openxmlformats.org/officeDocument/2006/relationships/image" Target="../media/image31.png"/><Relationship Id="rId10" Type="http://schemas.openxmlformats.org/officeDocument/2006/relationships/image" Target="../media/image12.svg"/><Relationship Id="rId19" Type="http://schemas.openxmlformats.org/officeDocument/2006/relationships/image" Target="../media/image35.png"/><Relationship Id="rId4" Type="http://schemas.openxmlformats.org/officeDocument/2006/relationships/image" Target="../media/image22.svg"/><Relationship Id="rId9" Type="http://schemas.openxmlformats.org/officeDocument/2006/relationships/image" Target="../media/image11.png"/><Relationship Id="rId14" Type="http://schemas.openxmlformats.org/officeDocument/2006/relationships/image" Target="../media/image30.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45.png"/><Relationship Id="rId18" Type="http://schemas.openxmlformats.org/officeDocument/2006/relationships/image" Target="../media/image50.svg"/><Relationship Id="rId3" Type="http://schemas.openxmlformats.org/officeDocument/2006/relationships/image" Target="../media/image37.png"/><Relationship Id="rId7" Type="http://schemas.openxmlformats.org/officeDocument/2006/relationships/image" Target="../media/image13.png"/><Relationship Id="rId12" Type="http://schemas.openxmlformats.org/officeDocument/2006/relationships/image" Target="../media/image44.svg"/><Relationship Id="rId17" Type="http://schemas.openxmlformats.org/officeDocument/2006/relationships/image" Target="../media/image49.png"/><Relationship Id="rId2" Type="http://schemas.openxmlformats.org/officeDocument/2006/relationships/notesSlide" Target="../notesSlides/notesSlide11.xml"/><Relationship Id="rId16" Type="http://schemas.openxmlformats.org/officeDocument/2006/relationships/image" Target="../media/image48.svg"/><Relationship Id="rId20" Type="http://schemas.openxmlformats.org/officeDocument/2006/relationships/image" Target="../media/image52.svg"/><Relationship Id="rId1" Type="http://schemas.openxmlformats.org/officeDocument/2006/relationships/slideLayout" Target="../slideLayouts/slideLayout1.xml"/><Relationship Id="rId6" Type="http://schemas.openxmlformats.org/officeDocument/2006/relationships/image" Target="../media/image40.svg"/><Relationship Id="rId11" Type="http://schemas.openxmlformats.org/officeDocument/2006/relationships/image" Target="../media/image43.png"/><Relationship Id="rId5" Type="http://schemas.openxmlformats.org/officeDocument/2006/relationships/image" Target="../media/image39.png"/><Relationship Id="rId15" Type="http://schemas.openxmlformats.org/officeDocument/2006/relationships/image" Target="../media/image47.png"/><Relationship Id="rId10" Type="http://schemas.openxmlformats.org/officeDocument/2006/relationships/image" Target="../media/image42.svg"/><Relationship Id="rId19" Type="http://schemas.openxmlformats.org/officeDocument/2006/relationships/image" Target="../media/image51.png"/><Relationship Id="rId4" Type="http://schemas.openxmlformats.org/officeDocument/2006/relationships/image" Target="../media/image38.svg"/><Relationship Id="rId9" Type="http://schemas.openxmlformats.org/officeDocument/2006/relationships/image" Target="../media/image41.png"/><Relationship Id="rId14" Type="http://schemas.openxmlformats.org/officeDocument/2006/relationships/image" Target="../media/image46.svg"/></Relationships>
</file>

<file path=ppt/slides/_rels/slide1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extBox 8"/>
          <p:cNvSpPr txBox="1"/>
          <p:nvPr/>
        </p:nvSpPr>
        <p:spPr>
          <a:xfrm>
            <a:off x="1488828" y="2214037"/>
            <a:ext cx="921434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Confronting Objections to the Economic Approach</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F0EE18A-1996-453C-836B-EA636E60EE2F}"/>
              </a:ext>
            </a:extLst>
          </p:cNvPr>
          <p:cNvSpPr txBox="1"/>
          <p:nvPr/>
        </p:nvSpPr>
        <p:spPr>
          <a:xfrm>
            <a:off x="2074606" y="1644597"/>
            <a:ext cx="3260829" cy="707886"/>
          </a:xfrm>
          <a:prstGeom prst="rect">
            <a:avLst/>
          </a:prstGeom>
          <a:noFill/>
        </p:spPr>
        <p:txBody>
          <a:bodyPr wrap="none" rtlCol="0">
            <a:spAutoFit/>
          </a:bodyPr>
          <a:lstStyle/>
          <a:p>
            <a:pPr algn="ctr"/>
            <a:r>
              <a:rPr lang="en-US" sz="4000" b="1" dirty="0"/>
              <a:t>self-interested</a:t>
            </a:r>
          </a:p>
        </p:txBody>
      </p:sp>
      <p:sp>
        <p:nvSpPr>
          <p:cNvPr id="5" name="TextBox 4">
            <a:extLst>
              <a:ext uri="{FF2B5EF4-FFF2-40B4-BE49-F238E27FC236}">
                <a16:creationId xmlns:a16="http://schemas.microsoft.com/office/drawing/2014/main" id="{15263F89-89B4-4ABA-933E-AD50770B6C4E}"/>
              </a:ext>
            </a:extLst>
          </p:cNvPr>
          <p:cNvSpPr txBox="1"/>
          <p:nvPr/>
        </p:nvSpPr>
        <p:spPr>
          <a:xfrm>
            <a:off x="1983619" y="3583857"/>
            <a:ext cx="3442802" cy="707886"/>
          </a:xfrm>
          <a:prstGeom prst="rect">
            <a:avLst/>
          </a:prstGeom>
          <a:noFill/>
        </p:spPr>
        <p:txBody>
          <a:bodyPr wrap="none" rtlCol="0">
            <a:spAutoFit/>
          </a:bodyPr>
          <a:lstStyle/>
          <a:p>
            <a:pPr algn="ctr"/>
            <a:r>
              <a:rPr lang="en-US" sz="4000" dirty="0"/>
              <a:t>personal choice</a:t>
            </a:r>
          </a:p>
        </p:txBody>
      </p:sp>
      <p:sp>
        <p:nvSpPr>
          <p:cNvPr id="6" name="TextBox 5">
            <a:extLst>
              <a:ext uri="{FF2B5EF4-FFF2-40B4-BE49-F238E27FC236}">
                <a16:creationId xmlns:a16="http://schemas.microsoft.com/office/drawing/2014/main" id="{1359EA71-A045-4036-BCEA-3960B8FD19C3}"/>
              </a:ext>
            </a:extLst>
          </p:cNvPr>
          <p:cNvSpPr txBox="1"/>
          <p:nvPr/>
        </p:nvSpPr>
        <p:spPr>
          <a:xfrm>
            <a:off x="6734405" y="2444816"/>
            <a:ext cx="3150350" cy="707886"/>
          </a:xfrm>
          <a:prstGeom prst="rect">
            <a:avLst/>
          </a:prstGeom>
          <a:noFill/>
        </p:spPr>
        <p:txBody>
          <a:bodyPr wrap="none" rtlCol="0">
            <a:spAutoFit/>
          </a:bodyPr>
          <a:lstStyle/>
          <a:p>
            <a:pPr algn="ctr"/>
            <a:r>
              <a:rPr lang="en-US" sz="4000" b="1" dirty="0"/>
              <a:t>profit-seeking</a:t>
            </a:r>
          </a:p>
        </p:txBody>
      </p:sp>
      <p:sp>
        <p:nvSpPr>
          <p:cNvPr id="7" name="TextBox 6">
            <a:extLst>
              <a:ext uri="{FF2B5EF4-FFF2-40B4-BE49-F238E27FC236}">
                <a16:creationId xmlns:a16="http://schemas.microsoft.com/office/drawing/2014/main" id="{E9BCC8C9-D858-410C-9347-2F50AE222898}"/>
              </a:ext>
            </a:extLst>
          </p:cNvPr>
          <p:cNvSpPr txBox="1"/>
          <p:nvPr/>
        </p:nvSpPr>
        <p:spPr>
          <a:xfrm>
            <a:off x="7322130" y="4459609"/>
            <a:ext cx="1974900" cy="707886"/>
          </a:xfrm>
          <a:prstGeom prst="rect">
            <a:avLst/>
          </a:prstGeom>
          <a:noFill/>
        </p:spPr>
        <p:txBody>
          <a:bodyPr wrap="none" rtlCol="0">
            <a:spAutoFit/>
          </a:bodyPr>
          <a:lstStyle/>
          <a:p>
            <a:pPr algn="ctr"/>
            <a:r>
              <a:rPr lang="en-US" sz="4000" dirty="0"/>
              <a:t>freedom</a:t>
            </a:r>
          </a:p>
        </p:txBody>
      </p:sp>
      <p:cxnSp>
        <p:nvCxnSpPr>
          <p:cNvPr id="4" name="Straight Arrow Connector 3">
            <a:extLst>
              <a:ext uri="{FF2B5EF4-FFF2-40B4-BE49-F238E27FC236}">
                <a16:creationId xmlns:a16="http://schemas.microsoft.com/office/drawing/2014/main" id="{E79A9B12-8A68-40BD-9652-6BBE5D83F7A2}"/>
              </a:ext>
            </a:extLst>
          </p:cNvPr>
          <p:cNvCxnSpPr>
            <a:cxnSpLocks/>
            <a:stCxn id="2" idx="2"/>
            <a:endCxn id="5" idx="0"/>
          </p:cNvCxnSpPr>
          <p:nvPr/>
        </p:nvCxnSpPr>
        <p:spPr>
          <a:xfrm flipH="1">
            <a:off x="3705020" y="2352483"/>
            <a:ext cx="1" cy="123137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4E17163-5CF5-41C7-8614-2D38D52E25FE}"/>
              </a:ext>
            </a:extLst>
          </p:cNvPr>
          <p:cNvCxnSpPr>
            <a:cxnSpLocks/>
            <a:stCxn id="6" idx="2"/>
            <a:endCxn id="7" idx="0"/>
          </p:cNvCxnSpPr>
          <p:nvPr/>
        </p:nvCxnSpPr>
        <p:spPr>
          <a:xfrm>
            <a:off x="8309580" y="3152702"/>
            <a:ext cx="0" cy="130690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0357431-C3FE-4F4A-B52C-935A9FC1D3EB}"/>
              </a:ext>
            </a:extLst>
          </p:cNvPr>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Personal Choice and Freedom</a:t>
            </a:r>
          </a:p>
        </p:txBody>
      </p:sp>
    </p:spTree>
    <p:extLst>
      <p:ext uri="{BB962C8B-B14F-4D97-AF65-F5344CB8AC3E}">
        <p14:creationId xmlns:p14="http://schemas.microsoft.com/office/powerpoint/2010/main" val="570563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6A076AD-A390-4DA9-A641-4D0D90E0FB46}"/>
              </a:ext>
            </a:extLst>
          </p:cNvPr>
          <p:cNvSpPr txBox="1"/>
          <p:nvPr/>
        </p:nvSpPr>
        <p:spPr>
          <a:xfrm>
            <a:off x="1334939" y="1441748"/>
            <a:ext cx="4066718" cy="1077218"/>
          </a:xfrm>
          <a:prstGeom prst="rect">
            <a:avLst/>
          </a:prstGeom>
          <a:noFill/>
        </p:spPr>
        <p:txBody>
          <a:bodyPr wrap="square" rtlCol="0">
            <a:spAutoFit/>
          </a:bodyPr>
          <a:lstStyle/>
          <a:p>
            <a:pPr algn="ctr"/>
            <a:r>
              <a:rPr lang="en-US" sz="3200" b="1" dirty="0"/>
              <a:t>self-interested behavior</a:t>
            </a:r>
          </a:p>
        </p:txBody>
      </p:sp>
      <p:sp>
        <p:nvSpPr>
          <p:cNvPr id="5" name="TextBox 4">
            <a:extLst>
              <a:ext uri="{FF2B5EF4-FFF2-40B4-BE49-F238E27FC236}">
                <a16:creationId xmlns:a16="http://schemas.microsoft.com/office/drawing/2014/main" id="{3511CD03-AC1C-4D0F-BE7D-7C1161B489C5}"/>
              </a:ext>
            </a:extLst>
          </p:cNvPr>
          <p:cNvSpPr txBox="1"/>
          <p:nvPr/>
        </p:nvSpPr>
        <p:spPr>
          <a:xfrm>
            <a:off x="7171465" y="1441747"/>
            <a:ext cx="3329908" cy="1077218"/>
          </a:xfrm>
          <a:prstGeom prst="rect">
            <a:avLst/>
          </a:prstGeom>
          <a:noFill/>
        </p:spPr>
        <p:txBody>
          <a:bodyPr wrap="square" rtlCol="0">
            <a:spAutoFit/>
          </a:bodyPr>
          <a:lstStyle/>
          <a:p>
            <a:pPr algn="ctr"/>
            <a:r>
              <a:rPr lang="en-US" sz="3200" dirty="0"/>
              <a:t>positive social results</a:t>
            </a:r>
          </a:p>
        </p:txBody>
      </p:sp>
      <p:cxnSp>
        <p:nvCxnSpPr>
          <p:cNvPr id="6" name="Straight Arrow Connector 5" descr="Arrow pointing from self-interested behavior to positive social results">
            <a:extLst>
              <a:ext uri="{FF2B5EF4-FFF2-40B4-BE49-F238E27FC236}">
                <a16:creationId xmlns:a16="http://schemas.microsoft.com/office/drawing/2014/main" id="{C8C7DD15-A5E7-441C-8A99-656A876323A9}"/>
              </a:ext>
            </a:extLst>
          </p:cNvPr>
          <p:cNvCxnSpPr>
            <a:cxnSpLocks/>
            <a:stCxn id="4" idx="3"/>
            <a:endCxn id="5" idx="1"/>
          </p:cNvCxnSpPr>
          <p:nvPr/>
        </p:nvCxnSpPr>
        <p:spPr>
          <a:xfrm flipV="1">
            <a:off x="5401657" y="1980356"/>
            <a:ext cx="1769808" cy="1"/>
          </a:xfrm>
          <a:prstGeom prst="straightConnector1">
            <a:avLst/>
          </a:prstGeom>
          <a:ln w="76200">
            <a:solidFill>
              <a:srgbClr val="5A7E83"/>
            </a:solidFill>
            <a:tailEnd type="triangle"/>
          </a:ln>
        </p:spPr>
        <p:style>
          <a:lnRef idx="1">
            <a:schemeClr val="accent1"/>
          </a:lnRef>
          <a:fillRef idx="0">
            <a:schemeClr val="accent1"/>
          </a:fillRef>
          <a:effectRef idx="0">
            <a:schemeClr val="accent1"/>
          </a:effectRef>
          <a:fontRef idx="minor">
            <a:schemeClr val="tx1"/>
          </a:fontRef>
        </p:style>
      </p:cxnSp>
      <p:pic>
        <p:nvPicPr>
          <p:cNvPr id="14" name="Graphic 13" descr="City">
            <a:extLst>
              <a:ext uri="{FF2B5EF4-FFF2-40B4-BE49-F238E27FC236}">
                <a16:creationId xmlns:a16="http://schemas.microsoft.com/office/drawing/2014/main" id="{351BB09F-4D98-4E70-B4E5-7BB1BFC36F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9894" y="4006700"/>
            <a:ext cx="1397966" cy="1397966"/>
          </a:xfrm>
          <a:prstGeom prst="rect">
            <a:avLst/>
          </a:prstGeom>
        </p:spPr>
      </p:pic>
      <p:pic>
        <p:nvPicPr>
          <p:cNvPr id="16" name="Graphic 15" descr="Building">
            <a:extLst>
              <a:ext uri="{FF2B5EF4-FFF2-40B4-BE49-F238E27FC236}">
                <a16:creationId xmlns:a16="http://schemas.microsoft.com/office/drawing/2014/main" id="{7CB83097-55CF-4A83-9DA2-83E9AD1DEA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03407" y="3616367"/>
            <a:ext cx="1200626" cy="1200626"/>
          </a:xfrm>
          <a:prstGeom prst="rect">
            <a:avLst/>
          </a:prstGeom>
        </p:spPr>
      </p:pic>
      <p:pic>
        <p:nvPicPr>
          <p:cNvPr id="18" name="Graphic 17" descr="Laptop">
            <a:extLst>
              <a:ext uri="{FF2B5EF4-FFF2-40B4-BE49-F238E27FC236}">
                <a16:creationId xmlns:a16="http://schemas.microsoft.com/office/drawing/2014/main" id="{3247B94F-AECB-4B02-BF90-241A0F3A0E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03516" y="4663954"/>
            <a:ext cx="1297857" cy="1297857"/>
          </a:xfrm>
          <a:prstGeom prst="rect">
            <a:avLst/>
          </a:prstGeom>
        </p:spPr>
      </p:pic>
      <p:pic>
        <p:nvPicPr>
          <p:cNvPr id="20" name="Graphic 19" descr="Users">
            <a:extLst>
              <a:ext uri="{FF2B5EF4-FFF2-40B4-BE49-F238E27FC236}">
                <a16:creationId xmlns:a16="http://schemas.microsoft.com/office/drawing/2014/main" id="{8FBA3ACB-8AC9-4398-BF83-B80B1AE7516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90627" y="3441553"/>
            <a:ext cx="2520258" cy="2520258"/>
          </a:xfrm>
          <a:prstGeom prst="rect">
            <a:avLst/>
          </a:prstGeom>
        </p:spPr>
      </p:pic>
      <p:pic>
        <p:nvPicPr>
          <p:cNvPr id="27" name="Graphic 26" descr="Credit card">
            <a:extLst>
              <a:ext uri="{FF2B5EF4-FFF2-40B4-BE49-F238E27FC236}">
                <a16:creationId xmlns:a16="http://schemas.microsoft.com/office/drawing/2014/main" id="{1BF9E6CC-7FAA-43BB-A76C-F576E5B8C8D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62299" y="4308051"/>
            <a:ext cx="331382" cy="331382"/>
          </a:xfrm>
          <a:prstGeom prst="rect">
            <a:avLst/>
          </a:prstGeom>
        </p:spPr>
      </p:pic>
      <p:pic>
        <p:nvPicPr>
          <p:cNvPr id="29" name="Graphic 28" descr="Present">
            <a:extLst>
              <a:ext uri="{FF2B5EF4-FFF2-40B4-BE49-F238E27FC236}">
                <a16:creationId xmlns:a16="http://schemas.microsoft.com/office/drawing/2014/main" id="{4784F2D5-2C3D-4EC3-A9FE-73EDFF51C21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852298" y="5656607"/>
            <a:ext cx="799657" cy="799657"/>
          </a:xfrm>
          <a:prstGeom prst="rect">
            <a:avLst/>
          </a:prstGeom>
        </p:spPr>
      </p:pic>
      <p:pic>
        <p:nvPicPr>
          <p:cNvPr id="31" name="Graphic 30" descr="Thumbs up sign">
            <a:extLst>
              <a:ext uri="{FF2B5EF4-FFF2-40B4-BE49-F238E27FC236}">
                <a16:creationId xmlns:a16="http://schemas.microsoft.com/office/drawing/2014/main" id="{A32D0716-EC04-43FC-970D-A23F3D7B3CD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70262" y="2510344"/>
            <a:ext cx="799657" cy="799657"/>
          </a:xfrm>
          <a:prstGeom prst="rect">
            <a:avLst/>
          </a:prstGeom>
        </p:spPr>
      </p:pic>
      <p:pic>
        <p:nvPicPr>
          <p:cNvPr id="33" name="Graphic 32" descr="Magnifying glass">
            <a:extLst>
              <a:ext uri="{FF2B5EF4-FFF2-40B4-BE49-F238E27FC236}">
                <a16:creationId xmlns:a16="http://schemas.microsoft.com/office/drawing/2014/main" id="{CCBA873E-5A10-4B5B-97A3-03925AA5522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5400000">
            <a:off x="3862867" y="4100824"/>
            <a:ext cx="1397966" cy="1397966"/>
          </a:xfrm>
          <a:prstGeom prst="rect">
            <a:avLst/>
          </a:prstGeom>
        </p:spPr>
      </p:pic>
      <p:pic>
        <p:nvPicPr>
          <p:cNvPr id="38" name="Graphic 37" descr="Heart">
            <a:extLst>
              <a:ext uri="{FF2B5EF4-FFF2-40B4-BE49-F238E27FC236}">
                <a16:creationId xmlns:a16="http://schemas.microsoft.com/office/drawing/2014/main" id="{FDE4E146-4215-4618-8D88-C6E0E34A132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121843" y="3599499"/>
            <a:ext cx="407201" cy="407201"/>
          </a:xfrm>
          <a:prstGeom prst="rect">
            <a:avLst/>
          </a:prstGeom>
        </p:spPr>
      </p:pic>
      <p:pic>
        <p:nvPicPr>
          <p:cNvPr id="40" name="Graphic 39" descr="Heart">
            <a:extLst>
              <a:ext uri="{FF2B5EF4-FFF2-40B4-BE49-F238E27FC236}">
                <a16:creationId xmlns:a16="http://schemas.microsoft.com/office/drawing/2014/main" id="{2D853E78-9707-4B34-A03E-B0865F06920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746040" y="3900850"/>
            <a:ext cx="407201" cy="407201"/>
          </a:xfrm>
          <a:prstGeom prst="rect">
            <a:avLst/>
          </a:prstGeom>
        </p:spPr>
      </p:pic>
      <p:pic>
        <p:nvPicPr>
          <p:cNvPr id="41" name="Graphic 40" descr="Heart">
            <a:extLst>
              <a:ext uri="{FF2B5EF4-FFF2-40B4-BE49-F238E27FC236}">
                <a16:creationId xmlns:a16="http://schemas.microsoft.com/office/drawing/2014/main" id="{FB06BFDD-52DF-42EE-8A87-375C7DA328E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374411" y="3599499"/>
            <a:ext cx="407201" cy="407201"/>
          </a:xfrm>
          <a:prstGeom prst="rect">
            <a:avLst/>
          </a:prstGeom>
        </p:spPr>
      </p:pic>
      <p:pic>
        <p:nvPicPr>
          <p:cNvPr id="42" name="Graphic 41" descr="Credit card">
            <a:extLst>
              <a:ext uri="{FF2B5EF4-FFF2-40B4-BE49-F238E27FC236}">
                <a16:creationId xmlns:a16="http://schemas.microsoft.com/office/drawing/2014/main" id="{6A173E17-F411-49AA-8B86-5F3C75C41F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27990" y="4585119"/>
            <a:ext cx="331382" cy="331382"/>
          </a:xfrm>
          <a:prstGeom prst="rect">
            <a:avLst/>
          </a:prstGeom>
        </p:spPr>
      </p:pic>
      <p:sp>
        <p:nvSpPr>
          <p:cNvPr id="43" name="Arrow: Curved Down 42" descr="Arrow pointing from users to goods and services">
            <a:extLst>
              <a:ext uri="{FF2B5EF4-FFF2-40B4-BE49-F238E27FC236}">
                <a16:creationId xmlns:a16="http://schemas.microsoft.com/office/drawing/2014/main" id="{B512DD8E-192E-4281-8F06-96D875B80C08}"/>
              </a:ext>
            </a:extLst>
          </p:cNvPr>
          <p:cNvSpPr/>
          <p:nvPr/>
        </p:nvSpPr>
        <p:spPr>
          <a:xfrm>
            <a:off x="3293806" y="2572488"/>
            <a:ext cx="5994054" cy="888143"/>
          </a:xfrm>
          <a:prstGeom prst="curvedDownArrow">
            <a:avLst>
              <a:gd name="adj1" fmla="val 35898"/>
              <a:gd name="adj2" fmla="val 79014"/>
              <a:gd name="adj3" fmla="val 2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Arrow: Curved Down 45" descr="Arrow pointing from goods and services to users">
            <a:extLst>
              <a:ext uri="{FF2B5EF4-FFF2-40B4-BE49-F238E27FC236}">
                <a16:creationId xmlns:a16="http://schemas.microsoft.com/office/drawing/2014/main" id="{5B4961F1-5E89-4D95-B073-8B41AF8B929E}"/>
              </a:ext>
            </a:extLst>
          </p:cNvPr>
          <p:cNvSpPr/>
          <p:nvPr/>
        </p:nvSpPr>
        <p:spPr>
          <a:xfrm flipH="1" flipV="1">
            <a:off x="3098973" y="5656607"/>
            <a:ext cx="5994054" cy="888143"/>
          </a:xfrm>
          <a:prstGeom prst="curvedDownArrow">
            <a:avLst>
              <a:gd name="adj1" fmla="val 35898"/>
              <a:gd name="adj2" fmla="val 79014"/>
              <a:gd name="adj3" fmla="val 2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4A4A492D-DCFD-4874-8456-01A51BBE8D68}"/>
              </a:ext>
            </a:extLst>
          </p:cNvPr>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Positive Social Results</a:t>
            </a:r>
          </a:p>
        </p:txBody>
      </p:sp>
    </p:spTree>
    <p:extLst>
      <p:ext uri="{BB962C8B-B14F-4D97-AF65-F5344CB8AC3E}">
        <p14:creationId xmlns:p14="http://schemas.microsoft.com/office/powerpoint/2010/main" val="133699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Graphic 3" descr="Smiling face with no fill">
            <a:extLst>
              <a:ext uri="{FF2B5EF4-FFF2-40B4-BE49-F238E27FC236}">
                <a16:creationId xmlns:a16="http://schemas.microsoft.com/office/drawing/2014/main" id="{41468714-8DB3-496E-80E0-4BC151D433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48383" y="3924118"/>
            <a:ext cx="2695235" cy="2695235"/>
          </a:xfrm>
          <a:prstGeom prst="rect">
            <a:avLst/>
          </a:prstGeom>
        </p:spPr>
      </p:pic>
      <p:pic>
        <p:nvPicPr>
          <p:cNvPr id="6" name="Graphic 5" descr="Handshake">
            <a:extLst>
              <a:ext uri="{FF2B5EF4-FFF2-40B4-BE49-F238E27FC236}">
                <a16:creationId xmlns:a16="http://schemas.microsoft.com/office/drawing/2014/main" id="{0A9B3E26-1025-468B-BB0C-0B29742E0E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3152" y="2690583"/>
            <a:ext cx="1239354" cy="1239354"/>
          </a:xfrm>
          <a:prstGeom prst="rect">
            <a:avLst/>
          </a:prstGeom>
        </p:spPr>
      </p:pic>
      <p:pic>
        <p:nvPicPr>
          <p:cNvPr id="9" name="Graphic 8" descr="Money">
            <a:extLst>
              <a:ext uri="{FF2B5EF4-FFF2-40B4-BE49-F238E27FC236}">
                <a16:creationId xmlns:a16="http://schemas.microsoft.com/office/drawing/2014/main" id="{1BC065A9-815B-4C3A-91D6-99C2BC540D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6406" y="2267995"/>
            <a:ext cx="672846" cy="672846"/>
          </a:xfrm>
          <a:prstGeom prst="rect">
            <a:avLst/>
          </a:prstGeom>
        </p:spPr>
      </p:pic>
      <p:pic>
        <p:nvPicPr>
          <p:cNvPr id="11" name="Graphic 10" descr="Car">
            <a:extLst>
              <a:ext uri="{FF2B5EF4-FFF2-40B4-BE49-F238E27FC236}">
                <a16:creationId xmlns:a16="http://schemas.microsoft.com/office/drawing/2014/main" id="{A040B7A8-1886-44F6-841B-7A8554A4D45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16178" y="2425645"/>
            <a:ext cx="1052345" cy="1052345"/>
          </a:xfrm>
          <a:prstGeom prst="rect">
            <a:avLst/>
          </a:prstGeom>
        </p:spPr>
      </p:pic>
      <p:pic>
        <p:nvPicPr>
          <p:cNvPr id="13" name="Graphic 12" descr="Couch">
            <a:extLst>
              <a:ext uri="{FF2B5EF4-FFF2-40B4-BE49-F238E27FC236}">
                <a16:creationId xmlns:a16="http://schemas.microsoft.com/office/drawing/2014/main" id="{8EF29E1E-EF55-43BC-9090-0583A6837D5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80695" y="2951818"/>
            <a:ext cx="1130827" cy="1130827"/>
          </a:xfrm>
          <a:prstGeom prst="rect">
            <a:avLst/>
          </a:prstGeom>
        </p:spPr>
      </p:pic>
      <p:pic>
        <p:nvPicPr>
          <p:cNvPr id="15" name="Graphic 14" descr="Lamp">
            <a:extLst>
              <a:ext uri="{FF2B5EF4-FFF2-40B4-BE49-F238E27FC236}">
                <a16:creationId xmlns:a16="http://schemas.microsoft.com/office/drawing/2014/main" id="{B1044EC4-B0AA-4060-B1B1-9D27C2A09B7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292060" y="2878480"/>
            <a:ext cx="914400" cy="914400"/>
          </a:xfrm>
          <a:prstGeom prst="rect">
            <a:avLst/>
          </a:prstGeom>
        </p:spPr>
      </p:pic>
      <p:pic>
        <p:nvPicPr>
          <p:cNvPr id="17" name="Graphic 16" descr="Envelope">
            <a:extLst>
              <a:ext uri="{FF2B5EF4-FFF2-40B4-BE49-F238E27FC236}">
                <a16:creationId xmlns:a16="http://schemas.microsoft.com/office/drawing/2014/main" id="{9E32B222-BD6F-4E57-AAE9-5C0D98DFDC4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301644" y="2236940"/>
            <a:ext cx="997025" cy="997025"/>
          </a:xfrm>
          <a:prstGeom prst="rect">
            <a:avLst/>
          </a:prstGeom>
        </p:spPr>
      </p:pic>
      <p:pic>
        <p:nvPicPr>
          <p:cNvPr id="19" name="Graphic 18" descr="Dollar">
            <a:extLst>
              <a:ext uri="{FF2B5EF4-FFF2-40B4-BE49-F238E27FC236}">
                <a16:creationId xmlns:a16="http://schemas.microsoft.com/office/drawing/2014/main" id="{FBAAF089-4521-407D-BD7D-9ED1DF1303E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470223" y="1800305"/>
            <a:ext cx="659865" cy="659865"/>
          </a:xfrm>
          <a:prstGeom prst="rect">
            <a:avLst/>
          </a:prstGeom>
        </p:spPr>
      </p:pic>
      <p:pic>
        <p:nvPicPr>
          <p:cNvPr id="21" name="Graphic 20" descr="Box">
            <a:extLst>
              <a:ext uri="{FF2B5EF4-FFF2-40B4-BE49-F238E27FC236}">
                <a16:creationId xmlns:a16="http://schemas.microsoft.com/office/drawing/2014/main" id="{BDDBC62C-788A-46AD-9E33-3072C7AB40D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034684" y="2313235"/>
            <a:ext cx="914400" cy="914400"/>
          </a:xfrm>
          <a:prstGeom prst="rect">
            <a:avLst/>
          </a:prstGeom>
        </p:spPr>
      </p:pic>
      <p:sp>
        <p:nvSpPr>
          <p:cNvPr id="25" name="Thought Bubble: Cloud 24" descr="Thought bubble">
            <a:extLst>
              <a:ext uri="{FF2B5EF4-FFF2-40B4-BE49-F238E27FC236}">
                <a16:creationId xmlns:a16="http://schemas.microsoft.com/office/drawing/2014/main" id="{4F508795-097B-463B-9E26-00CA587ED833}"/>
              </a:ext>
            </a:extLst>
          </p:cNvPr>
          <p:cNvSpPr/>
          <p:nvPr/>
        </p:nvSpPr>
        <p:spPr>
          <a:xfrm flipH="1">
            <a:off x="304799" y="1351315"/>
            <a:ext cx="4045001" cy="3201009"/>
          </a:xfrm>
          <a:prstGeom prst="cloudCallout">
            <a:avLst>
              <a:gd name="adj1" fmla="val -62845"/>
              <a:gd name="adj2" fmla="val 5434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hought Bubble: Cloud 26" descr="Thought bubble">
            <a:extLst>
              <a:ext uri="{FF2B5EF4-FFF2-40B4-BE49-F238E27FC236}">
                <a16:creationId xmlns:a16="http://schemas.microsoft.com/office/drawing/2014/main" id="{CDC12ADF-6287-4AB5-9D84-E74E6B52795F}"/>
              </a:ext>
            </a:extLst>
          </p:cNvPr>
          <p:cNvSpPr/>
          <p:nvPr/>
        </p:nvSpPr>
        <p:spPr>
          <a:xfrm>
            <a:off x="7842200" y="1351314"/>
            <a:ext cx="4045001" cy="3201009"/>
          </a:xfrm>
          <a:prstGeom prst="cloudCallout">
            <a:avLst>
              <a:gd name="adj1" fmla="val -62845"/>
              <a:gd name="adj2" fmla="val 5434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869AF97-48F7-4112-8A76-AD300F80BE82}"/>
              </a:ext>
            </a:extLst>
          </p:cNvPr>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Self-Interest vs Selfishness</a:t>
            </a:r>
          </a:p>
        </p:txBody>
      </p:sp>
    </p:spTree>
    <p:extLst>
      <p:ext uri="{BB962C8B-B14F-4D97-AF65-F5344CB8AC3E}">
        <p14:creationId xmlns:p14="http://schemas.microsoft.com/office/powerpoint/2010/main" val="2130522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4672099"/>
            <a:ext cx="8851342" cy="1631216"/>
          </a:xfrm>
          <a:prstGeom prst="rect">
            <a:avLst/>
          </a:prstGeom>
          <a:solidFill>
            <a:srgbClr val="627981"/>
          </a:solidFill>
        </p:spPr>
        <p:txBody>
          <a:bodyPr wrap="square" rtlCol="0" anchor="ctr">
            <a:spAutoFit/>
          </a:bodyPr>
          <a:lstStyle/>
          <a:p>
            <a:pPr algn="ctr"/>
            <a:r>
              <a:rPr lang="en-US" sz="2000" dirty="0">
                <a:solidFill>
                  <a:schemeClr val="bg1"/>
                </a:solidFill>
              </a:rPr>
              <a:t>There are several ways in which you apply the economic way of thinking without realizing it. For instance, when you go to the store, you try to maximize your utility while being mindful of staying within your budget. </a:t>
            </a:r>
          </a:p>
          <a:p>
            <a:pPr algn="ctr"/>
            <a:endParaRPr lang="en-US" sz="2000" dirty="0">
              <a:solidFill>
                <a:schemeClr val="bg1"/>
              </a:solidFill>
            </a:endParaRPr>
          </a:p>
          <a:p>
            <a:pPr algn="ctr"/>
            <a:r>
              <a:rPr lang="en-US" sz="2000" dirty="0">
                <a:solidFill>
                  <a:schemeClr val="bg1"/>
                </a:solidFill>
              </a:rPr>
              <a:t>What is another way that you apply the economic way of thinking? </a:t>
            </a:r>
          </a:p>
        </p:txBody>
      </p:sp>
      <p:pic>
        <p:nvPicPr>
          <p:cNvPr id="3" name="Picture 2" descr="An individual shopping in a store">
            <a:extLst>
              <a:ext uri="{FF2B5EF4-FFF2-40B4-BE49-F238E27FC236}">
                <a16:creationId xmlns:a16="http://schemas.microsoft.com/office/drawing/2014/main" id="{5DD3A5D5-0D9A-4A4D-8FBE-D34A932E5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593" y="1409032"/>
            <a:ext cx="5906814" cy="2991944"/>
          </a:xfrm>
          <a:prstGeom prst="rect">
            <a:avLst/>
          </a:prstGeom>
        </p:spPr>
      </p:pic>
    </p:spTree>
    <p:extLst>
      <p:ext uri="{BB962C8B-B14F-4D97-AF65-F5344CB8AC3E}">
        <p14:creationId xmlns:p14="http://schemas.microsoft.com/office/powerpoint/2010/main" val="2572799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Summary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CF9CFE4-4A8D-457C-ADFF-9EE56D65FB50}"/>
              </a:ext>
            </a:extLst>
          </p:cNvPr>
          <p:cNvSpPr txBox="1"/>
          <p:nvPr/>
        </p:nvSpPr>
        <p:spPr>
          <a:xfrm>
            <a:off x="1459469" y="1644390"/>
            <a:ext cx="9273061" cy="4093428"/>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The economic way of thinking provides a useful approach to understanding human behavior.</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Positive statements describe the world as it is, and normative statements describe how the world should be.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People often act in their own self-interest, but this is not always an inherently bad thing for society.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analysis of economics is rooted in a positive analysis of how people, firms, and governments actually behave, not how they should behave.</a:t>
            </a:r>
          </a:p>
          <a:p>
            <a:endParaRPr lang="en-US" sz="2000" dirty="0">
              <a:solidFill>
                <a:schemeClr val="bg1"/>
              </a:solidFill>
            </a:endParaRPr>
          </a:p>
        </p:txBody>
      </p:sp>
    </p:spTree>
    <p:extLst>
      <p:ext uri="{BB962C8B-B14F-4D97-AF65-F5344CB8AC3E}">
        <p14:creationId xmlns:p14="http://schemas.microsoft.com/office/powerpoint/2010/main" val="1156385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Economic Approach</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7" y="4603532"/>
            <a:ext cx="8429625" cy="1292772"/>
            <a:chOff x="542921" y="1664821"/>
            <a:chExt cx="8492547" cy="947095"/>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760118" y="1743598"/>
              <a:ext cx="8058152" cy="576244"/>
            </a:xfrm>
            <a:prstGeom prst="rect">
              <a:avLst/>
            </a:prstGeom>
            <a:grpFill/>
          </p:spPr>
          <p:txBody>
            <a:bodyPr wrap="square" rtlCol="0">
              <a:spAutoFit/>
            </a:bodyPr>
            <a:lstStyle/>
            <a:p>
              <a:pPr algn="ctr"/>
              <a:r>
                <a:rPr lang="en-US" sz="2100" dirty="0">
                  <a:solidFill>
                    <a:schemeClr val="bg1"/>
                  </a:solidFill>
                </a:rPr>
                <a:t>Do individuals and societies always make decisions based on the most rational economic choices, or are there other motivating factors to decision making?</a:t>
              </a:r>
            </a:p>
          </p:txBody>
        </p:sp>
      </p:grpSp>
      <p:pic>
        <p:nvPicPr>
          <p:cNvPr id="6" name="Graphic 5" descr="Thought outline">
            <a:extLst>
              <a:ext uri="{FF2B5EF4-FFF2-40B4-BE49-F238E27FC236}">
                <a16:creationId xmlns:a16="http://schemas.microsoft.com/office/drawing/2014/main" id="{DC04D9F5-F9EE-48BF-84BE-836D37BE2B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03579" y="1420083"/>
            <a:ext cx="2446283" cy="2446283"/>
          </a:xfrm>
          <a:prstGeom prst="rect">
            <a:avLst/>
          </a:prstGeom>
        </p:spPr>
      </p:pic>
      <p:pic>
        <p:nvPicPr>
          <p:cNvPr id="8" name="Graphic 7" descr="Court with solid fill">
            <a:extLst>
              <a:ext uri="{FF2B5EF4-FFF2-40B4-BE49-F238E27FC236}">
                <a16:creationId xmlns:a16="http://schemas.microsoft.com/office/drawing/2014/main" id="{D88DEB3A-7913-4AB8-A3FB-1FD5A39CD5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76797" y="2951966"/>
            <a:ext cx="914400" cy="914400"/>
          </a:xfrm>
          <a:prstGeom prst="rect">
            <a:avLst/>
          </a:prstGeom>
        </p:spPr>
      </p:pic>
      <p:pic>
        <p:nvPicPr>
          <p:cNvPr id="12" name="Graphic 11" descr="Thought bubble outline">
            <a:extLst>
              <a:ext uri="{FF2B5EF4-FFF2-40B4-BE49-F238E27FC236}">
                <a16:creationId xmlns:a16="http://schemas.microsoft.com/office/drawing/2014/main" id="{47AF5EEE-E9E1-4236-9F4E-067314DAA5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827990" y="1280784"/>
            <a:ext cx="2106007" cy="2106007"/>
          </a:xfrm>
          <a:prstGeom prst="rect">
            <a:avLst/>
          </a:prstGeom>
        </p:spPr>
      </p:pic>
      <p:pic>
        <p:nvPicPr>
          <p:cNvPr id="14" name="Graphic 13" descr="Question mark with solid fill">
            <a:extLst>
              <a:ext uri="{FF2B5EF4-FFF2-40B4-BE49-F238E27FC236}">
                <a16:creationId xmlns:a16="http://schemas.microsoft.com/office/drawing/2014/main" id="{9E28826F-FF5D-4295-ADC9-3AE24E0C99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659" y="1651984"/>
            <a:ext cx="914400" cy="914400"/>
          </a:xfrm>
          <a:prstGeom prst="rect">
            <a:avLst/>
          </a:prstGeom>
        </p:spPr>
      </p:pic>
      <p:pic>
        <p:nvPicPr>
          <p:cNvPr id="20" name="Graphic 19" descr="Question mark with solid fill">
            <a:extLst>
              <a:ext uri="{FF2B5EF4-FFF2-40B4-BE49-F238E27FC236}">
                <a16:creationId xmlns:a16="http://schemas.microsoft.com/office/drawing/2014/main" id="{6A3252DA-3C2D-4366-A4EE-025500C92D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23793" y="1629609"/>
            <a:ext cx="914400" cy="914400"/>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Two Common Objections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0A78ABB-C651-4697-BA66-26DE38A0B028}"/>
              </a:ext>
            </a:extLst>
          </p:cNvPr>
          <p:cNvGrpSpPr/>
          <p:nvPr/>
        </p:nvGrpSpPr>
        <p:grpSpPr>
          <a:xfrm>
            <a:off x="2291769" y="1946487"/>
            <a:ext cx="7608462" cy="3252040"/>
            <a:chOff x="365111" y="1821206"/>
            <a:chExt cx="8443024" cy="3298655"/>
          </a:xfrm>
          <a:solidFill>
            <a:srgbClr val="5A7E83"/>
          </a:solidFill>
        </p:grpSpPr>
        <p:grpSp>
          <p:nvGrpSpPr>
            <p:cNvPr id="5" name="Group 4">
              <a:extLst>
                <a:ext uri="{FF2B5EF4-FFF2-40B4-BE49-F238E27FC236}">
                  <a16:creationId xmlns:a16="http://schemas.microsoft.com/office/drawing/2014/main" id="{5121A45E-5DCE-4683-B535-50A2C82485A0}"/>
                </a:ext>
              </a:extLst>
            </p:cNvPr>
            <p:cNvGrpSpPr/>
            <p:nvPr/>
          </p:nvGrpSpPr>
          <p:grpSpPr>
            <a:xfrm>
              <a:off x="365111" y="1821206"/>
              <a:ext cx="8443024" cy="3298655"/>
              <a:chOff x="365111" y="1821206"/>
              <a:chExt cx="8443024" cy="3298655"/>
            </a:xfrm>
            <a:grpFill/>
          </p:grpSpPr>
          <p:sp>
            <p:nvSpPr>
              <p:cNvPr id="8" name="Rectangle 7">
                <a:extLst>
                  <a:ext uri="{FF2B5EF4-FFF2-40B4-BE49-F238E27FC236}">
                    <a16:creationId xmlns:a16="http://schemas.microsoft.com/office/drawing/2014/main" id="{EA67AB95-C106-4B06-8462-D9E91B575B40}"/>
                  </a:ext>
                </a:extLst>
              </p:cNvPr>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A4A874A-811E-4983-964A-D317864C2066}"/>
                  </a:ext>
                </a:extLst>
              </p:cNvPr>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53AD81BA-2ADF-4B1B-909F-87DF8DD9D32C}"/>
                  </a:ext>
                </a:extLst>
              </p:cNvPr>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&amp;</a:t>
                </a:r>
                <a:endParaRPr lang="en-US" sz="4000" b="1" dirty="0">
                  <a:solidFill>
                    <a:schemeClr val="bg1"/>
                  </a:solidFill>
                </a:endParaRPr>
              </a:p>
            </p:txBody>
          </p:sp>
        </p:grpSp>
        <p:sp>
          <p:nvSpPr>
            <p:cNvPr id="6" name="TextBox 5">
              <a:extLst>
                <a:ext uri="{FF2B5EF4-FFF2-40B4-BE49-F238E27FC236}">
                  <a16:creationId xmlns:a16="http://schemas.microsoft.com/office/drawing/2014/main" id="{D08731D9-CCF7-43EF-B784-F9257C40DF7D}"/>
                </a:ext>
              </a:extLst>
            </p:cNvPr>
            <p:cNvSpPr txBox="1"/>
            <p:nvPr/>
          </p:nvSpPr>
          <p:spPr>
            <a:xfrm>
              <a:off x="748359" y="2191938"/>
              <a:ext cx="3325552" cy="2341412"/>
            </a:xfrm>
            <a:prstGeom prst="rect">
              <a:avLst/>
            </a:prstGeom>
            <a:grpFill/>
          </p:spPr>
          <p:txBody>
            <a:bodyPr wrap="square" rtlCol="0" anchor="ctr">
              <a:spAutoFit/>
            </a:bodyPr>
            <a:lstStyle/>
            <a:p>
              <a:pPr algn="ctr"/>
              <a:r>
                <a:rPr lang="en-US" sz="3600" dirty="0">
                  <a:solidFill>
                    <a:schemeClr val="bg1"/>
                  </a:solidFill>
                </a:rPr>
                <a:t>People, firms, and society do not act like this</a:t>
              </a:r>
            </a:p>
          </p:txBody>
        </p:sp>
        <p:sp>
          <p:nvSpPr>
            <p:cNvPr id="7" name="TextBox 6">
              <a:extLst>
                <a:ext uri="{FF2B5EF4-FFF2-40B4-BE49-F238E27FC236}">
                  <a16:creationId xmlns:a16="http://schemas.microsoft.com/office/drawing/2014/main" id="{9B4FD2FF-440D-4481-9AED-ED7F75989F72}"/>
                </a:ext>
              </a:extLst>
            </p:cNvPr>
            <p:cNvSpPr txBox="1"/>
            <p:nvPr/>
          </p:nvSpPr>
          <p:spPr>
            <a:xfrm>
              <a:off x="5049554" y="2191937"/>
              <a:ext cx="3325552" cy="2341412"/>
            </a:xfrm>
            <a:prstGeom prst="rect">
              <a:avLst/>
            </a:prstGeom>
            <a:grpFill/>
          </p:spPr>
          <p:txBody>
            <a:bodyPr wrap="square" rtlCol="0" anchor="ctr">
              <a:spAutoFit/>
            </a:bodyPr>
            <a:lstStyle/>
            <a:p>
              <a:pPr algn="ctr"/>
              <a:r>
                <a:rPr lang="en-US" sz="3600" dirty="0">
                  <a:solidFill>
                    <a:schemeClr val="bg1"/>
                  </a:solidFill>
                </a:rPr>
                <a:t>People, firms, and society should not act this way</a:t>
              </a:r>
            </a:p>
          </p:txBody>
        </p:sp>
      </p:gr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People Do Not Act This Way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Graphic 2" descr="Store silhouette">
            <a:extLst>
              <a:ext uri="{FF2B5EF4-FFF2-40B4-BE49-F238E27FC236}">
                <a16:creationId xmlns:a16="http://schemas.microsoft.com/office/drawing/2014/main" id="{41F57470-B7CE-49B0-A85D-A737CB91FF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36471" y="4161980"/>
            <a:ext cx="2267966" cy="2267966"/>
          </a:xfrm>
          <a:prstGeom prst="rect">
            <a:avLst/>
          </a:prstGeom>
        </p:spPr>
      </p:pic>
      <p:pic>
        <p:nvPicPr>
          <p:cNvPr id="11" name="Graphic 10" descr="Users">
            <a:extLst>
              <a:ext uri="{FF2B5EF4-FFF2-40B4-BE49-F238E27FC236}">
                <a16:creationId xmlns:a16="http://schemas.microsoft.com/office/drawing/2014/main" id="{EF7DD1BD-B1CD-41B2-9695-01CE3DF1D7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08740" y="4972835"/>
            <a:ext cx="1858298" cy="1858298"/>
          </a:xfrm>
          <a:prstGeom prst="rect">
            <a:avLst/>
          </a:prstGeom>
        </p:spPr>
      </p:pic>
      <p:sp>
        <p:nvSpPr>
          <p:cNvPr id="12" name="Speech Bubble: Oval 11" descr="A speech bubble that says, &quot;Let's maximize utility.&quot;">
            <a:extLst>
              <a:ext uri="{FF2B5EF4-FFF2-40B4-BE49-F238E27FC236}">
                <a16:creationId xmlns:a16="http://schemas.microsoft.com/office/drawing/2014/main" id="{E26C249A-8848-4ECB-AA76-B5F9F64AB9C9}"/>
              </a:ext>
            </a:extLst>
          </p:cNvPr>
          <p:cNvSpPr/>
          <p:nvPr/>
        </p:nvSpPr>
        <p:spPr>
          <a:xfrm>
            <a:off x="1496133" y="4582577"/>
            <a:ext cx="1661653" cy="1025596"/>
          </a:xfrm>
          <a:prstGeom prst="wedgeEllipseCallout">
            <a:avLst>
              <a:gd name="adj1" fmla="val 43072"/>
              <a:gd name="adj2" fmla="val 5291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Let’s maximize utility!</a:t>
            </a:r>
          </a:p>
        </p:txBody>
      </p:sp>
      <p:sp>
        <p:nvSpPr>
          <p:cNvPr id="13" name="Thought Bubble: Cloud 12" descr="Thought bubble">
            <a:extLst>
              <a:ext uri="{FF2B5EF4-FFF2-40B4-BE49-F238E27FC236}">
                <a16:creationId xmlns:a16="http://schemas.microsoft.com/office/drawing/2014/main" id="{DAAF6CAF-E27C-440C-B454-0E38E2628216}"/>
              </a:ext>
            </a:extLst>
          </p:cNvPr>
          <p:cNvSpPr/>
          <p:nvPr/>
        </p:nvSpPr>
        <p:spPr>
          <a:xfrm>
            <a:off x="4281953" y="4023845"/>
            <a:ext cx="1769801" cy="1166185"/>
          </a:xfrm>
          <a:prstGeom prst="cloudCallout">
            <a:avLst>
              <a:gd name="adj1" fmla="val -35833"/>
              <a:gd name="adj2" fmla="val 7599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descr="Miniature budget constraint">
            <a:extLst>
              <a:ext uri="{FF2B5EF4-FFF2-40B4-BE49-F238E27FC236}">
                <a16:creationId xmlns:a16="http://schemas.microsoft.com/office/drawing/2014/main" id="{138743FF-7DA8-4AD3-8327-371DBF1A3FFE}"/>
              </a:ext>
            </a:extLst>
          </p:cNvPr>
          <p:cNvGrpSpPr>
            <a:grpSpLocks noChangeAspect="1"/>
          </p:cNvGrpSpPr>
          <p:nvPr/>
        </p:nvGrpSpPr>
        <p:grpSpPr>
          <a:xfrm>
            <a:off x="4868599" y="4206486"/>
            <a:ext cx="698730" cy="698731"/>
            <a:chOff x="5781368" y="3364157"/>
            <a:chExt cx="1584667" cy="1584668"/>
          </a:xfrm>
        </p:grpSpPr>
        <p:cxnSp>
          <p:nvCxnSpPr>
            <p:cNvPr id="19" name="Straight Connector 18">
              <a:extLst>
                <a:ext uri="{FF2B5EF4-FFF2-40B4-BE49-F238E27FC236}">
                  <a16:creationId xmlns:a16="http://schemas.microsoft.com/office/drawing/2014/main" id="{72916F87-7712-40BB-9175-3CB8DF115DA3}"/>
                </a:ext>
              </a:extLst>
            </p:cNvPr>
            <p:cNvCxnSpPr>
              <a:cxnSpLocks/>
            </p:cNvCxnSpPr>
            <p:nvPr/>
          </p:nvCxnSpPr>
          <p:spPr>
            <a:xfrm>
              <a:off x="5781368" y="3670480"/>
              <a:ext cx="1218318" cy="124808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8C3B23E-970A-4EA7-8F3B-995BBA7E9DC6}"/>
                </a:ext>
              </a:extLst>
            </p:cNvPr>
            <p:cNvCxnSpPr>
              <a:cxnSpLocks/>
            </p:cNvCxnSpPr>
            <p:nvPr/>
          </p:nvCxnSpPr>
          <p:spPr>
            <a:xfrm flipV="1">
              <a:off x="5781368" y="3364157"/>
              <a:ext cx="0" cy="15846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20DC19A-4E7A-4B6C-8C0E-A10C7D3C566A}"/>
                </a:ext>
              </a:extLst>
            </p:cNvPr>
            <p:cNvCxnSpPr>
              <a:cxnSpLocks/>
            </p:cNvCxnSpPr>
            <p:nvPr/>
          </p:nvCxnSpPr>
          <p:spPr>
            <a:xfrm rot="5400000" flipV="1">
              <a:off x="6573702" y="4156491"/>
              <a:ext cx="0" cy="15846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descr="Arrow point from the users to the store">
            <a:extLst>
              <a:ext uri="{FF2B5EF4-FFF2-40B4-BE49-F238E27FC236}">
                <a16:creationId xmlns:a16="http://schemas.microsoft.com/office/drawing/2014/main" id="{22943DB8-D60E-4999-95C7-CF3D4A55E0B8}"/>
              </a:ext>
            </a:extLst>
          </p:cNvPr>
          <p:cNvCxnSpPr>
            <a:cxnSpLocks/>
            <a:stCxn id="11" idx="3"/>
          </p:cNvCxnSpPr>
          <p:nvPr/>
        </p:nvCxnSpPr>
        <p:spPr>
          <a:xfrm>
            <a:off x="4667038" y="5901984"/>
            <a:ext cx="2741565" cy="0"/>
          </a:xfrm>
          <a:prstGeom prst="straightConnector1">
            <a:avLst/>
          </a:prstGeom>
          <a:ln w="76200">
            <a:solidFill>
              <a:srgbClr val="627981"/>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4B627353-E1BD-4532-BC0D-D19202F1D725}"/>
              </a:ext>
            </a:extLst>
          </p:cNvPr>
          <p:cNvGrpSpPr/>
          <p:nvPr/>
        </p:nvGrpSpPr>
        <p:grpSpPr>
          <a:xfrm>
            <a:off x="2066922" y="1580912"/>
            <a:ext cx="8058154" cy="806935"/>
            <a:chOff x="542923" y="1736761"/>
            <a:chExt cx="8058154" cy="806935"/>
          </a:xfrm>
          <a:solidFill>
            <a:srgbClr val="627981"/>
          </a:solidFill>
        </p:grpSpPr>
        <p:sp>
          <p:nvSpPr>
            <p:cNvPr id="35" name="Rectangle 34">
              <a:extLst>
                <a:ext uri="{FF2B5EF4-FFF2-40B4-BE49-F238E27FC236}">
                  <a16:creationId xmlns:a16="http://schemas.microsoft.com/office/drawing/2014/main" id="{63A562DB-4FF3-4687-9B2A-E54E0E28028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6" name="TextBox 35">
              <a:extLst>
                <a:ext uri="{FF2B5EF4-FFF2-40B4-BE49-F238E27FC236}">
                  <a16:creationId xmlns:a16="http://schemas.microsoft.com/office/drawing/2014/main" id="{BAE77FBB-5B12-4630-9ADC-E568A9B4166D}"/>
                </a:ext>
              </a:extLst>
            </p:cNvPr>
            <p:cNvSpPr txBox="1"/>
            <p:nvPr/>
          </p:nvSpPr>
          <p:spPr>
            <a:xfrm>
              <a:off x="542923" y="17996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ways in which people and societies operate do not look like neat budget constraints or smooth production possibilities frontiers.</a:t>
              </a:r>
            </a:p>
          </p:txBody>
        </p:sp>
      </p:grpSp>
      <p:grpSp>
        <p:nvGrpSpPr>
          <p:cNvPr id="37" name="Group 36">
            <a:extLst>
              <a:ext uri="{FF2B5EF4-FFF2-40B4-BE49-F238E27FC236}">
                <a16:creationId xmlns:a16="http://schemas.microsoft.com/office/drawing/2014/main" id="{6E8AF916-EBBB-4F15-8545-848C50BC1EEF}"/>
              </a:ext>
            </a:extLst>
          </p:cNvPr>
          <p:cNvGrpSpPr/>
          <p:nvPr/>
        </p:nvGrpSpPr>
        <p:grpSpPr>
          <a:xfrm>
            <a:off x="2066922" y="2504956"/>
            <a:ext cx="8058154" cy="806935"/>
            <a:chOff x="542923" y="1736761"/>
            <a:chExt cx="8058154" cy="806935"/>
          </a:xfrm>
          <a:solidFill>
            <a:srgbClr val="627981"/>
          </a:solidFill>
        </p:grpSpPr>
        <p:sp>
          <p:nvSpPr>
            <p:cNvPr id="38" name="Rectangle 37">
              <a:extLst>
                <a:ext uri="{FF2B5EF4-FFF2-40B4-BE49-F238E27FC236}">
                  <a16:creationId xmlns:a16="http://schemas.microsoft.com/office/drawing/2014/main" id="{92514F4D-1566-4417-8A5B-71D8074234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9" name="TextBox 38">
              <a:extLst>
                <a:ext uri="{FF2B5EF4-FFF2-40B4-BE49-F238E27FC236}">
                  <a16:creationId xmlns:a16="http://schemas.microsoft.com/office/drawing/2014/main" id="{50A3AA42-B843-42E9-8E47-60FC2FE1036D}"/>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Despite this, people and societies generally attempt to maximize utility with their decisions.</a:t>
              </a:r>
            </a:p>
          </p:txBody>
        </p:sp>
      </p:grpSp>
    </p:spTree>
    <p:extLst>
      <p:ext uri="{BB962C8B-B14F-4D97-AF65-F5344CB8AC3E}">
        <p14:creationId xmlns:p14="http://schemas.microsoft.com/office/powerpoint/2010/main" val="419063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Money">
            <a:extLst>
              <a:ext uri="{FF2B5EF4-FFF2-40B4-BE49-F238E27FC236}">
                <a16:creationId xmlns:a16="http://schemas.microsoft.com/office/drawing/2014/main" id="{D974ED98-1CA8-4DA9-B707-50264EFA99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5022" y="2799452"/>
            <a:ext cx="1298880" cy="1298880"/>
          </a:xfrm>
          <a:prstGeom prst="rect">
            <a:avLst/>
          </a:prstGeom>
        </p:spPr>
      </p:pic>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People Do Not Act This Way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7" name="Graphic 6" descr="Piggy Bank">
            <a:extLst>
              <a:ext uri="{FF2B5EF4-FFF2-40B4-BE49-F238E27FC236}">
                <a16:creationId xmlns:a16="http://schemas.microsoft.com/office/drawing/2014/main" id="{ACEA9438-25F4-47C0-90D4-32D5545924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93681">
            <a:off x="2724256" y="1997074"/>
            <a:ext cx="1464286" cy="1464286"/>
          </a:xfrm>
          <a:prstGeom prst="rect">
            <a:avLst/>
          </a:prstGeom>
        </p:spPr>
      </p:pic>
      <p:pic>
        <p:nvPicPr>
          <p:cNvPr id="9" name="Graphic 8" descr="Tag">
            <a:extLst>
              <a:ext uri="{FF2B5EF4-FFF2-40B4-BE49-F238E27FC236}">
                <a16:creationId xmlns:a16="http://schemas.microsoft.com/office/drawing/2014/main" id="{1596EB34-BF3A-4991-8EFB-A483622014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48233" y="1936561"/>
            <a:ext cx="1335239" cy="1335239"/>
          </a:xfrm>
          <a:prstGeom prst="rect">
            <a:avLst/>
          </a:prstGeom>
        </p:spPr>
      </p:pic>
      <p:sp>
        <p:nvSpPr>
          <p:cNvPr id="10" name="TextBox 9" descr="Equals sign">
            <a:extLst>
              <a:ext uri="{FF2B5EF4-FFF2-40B4-BE49-F238E27FC236}">
                <a16:creationId xmlns:a16="http://schemas.microsoft.com/office/drawing/2014/main" id="{8B54C6FD-9E78-4114-8B62-25127B8A6B81}"/>
              </a:ext>
            </a:extLst>
          </p:cNvPr>
          <p:cNvSpPr txBox="1"/>
          <p:nvPr/>
        </p:nvSpPr>
        <p:spPr>
          <a:xfrm>
            <a:off x="5820585" y="2378090"/>
            <a:ext cx="1244251" cy="2646878"/>
          </a:xfrm>
          <a:prstGeom prst="rect">
            <a:avLst/>
          </a:prstGeom>
          <a:noFill/>
        </p:spPr>
        <p:txBody>
          <a:bodyPr wrap="none" rtlCol="0">
            <a:spAutoFit/>
          </a:bodyPr>
          <a:lstStyle/>
          <a:p>
            <a:r>
              <a:rPr lang="en-US" sz="16600" dirty="0"/>
              <a:t>=</a:t>
            </a:r>
            <a:endParaRPr lang="en-US" sz="6000" dirty="0"/>
          </a:p>
        </p:txBody>
      </p:sp>
      <p:sp>
        <p:nvSpPr>
          <p:cNvPr id="13" name="TextBox 12">
            <a:extLst>
              <a:ext uri="{FF2B5EF4-FFF2-40B4-BE49-F238E27FC236}">
                <a16:creationId xmlns:a16="http://schemas.microsoft.com/office/drawing/2014/main" id="{9D0857C5-EFD5-4EB6-B297-F48148DF210D}"/>
              </a:ext>
            </a:extLst>
          </p:cNvPr>
          <p:cNvSpPr txBox="1"/>
          <p:nvPr/>
        </p:nvSpPr>
        <p:spPr>
          <a:xfrm>
            <a:off x="6837353" y="2916699"/>
            <a:ext cx="3830648" cy="1569660"/>
          </a:xfrm>
          <a:prstGeom prst="rect">
            <a:avLst/>
          </a:prstGeom>
          <a:noFill/>
        </p:spPr>
        <p:txBody>
          <a:bodyPr wrap="square" rtlCol="0">
            <a:spAutoFit/>
          </a:bodyPr>
          <a:lstStyle/>
          <a:p>
            <a:pPr algn="ctr"/>
            <a:r>
              <a:rPr lang="en-US" sz="4800" dirty="0"/>
              <a:t>Economic decisions</a:t>
            </a:r>
          </a:p>
        </p:txBody>
      </p:sp>
      <p:pic>
        <p:nvPicPr>
          <p:cNvPr id="5" name="Graphic 4" descr="Shopping cart with various goods">
            <a:extLst>
              <a:ext uri="{FF2B5EF4-FFF2-40B4-BE49-F238E27FC236}">
                <a16:creationId xmlns:a16="http://schemas.microsoft.com/office/drawing/2014/main" id="{E64DF2D2-2B7D-450A-9519-8F6DAA1A3BE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2335881" y="2262822"/>
            <a:ext cx="3097161" cy="3097161"/>
          </a:xfrm>
          <a:prstGeom prst="rect">
            <a:avLst/>
          </a:prstGeom>
        </p:spPr>
      </p:pic>
    </p:spTree>
    <p:extLst>
      <p:ext uri="{BB962C8B-B14F-4D97-AF65-F5344CB8AC3E}">
        <p14:creationId xmlns:p14="http://schemas.microsoft.com/office/powerpoint/2010/main" val="1631357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People Should Not Act This Way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4B627353-E1BD-4532-BC0D-D19202F1D725}"/>
              </a:ext>
            </a:extLst>
          </p:cNvPr>
          <p:cNvGrpSpPr/>
          <p:nvPr/>
        </p:nvGrpSpPr>
        <p:grpSpPr>
          <a:xfrm>
            <a:off x="2066922" y="1580912"/>
            <a:ext cx="8058154" cy="806935"/>
            <a:chOff x="542923" y="1736761"/>
            <a:chExt cx="8058154" cy="806935"/>
          </a:xfrm>
          <a:solidFill>
            <a:srgbClr val="627981"/>
          </a:solidFill>
        </p:grpSpPr>
        <p:sp>
          <p:nvSpPr>
            <p:cNvPr id="35" name="Rectangle 34">
              <a:extLst>
                <a:ext uri="{FF2B5EF4-FFF2-40B4-BE49-F238E27FC236}">
                  <a16:creationId xmlns:a16="http://schemas.microsoft.com/office/drawing/2014/main" id="{63A562DB-4FF3-4687-9B2A-E54E0E28028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6" name="TextBox 35">
              <a:extLst>
                <a:ext uri="{FF2B5EF4-FFF2-40B4-BE49-F238E27FC236}">
                  <a16:creationId xmlns:a16="http://schemas.microsoft.com/office/drawing/2014/main" id="{BAE77FBB-5B12-4630-9ADC-E568A9B4166D}"/>
                </a:ext>
              </a:extLst>
            </p:cNvPr>
            <p:cNvSpPr txBox="1"/>
            <p:nvPr/>
          </p:nvSpPr>
          <p:spPr>
            <a:xfrm>
              <a:off x="542923" y="17996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economic approach portrays people as self-interested, and sometimes these self-interested behaviors are not moral. </a:t>
              </a:r>
            </a:p>
          </p:txBody>
        </p:sp>
      </p:grpSp>
      <p:grpSp>
        <p:nvGrpSpPr>
          <p:cNvPr id="37" name="Group 36">
            <a:extLst>
              <a:ext uri="{FF2B5EF4-FFF2-40B4-BE49-F238E27FC236}">
                <a16:creationId xmlns:a16="http://schemas.microsoft.com/office/drawing/2014/main" id="{6E8AF916-EBBB-4F15-8545-848C50BC1EEF}"/>
              </a:ext>
            </a:extLst>
          </p:cNvPr>
          <p:cNvGrpSpPr/>
          <p:nvPr/>
        </p:nvGrpSpPr>
        <p:grpSpPr>
          <a:xfrm>
            <a:off x="2066922" y="2504956"/>
            <a:ext cx="8058154" cy="806935"/>
            <a:chOff x="542923" y="1736761"/>
            <a:chExt cx="8058154" cy="806935"/>
          </a:xfrm>
          <a:solidFill>
            <a:srgbClr val="627981"/>
          </a:solidFill>
        </p:grpSpPr>
        <p:sp>
          <p:nvSpPr>
            <p:cNvPr id="38" name="Rectangle 37">
              <a:extLst>
                <a:ext uri="{FF2B5EF4-FFF2-40B4-BE49-F238E27FC236}">
                  <a16:creationId xmlns:a16="http://schemas.microsoft.com/office/drawing/2014/main" id="{92514F4D-1566-4417-8A5B-71D8074234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9" name="TextBox 38">
              <a:extLst>
                <a:ext uri="{FF2B5EF4-FFF2-40B4-BE49-F238E27FC236}">
                  <a16:creationId xmlns:a16="http://schemas.microsoft.com/office/drawing/2014/main" id="{50A3AA42-B843-42E9-8E47-60FC2FE1036D}"/>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Economics seeks to describe economic behavior as it actually exists, not as a form of moral instruction.</a:t>
              </a:r>
            </a:p>
          </p:txBody>
        </p:sp>
      </p:grpSp>
      <p:grpSp>
        <p:nvGrpSpPr>
          <p:cNvPr id="24" name="Group 23">
            <a:extLst>
              <a:ext uri="{FF2B5EF4-FFF2-40B4-BE49-F238E27FC236}">
                <a16:creationId xmlns:a16="http://schemas.microsoft.com/office/drawing/2014/main" id="{85068B9B-DA3C-411C-A74B-9EB41F1F9643}"/>
              </a:ext>
            </a:extLst>
          </p:cNvPr>
          <p:cNvGrpSpPr/>
          <p:nvPr/>
        </p:nvGrpSpPr>
        <p:grpSpPr>
          <a:xfrm>
            <a:off x="2066922" y="4353044"/>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E7C48A9F-4BA7-4529-9DDD-2F5CC57FAAE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9B6FB624-D616-4E67-8041-9D227920992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People may set aside self-interest in the non-economic areas of their lives.</a:t>
              </a:r>
            </a:p>
          </p:txBody>
        </p:sp>
      </p:grpSp>
      <p:grpSp>
        <p:nvGrpSpPr>
          <p:cNvPr id="31" name="Group 30">
            <a:extLst>
              <a:ext uri="{FF2B5EF4-FFF2-40B4-BE49-F238E27FC236}">
                <a16:creationId xmlns:a16="http://schemas.microsoft.com/office/drawing/2014/main" id="{5B81529C-9D41-47BE-B87F-F7F8B0996D2B}"/>
              </a:ext>
            </a:extLst>
          </p:cNvPr>
          <p:cNvGrpSpPr/>
          <p:nvPr/>
        </p:nvGrpSpPr>
        <p:grpSpPr>
          <a:xfrm>
            <a:off x="2066922" y="3429000"/>
            <a:ext cx="8058154" cy="806935"/>
            <a:chOff x="542923" y="1736761"/>
            <a:chExt cx="8058154" cy="806935"/>
          </a:xfrm>
          <a:solidFill>
            <a:srgbClr val="627981"/>
          </a:solidFill>
        </p:grpSpPr>
        <p:sp>
          <p:nvSpPr>
            <p:cNvPr id="32" name="Rectangle 31">
              <a:extLst>
                <a:ext uri="{FF2B5EF4-FFF2-40B4-BE49-F238E27FC236}">
                  <a16:creationId xmlns:a16="http://schemas.microsoft.com/office/drawing/2014/main" id="{AD9D2567-1465-42F2-B929-1C6CBA49060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3" name="TextBox 32">
              <a:extLst>
                <a:ext uri="{FF2B5EF4-FFF2-40B4-BE49-F238E27FC236}">
                  <a16:creationId xmlns:a16="http://schemas.microsoft.com/office/drawing/2014/main" id="{ED086AB7-A682-4431-815E-A78B2A51C697}"/>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Personal choice and freedom are forms of self-interested behavior, which can lead to positive social results.</a:t>
              </a:r>
            </a:p>
          </p:txBody>
        </p:sp>
      </p:grpSp>
    </p:spTree>
    <p:extLst>
      <p:ext uri="{BB962C8B-B14F-4D97-AF65-F5344CB8AC3E}">
        <p14:creationId xmlns:p14="http://schemas.microsoft.com/office/powerpoint/2010/main" val="382256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819150-837B-4EFE-8257-C5F7443EE48F}"/>
              </a:ext>
            </a:extLst>
          </p:cNvPr>
          <p:cNvSpPr/>
          <p:nvPr/>
        </p:nvSpPr>
        <p:spPr>
          <a:xfrm>
            <a:off x="1523999" y="1292772"/>
            <a:ext cx="9144000" cy="5226746"/>
          </a:xfrm>
          <a:prstGeom prst="rect">
            <a:avLst/>
          </a:prstGeom>
          <a:solidFill>
            <a:srgbClr val="6279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Positive and Normative Statements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8DF0FFA-89DE-41E3-A939-492C6DF511F9}"/>
              </a:ext>
            </a:extLst>
          </p:cNvPr>
          <p:cNvSpPr/>
          <p:nvPr/>
        </p:nvSpPr>
        <p:spPr>
          <a:xfrm>
            <a:off x="1881188" y="1437933"/>
            <a:ext cx="6303264" cy="461665"/>
          </a:xfrm>
          <a:prstGeom prst="rect">
            <a:avLst/>
          </a:prstGeom>
        </p:spPr>
        <p:txBody>
          <a:bodyPr wrap="none">
            <a:spAutoFit/>
          </a:bodyPr>
          <a:lstStyle/>
          <a:p>
            <a:r>
              <a:rPr lang="en-US" sz="2400" b="1" dirty="0">
                <a:solidFill>
                  <a:schemeClr val="bg1"/>
                </a:solidFill>
              </a:rPr>
              <a:t>Positive Statements </a:t>
            </a:r>
            <a:r>
              <a:rPr lang="en-US" sz="2400" dirty="0">
                <a:solidFill>
                  <a:schemeClr val="bg1"/>
                </a:solidFill>
              </a:rPr>
              <a:t>= factual; prove true or false</a:t>
            </a:r>
          </a:p>
        </p:txBody>
      </p:sp>
      <p:sp>
        <p:nvSpPr>
          <p:cNvPr id="3" name="Rectangle 2">
            <a:extLst>
              <a:ext uri="{FF2B5EF4-FFF2-40B4-BE49-F238E27FC236}">
                <a16:creationId xmlns:a16="http://schemas.microsoft.com/office/drawing/2014/main" id="{6D5DF9B6-7BD4-4A46-8B72-7FBBC3AE4A97}"/>
              </a:ext>
            </a:extLst>
          </p:cNvPr>
          <p:cNvSpPr/>
          <p:nvPr/>
        </p:nvSpPr>
        <p:spPr>
          <a:xfrm>
            <a:off x="2872445" y="2080391"/>
            <a:ext cx="2061334" cy="461665"/>
          </a:xfrm>
          <a:prstGeom prst="rect">
            <a:avLst/>
          </a:prstGeom>
          <a:ln>
            <a:noFill/>
          </a:ln>
        </p:spPr>
        <p:txBody>
          <a:bodyPr wrap="none">
            <a:spAutoFit/>
          </a:bodyPr>
          <a:lstStyle/>
          <a:p>
            <a:r>
              <a:rPr lang="en-US" sz="2400" dirty="0">
                <a:solidFill>
                  <a:schemeClr val="bg1"/>
                </a:solidFill>
              </a:rPr>
              <a:t>How things are</a:t>
            </a:r>
          </a:p>
        </p:txBody>
      </p:sp>
      <p:sp>
        <p:nvSpPr>
          <p:cNvPr id="4" name="Rectangle 3">
            <a:extLst>
              <a:ext uri="{FF2B5EF4-FFF2-40B4-BE49-F238E27FC236}">
                <a16:creationId xmlns:a16="http://schemas.microsoft.com/office/drawing/2014/main" id="{A1EAB613-E169-4AEF-81D5-A8C96882A9FC}"/>
              </a:ext>
            </a:extLst>
          </p:cNvPr>
          <p:cNvSpPr/>
          <p:nvPr/>
        </p:nvSpPr>
        <p:spPr>
          <a:xfrm>
            <a:off x="2485332" y="2943457"/>
            <a:ext cx="7891648" cy="461665"/>
          </a:xfrm>
          <a:prstGeom prst="rect">
            <a:avLst/>
          </a:prstGeom>
        </p:spPr>
        <p:txBody>
          <a:bodyPr wrap="none">
            <a:spAutoFit/>
          </a:bodyPr>
          <a:lstStyle/>
          <a:p>
            <a:r>
              <a:rPr lang="en-US" sz="2400" dirty="0">
                <a:solidFill>
                  <a:schemeClr val="bg1"/>
                </a:solidFill>
              </a:rPr>
              <a:t>Eating excessive amounts of sugar will cause health problems.</a:t>
            </a:r>
          </a:p>
        </p:txBody>
      </p:sp>
      <p:sp>
        <p:nvSpPr>
          <p:cNvPr id="5" name="Rectangle 4">
            <a:extLst>
              <a:ext uri="{FF2B5EF4-FFF2-40B4-BE49-F238E27FC236}">
                <a16:creationId xmlns:a16="http://schemas.microsoft.com/office/drawing/2014/main" id="{DBDDA65C-A231-42FC-8860-697C77DC3F01}"/>
              </a:ext>
            </a:extLst>
          </p:cNvPr>
          <p:cNvSpPr/>
          <p:nvPr/>
        </p:nvSpPr>
        <p:spPr>
          <a:xfrm>
            <a:off x="1881188" y="4130233"/>
            <a:ext cx="7930761" cy="461665"/>
          </a:xfrm>
          <a:prstGeom prst="rect">
            <a:avLst/>
          </a:prstGeom>
        </p:spPr>
        <p:txBody>
          <a:bodyPr wrap="none">
            <a:spAutoFit/>
          </a:bodyPr>
          <a:lstStyle/>
          <a:p>
            <a:r>
              <a:rPr lang="en-US" sz="2400" b="1" dirty="0">
                <a:solidFill>
                  <a:schemeClr val="bg1"/>
                </a:solidFill>
              </a:rPr>
              <a:t>Normative Statements </a:t>
            </a:r>
            <a:r>
              <a:rPr lang="en-US" sz="2400" dirty="0">
                <a:solidFill>
                  <a:schemeClr val="bg1"/>
                </a:solidFill>
              </a:rPr>
              <a:t>= subjective; cannot prove true or false</a:t>
            </a:r>
          </a:p>
        </p:txBody>
      </p:sp>
      <p:sp>
        <p:nvSpPr>
          <p:cNvPr id="6" name="Rectangle 5">
            <a:extLst>
              <a:ext uri="{FF2B5EF4-FFF2-40B4-BE49-F238E27FC236}">
                <a16:creationId xmlns:a16="http://schemas.microsoft.com/office/drawing/2014/main" id="{A9096800-0552-4982-9673-3335BF4C17C9}"/>
              </a:ext>
            </a:extLst>
          </p:cNvPr>
          <p:cNvSpPr/>
          <p:nvPr/>
        </p:nvSpPr>
        <p:spPr>
          <a:xfrm>
            <a:off x="2872445" y="4772691"/>
            <a:ext cx="2879699" cy="461665"/>
          </a:xfrm>
          <a:prstGeom prst="rect">
            <a:avLst/>
          </a:prstGeom>
        </p:spPr>
        <p:txBody>
          <a:bodyPr wrap="none">
            <a:spAutoFit/>
          </a:bodyPr>
          <a:lstStyle/>
          <a:p>
            <a:r>
              <a:rPr lang="en-US" sz="2400" dirty="0">
                <a:solidFill>
                  <a:schemeClr val="bg1"/>
                </a:solidFill>
              </a:rPr>
              <a:t>How things should be</a:t>
            </a:r>
          </a:p>
        </p:txBody>
      </p:sp>
      <p:sp>
        <p:nvSpPr>
          <p:cNvPr id="7" name="Rectangle 6">
            <a:extLst>
              <a:ext uri="{FF2B5EF4-FFF2-40B4-BE49-F238E27FC236}">
                <a16:creationId xmlns:a16="http://schemas.microsoft.com/office/drawing/2014/main" id="{DE91CD31-DF55-4580-8446-06334ABC92A9}"/>
              </a:ext>
            </a:extLst>
          </p:cNvPr>
          <p:cNvSpPr/>
          <p:nvPr/>
        </p:nvSpPr>
        <p:spPr>
          <a:xfrm>
            <a:off x="2487293" y="5635757"/>
            <a:ext cx="7487050" cy="461665"/>
          </a:xfrm>
          <a:prstGeom prst="rect">
            <a:avLst/>
          </a:prstGeom>
        </p:spPr>
        <p:txBody>
          <a:bodyPr wrap="none">
            <a:spAutoFit/>
          </a:bodyPr>
          <a:lstStyle/>
          <a:p>
            <a:r>
              <a:rPr lang="en-US" sz="2400" dirty="0">
                <a:solidFill>
                  <a:schemeClr val="bg1"/>
                </a:solidFill>
              </a:rPr>
              <a:t>North Carolina has the best barbeque in the United States.</a:t>
            </a:r>
          </a:p>
        </p:txBody>
      </p:sp>
      <p:sp>
        <p:nvSpPr>
          <p:cNvPr id="8" name="Arrow: Bent-Up 7">
            <a:extLst>
              <a:ext uri="{FF2B5EF4-FFF2-40B4-BE49-F238E27FC236}">
                <a16:creationId xmlns:a16="http://schemas.microsoft.com/office/drawing/2014/main" id="{B074FE36-0E34-4E17-8D2B-D7677328A142}"/>
              </a:ext>
            </a:extLst>
          </p:cNvPr>
          <p:cNvSpPr/>
          <p:nvPr/>
        </p:nvSpPr>
        <p:spPr>
          <a:xfrm rot="5400000">
            <a:off x="2194236" y="1824935"/>
            <a:ext cx="582193" cy="731520"/>
          </a:xfrm>
          <a:prstGeom prst="bentUpArrow">
            <a:avLst>
              <a:gd name="adj1" fmla="val 8871"/>
              <a:gd name="adj2" fmla="val 25000"/>
              <a:gd name="adj3" fmla="val 4526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Bent-Up 10">
            <a:extLst>
              <a:ext uri="{FF2B5EF4-FFF2-40B4-BE49-F238E27FC236}">
                <a16:creationId xmlns:a16="http://schemas.microsoft.com/office/drawing/2014/main" id="{D7C6F045-1416-4C1E-BFE0-694200555296}"/>
              </a:ext>
            </a:extLst>
          </p:cNvPr>
          <p:cNvSpPr/>
          <p:nvPr/>
        </p:nvSpPr>
        <p:spPr>
          <a:xfrm rot="5400000">
            <a:off x="2215588" y="4517235"/>
            <a:ext cx="582193" cy="731520"/>
          </a:xfrm>
          <a:prstGeom prst="bentUpArrow">
            <a:avLst>
              <a:gd name="adj1" fmla="val 8871"/>
              <a:gd name="adj2" fmla="val 25000"/>
              <a:gd name="adj3" fmla="val 4526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3316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CF9CFE4-4A8D-457C-ADFF-9EE56D65FB50}"/>
              </a:ext>
            </a:extLst>
          </p:cNvPr>
          <p:cNvSpPr txBox="1"/>
          <p:nvPr/>
        </p:nvSpPr>
        <p:spPr>
          <a:xfrm>
            <a:off x="1459469" y="1490502"/>
            <a:ext cx="9273061" cy="4401205"/>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Indicate whether the following statements are positive or normative:</a:t>
            </a:r>
          </a:p>
          <a:p>
            <a:endParaRPr lang="en-US" sz="2000" dirty="0">
              <a:solidFill>
                <a:schemeClr val="bg1"/>
              </a:solidFill>
            </a:endParaRPr>
          </a:p>
          <a:p>
            <a:pPr algn="ctr"/>
            <a:r>
              <a:rPr lang="en-US" sz="2000" dirty="0">
                <a:solidFill>
                  <a:schemeClr val="bg1"/>
                </a:solidFill>
              </a:rPr>
              <a:t>The unemployment rate is 4%. </a:t>
            </a:r>
          </a:p>
          <a:p>
            <a:pPr algn="ctr"/>
            <a:endParaRPr lang="en-US" sz="2000" dirty="0">
              <a:solidFill>
                <a:schemeClr val="bg1"/>
              </a:solidFill>
            </a:endParaRPr>
          </a:p>
          <a:p>
            <a:pPr algn="ctr"/>
            <a:r>
              <a:rPr lang="en-US" sz="2000" dirty="0">
                <a:solidFill>
                  <a:schemeClr val="bg1"/>
                </a:solidFill>
              </a:rPr>
              <a:t>Positive/Normative </a:t>
            </a:r>
          </a:p>
          <a:p>
            <a:pPr algn="ctr"/>
            <a:endParaRPr lang="en-US" sz="2000" dirty="0">
              <a:solidFill>
                <a:schemeClr val="bg1"/>
              </a:solidFill>
            </a:endParaRPr>
          </a:p>
          <a:p>
            <a:pPr algn="ctr"/>
            <a:r>
              <a:rPr lang="en-US" sz="2000" dirty="0">
                <a:solidFill>
                  <a:schemeClr val="bg1"/>
                </a:solidFill>
              </a:rPr>
              <a:t>An unemployment rate of 4% is too high. </a:t>
            </a:r>
          </a:p>
          <a:p>
            <a:pPr algn="ctr"/>
            <a:endParaRPr lang="en-US" sz="2000" dirty="0">
              <a:solidFill>
                <a:schemeClr val="bg1"/>
              </a:solidFill>
            </a:endParaRPr>
          </a:p>
          <a:p>
            <a:pPr algn="ctr"/>
            <a:r>
              <a:rPr lang="en-US" sz="2000" dirty="0">
                <a:solidFill>
                  <a:schemeClr val="bg1"/>
                </a:solidFill>
              </a:rPr>
              <a:t>Positive/Normative </a:t>
            </a:r>
          </a:p>
          <a:p>
            <a:pPr algn="ctr"/>
            <a:endParaRPr lang="en-US" sz="2000" dirty="0">
              <a:solidFill>
                <a:schemeClr val="bg1"/>
              </a:solidFill>
            </a:endParaRPr>
          </a:p>
          <a:p>
            <a:pPr algn="ctr"/>
            <a:r>
              <a:rPr lang="en-US" sz="2000" dirty="0">
                <a:solidFill>
                  <a:schemeClr val="bg1"/>
                </a:solidFill>
              </a:rPr>
              <a:t>The government should provide health care for all citizens. </a:t>
            </a:r>
          </a:p>
          <a:p>
            <a:pPr algn="ctr"/>
            <a:endParaRPr lang="en-US" sz="2000" dirty="0">
              <a:solidFill>
                <a:schemeClr val="bg1"/>
              </a:solidFill>
            </a:endParaRPr>
          </a:p>
          <a:p>
            <a:pPr algn="ctr"/>
            <a:r>
              <a:rPr lang="en-US" sz="2000" dirty="0">
                <a:solidFill>
                  <a:schemeClr val="bg1"/>
                </a:solidFill>
              </a:rPr>
              <a:t>Positive/Normative </a:t>
            </a:r>
          </a:p>
          <a:p>
            <a:endParaRPr lang="en-US" sz="2000" dirty="0">
              <a:solidFill>
                <a:schemeClr val="bg1"/>
              </a:solidFill>
            </a:endParaRPr>
          </a:p>
        </p:txBody>
      </p:sp>
    </p:spTree>
    <p:extLst>
      <p:ext uri="{BB962C8B-B14F-4D97-AF65-F5344CB8AC3E}">
        <p14:creationId xmlns:p14="http://schemas.microsoft.com/office/powerpoint/2010/main" val="4261342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CF9CFE4-4A8D-457C-ADFF-9EE56D65FB50}"/>
              </a:ext>
            </a:extLst>
          </p:cNvPr>
          <p:cNvSpPr txBox="1"/>
          <p:nvPr/>
        </p:nvSpPr>
        <p:spPr>
          <a:xfrm>
            <a:off x="1459469" y="1490502"/>
            <a:ext cx="9273061" cy="4401205"/>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Indicate whether the following statements are positive or normative:</a:t>
            </a:r>
          </a:p>
          <a:p>
            <a:endParaRPr lang="en-US" sz="2000" dirty="0">
              <a:solidFill>
                <a:schemeClr val="bg1"/>
              </a:solidFill>
            </a:endParaRPr>
          </a:p>
          <a:p>
            <a:pPr algn="ctr"/>
            <a:r>
              <a:rPr lang="en-US" sz="2000" dirty="0">
                <a:solidFill>
                  <a:schemeClr val="bg1"/>
                </a:solidFill>
              </a:rPr>
              <a:t>The unemployment rate is 4%. </a:t>
            </a:r>
          </a:p>
          <a:p>
            <a:pPr algn="ctr"/>
            <a:endParaRPr lang="en-US" sz="2000" dirty="0">
              <a:solidFill>
                <a:schemeClr val="bg1"/>
              </a:solidFill>
            </a:endParaRPr>
          </a:p>
          <a:p>
            <a:pPr algn="ctr"/>
            <a:r>
              <a:rPr lang="en-US" sz="2000" dirty="0">
                <a:solidFill>
                  <a:schemeClr val="bg1"/>
                </a:solidFill>
              </a:rPr>
              <a:t>Positive/Normative </a:t>
            </a:r>
          </a:p>
          <a:p>
            <a:pPr algn="ctr"/>
            <a:endParaRPr lang="en-US" sz="2000" dirty="0">
              <a:solidFill>
                <a:schemeClr val="bg1"/>
              </a:solidFill>
            </a:endParaRPr>
          </a:p>
          <a:p>
            <a:pPr algn="ctr"/>
            <a:r>
              <a:rPr lang="en-US" sz="2000" dirty="0">
                <a:solidFill>
                  <a:schemeClr val="bg1"/>
                </a:solidFill>
              </a:rPr>
              <a:t>An unemployment rate of 4% is too high. </a:t>
            </a:r>
          </a:p>
          <a:p>
            <a:pPr algn="ctr"/>
            <a:endParaRPr lang="en-US" sz="2000" dirty="0">
              <a:solidFill>
                <a:schemeClr val="bg1"/>
              </a:solidFill>
            </a:endParaRPr>
          </a:p>
          <a:p>
            <a:pPr algn="ctr"/>
            <a:r>
              <a:rPr lang="en-US" sz="2000" dirty="0">
                <a:solidFill>
                  <a:schemeClr val="bg1"/>
                </a:solidFill>
              </a:rPr>
              <a:t>Positive/Normative </a:t>
            </a:r>
          </a:p>
          <a:p>
            <a:pPr algn="ctr"/>
            <a:endParaRPr lang="en-US" sz="2000" dirty="0">
              <a:solidFill>
                <a:schemeClr val="bg1"/>
              </a:solidFill>
            </a:endParaRPr>
          </a:p>
          <a:p>
            <a:pPr algn="ctr"/>
            <a:r>
              <a:rPr lang="en-US" sz="2000" dirty="0">
                <a:solidFill>
                  <a:schemeClr val="bg1"/>
                </a:solidFill>
              </a:rPr>
              <a:t>The government should provide health care for all citizens. </a:t>
            </a:r>
          </a:p>
          <a:p>
            <a:pPr algn="ctr"/>
            <a:endParaRPr lang="en-US" sz="2000" dirty="0">
              <a:solidFill>
                <a:schemeClr val="bg1"/>
              </a:solidFill>
            </a:endParaRPr>
          </a:p>
          <a:p>
            <a:pPr algn="ctr"/>
            <a:r>
              <a:rPr lang="en-US" sz="2000" dirty="0">
                <a:solidFill>
                  <a:schemeClr val="bg1"/>
                </a:solidFill>
              </a:rPr>
              <a:t>Positive/Normative </a:t>
            </a:r>
          </a:p>
          <a:p>
            <a:endParaRPr lang="en-US" sz="2000" dirty="0">
              <a:solidFill>
                <a:schemeClr val="bg1"/>
              </a:solidFill>
            </a:endParaRPr>
          </a:p>
        </p:txBody>
      </p:sp>
      <p:sp>
        <p:nvSpPr>
          <p:cNvPr id="2" name="Oval 1">
            <a:extLst>
              <a:ext uri="{FF2B5EF4-FFF2-40B4-BE49-F238E27FC236}">
                <a16:creationId xmlns:a16="http://schemas.microsoft.com/office/drawing/2014/main" id="{516A4061-F0CA-40C4-8732-C22E67271773}"/>
              </a:ext>
            </a:extLst>
          </p:cNvPr>
          <p:cNvSpPr/>
          <p:nvPr/>
        </p:nvSpPr>
        <p:spPr>
          <a:xfrm>
            <a:off x="4934607" y="2711669"/>
            <a:ext cx="993227" cy="441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A588CD-0150-4BED-AB24-539B6F7BA7A4}"/>
              </a:ext>
            </a:extLst>
          </p:cNvPr>
          <p:cNvSpPr/>
          <p:nvPr/>
        </p:nvSpPr>
        <p:spPr>
          <a:xfrm>
            <a:off x="5935716" y="3936124"/>
            <a:ext cx="1221829" cy="441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3F159FF-20BF-43E1-BC25-27375415DB82}"/>
              </a:ext>
            </a:extLst>
          </p:cNvPr>
          <p:cNvSpPr/>
          <p:nvPr/>
        </p:nvSpPr>
        <p:spPr>
          <a:xfrm>
            <a:off x="5927834" y="5146780"/>
            <a:ext cx="1221829" cy="441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673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1431</Words>
  <Application>Microsoft Office PowerPoint</Application>
  <PresentationFormat>Widescreen</PresentationFormat>
  <Paragraphs>111</Paragraphs>
  <Slides>15</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Century Gothic</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Caitlin Coleman</cp:lastModifiedBy>
  <cp:revision>44</cp:revision>
  <dcterms:created xsi:type="dcterms:W3CDTF">2017-06-16T13:06:21Z</dcterms:created>
  <dcterms:modified xsi:type="dcterms:W3CDTF">2021-03-31T18:56:32Z</dcterms:modified>
</cp:coreProperties>
</file>