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95" r:id="rId4"/>
    <p:sldId id="257" r:id="rId5"/>
    <p:sldId id="296" r:id="rId6"/>
    <p:sldId id="290" r:id="rId7"/>
    <p:sldId id="374" r:id="rId8"/>
    <p:sldId id="292" r:id="rId9"/>
    <p:sldId id="297" r:id="rId10"/>
    <p:sldId id="298" r:id="rId11"/>
    <p:sldId id="371" r:id="rId12"/>
    <p:sldId id="299" r:id="rId13"/>
    <p:sldId id="373" r:id="rId14"/>
    <p:sldId id="370" r:id="rId15"/>
    <p:sldId id="372"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the origin and role of the World Trade Organization, discuss the significance of regional trading agreements, analyze trade policy at the national level, and evaluate long-term trends in barriers to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125567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is always a tradeoff with international trade, economists generally believe the gains outweigh the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84525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readily acknowledge that international trade is not all sunshine, roses, and happy endings. Over time, the average person gains from international trade. It is a concern of public policy to focus not just on the average or the success stories but also those who have been less fortunate. It is better to embrace the gains from trade and deal with the costs and tradeoffs with other policy tools than to cut off trade entirely.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2861551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quotas imposed on sugar imported to the U.S. make the price of sugar and goods that contain sugar much higher. The quota protects relatively few domestic sugar producers at the expense of all U.S. consumers. As consumers, why don’t we fight this quota?</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2688003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quotas imposed on sugar imported to the U.S. make the price of sugar and goods that contain sugar much higher. The quota protects relatively few domestic sugar producers at the expense of all U.S. consumers. As consumers, why don’t we fight this quota?</a:t>
            </a:r>
          </a:p>
          <a:p>
            <a:endParaRPr lang="en-US" dirty="0"/>
          </a:p>
          <a:p>
            <a:r>
              <a:rPr lang="en-US" dirty="0"/>
              <a:t>Since there are relatively few sugar producers, it’s easier for them to organize and influence legislators with paid lobbyists for the industry than it is for many consumers with many different interests to organize an effort to fight the quota.</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225345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public policy arguments about how nations should react to globalization and trade are fought at several levels: the global level (through the World Trade Organization) and through regional trade agreements between pairs or groups of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Twenty-seven nations signed the General Agreement on Tariffs and Trade (GATT) in 1947 to provide a forum in which nations could come together to negotiate reductions in tariffs and other barriers to trade. In 1995, the GATT transformed into the World Trade Organization (WTO). There are different types of economic integration across the globe, ranging from free trade agreements, in which participants allow each other’s imports without tariffs or quotas; to common markets, in which participants have a common external trade policy as well as free trade within the group; to full economic unions, in which, in addition to a common market, monetary and fiscal policies are coordinated. </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different types of economic integration across the globe. Free trade agreements are agreements in which participants allow each other's imports without tariffs or quotas. Common markets have a common external trade policy as well as free trade within the group. Economic unions are agreements where, in addition to a common market, monetary and fiscal policies are coordinated.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nations belong both to the World Trade Organization and to regional trading agreements. The best known of these regional trading agreements is the </a:t>
            </a:r>
            <a:r>
              <a:rPr lang="en-US" sz="1200" kern="1200">
                <a:solidFill>
                  <a:schemeClr val="tx1"/>
                </a:solidFill>
                <a:effectLst/>
                <a:latin typeface="+mn-lt"/>
                <a:ea typeface="+mn-ea"/>
                <a:cs typeface="+mn-cs"/>
              </a:rPr>
              <a:t>European Union, </a:t>
            </a:r>
            <a:r>
              <a:rPr lang="en-US" sz="1200" kern="1200" dirty="0">
                <a:solidFill>
                  <a:schemeClr val="tx1"/>
                </a:solidFill>
                <a:effectLst/>
                <a:latin typeface="+mn-lt"/>
                <a:ea typeface="+mn-ea"/>
                <a:cs typeface="+mn-cs"/>
              </a:rPr>
              <a:t>the EU. The EU introduced the euro as a common currency and eliminates barriers to the mobility of goods, labor, and capital across Europe.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United States, perhaps the best-known regional trading agreement is the North American Free Trade Agreement (NAFTA), which promotes free trade between the US, Canada, and Mexico.</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01637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other trade agreements include the Asian Pacific Economic Cooperation (APEC), the Latin American Integration Association (LAIA), the Association of Southeast Asian Nations (ASEAN), and the Southern African Development Community (SADC).</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Yet another dimension of trade policy, along with international and regional trade agreements, happens at the national level. The U.S. imposes import quotas on sugar for fear that such imports would drive down the price of sugar and injure domestic producers. One of the jobs of the United States Department of Commerce is to determine if there is import dumping from other countries. The United States International Trade Commission determines whether the dumping has substantially injured domestic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07421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Countries are almost constantly threatening to challenge other nations' "unfair" trading practices. Cases are brought to the dispute settlement procedures of the WTO, the European Union, NAFTA, and other regional trading agreements. Through all the controversy, the general trend in the last 60 years is clearly toward lower barriers to trade. Advances in transportation, communication, and information management have led to a powerful surge of international trade.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99434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04872" y="2881252"/>
            <a:ext cx="9265024" cy="923330"/>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Trade Policy</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2305468"/>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92294" cy="369332"/>
          </a:xfrm>
          <a:prstGeom prst="rect">
            <a:avLst/>
          </a:prstGeom>
          <a:noFill/>
        </p:spPr>
        <p:txBody>
          <a:bodyPr wrap="none" rtlCol="0">
            <a:spAutoFit/>
          </a:bodyPr>
          <a:lstStyle/>
          <a:p>
            <a:r>
              <a:rPr lang="en-US" i="1" dirty="0"/>
              <a:t>Principles of Microeconomics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Tradeoffs of Trade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EEF63AB-805D-4721-8D0B-320DBCD76CBB}"/>
              </a:ext>
            </a:extLst>
          </p:cNvPr>
          <p:cNvSpPr txBox="1"/>
          <p:nvPr/>
        </p:nvSpPr>
        <p:spPr>
          <a:xfrm>
            <a:off x="2192214" y="5366149"/>
            <a:ext cx="7807571" cy="707886"/>
          </a:xfrm>
          <a:prstGeom prst="rect">
            <a:avLst/>
          </a:prstGeom>
          <a:solidFill>
            <a:srgbClr val="627981"/>
          </a:solidFill>
        </p:spPr>
        <p:txBody>
          <a:bodyPr wrap="square" rtlCol="0">
            <a:spAutoFit/>
          </a:bodyPr>
          <a:lstStyle/>
          <a:p>
            <a:pPr algn="ctr"/>
            <a:r>
              <a:rPr lang="en-US" sz="2000" dirty="0">
                <a:solidFill>
                  <a:schemeClr val="bg1"/>
                </a:solidFill>
              </a:rPr>
              <a:t>While there is always a tradeoff with international trade, economists generally believe the gains outweigh the costs.</a:t>
            </a:r>
          </a:p>
        </p:txBody>
      </p:sp>
      <p:pic>
        <p:nvPicPr>
          <p:cNvPr id="1026" name="Picture 2" descr="A photograph of a cargo ship container port">
            <a:extLst>
              <a:ext uri="{FF2B5EF4-FFF2-40B4-BE49-F238E27FC236}">
                <a16:creationId xmlns:a16="http://schemas.microsoft.com/office/drawing/2014/main" id="{4239249A-BF90-4F65-B89B-824031B5C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9" y="1647066"/>
            <a:ext cx="571500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944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Tradeoffs of Trade Policy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readily acknowledge that international trade is not all sunshine, roses, and happy endings.</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99387"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time, the average person gains from international trade.</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a concern of public policy to focus not just on the average or the success stories but also those who have been less fortunate.</a:t>
              </a:r>
            </a:p>
          </p:txBody>
        </p:sp>
      </p:grpSp>
      <p:grpSp>
        <p:nvGrpSpPr>
          <p:cNvPr id="23" name="Group 22">
            <a:extLst>
              <a:ext uri="{FF2B5EF4-FFF2-40B4-BE49-F238E27FC236}">
                <a16:creationId xmlns:a16="http://schemas.microsoft.com/office/drawing/2014/main" id="{19DDED9C-8ED7-46EB-83E0-0BEA3F7338FF}"/>
              </a:ext>
            </a:extLst>
          </p:cNvPr>
          <p:cNvGrpSpPr/>
          <p:nvPr/>
        </p:nvGrpSpPr>
        <p:grpSpPr>
          <a:xfrm>
            <a:off x="2053618" y="4338253"/>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0583B238-7BCD-4496-A648-AEF87BDEF38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CDB8E660-A60A-4B06-9D8D-48211A0DC4F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better to embrace the gains from trade and deal with the costs and tradeoffs with other policy tools than to cut off trade entirely.</a:t>
              </a:r>
            </a:p>
          </p:txBody>
        </p:sp>
      </p:grpSp>
    </p:spTree>
    <p:extLst>
      <p:ext uri="{BB962C8B-B14F-4D97-AF65-F5344CB8AC3E}">
        <p14:creationId xmlns:p14="http://schemas.microsoft.com/office/powerpoint/2010/main" val="140821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50727"/>
            <a:ext cx="9273061" cy="1938992"/>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The quotas imposed on sugar imported to the U.S. make the price of sugar and goods that contain sugar much higher. The quota protects relatively few domestic sugar producers at the expense of all U.S. consumers. As consumers, why don’t we fight this quota?</a:t>
            </a:r>
          </a:p>
          <a:p>
            <a:pPr algn="ctr"/>
            <a:endParaRPr lang="en-US" sz="2000" dirty="0">
              <a:solidFill>
                <a:schemeClr val="bg1"/>
              </a:solidFill>
            </a:endParaRPr>
          </a:p>
        </p:txBody>
      </p:sp>
      <p:pic>
        <p:nvPicPr>
          <p:cNvPr id="5" name="Picture 4" descr="A picture of sugar cubes in a jar and stacked next to it">
            <a:extLst>
              <a:ext uri="{FF2B5EF4-FFF2-40B4-BE49-F238E27FC236}">
                <a16:creationId xmlns:a16="http://schemas.microsoft.com/office/drawing/2014/main" id="{B3086C0F-7D80-4121-B433-FCAE0B075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232" y="3702537"/>
            <a:ext cx="5227533" cy="2729795"/>
          </a:xfrm>
          <a:prstGeom prst="rect">
            <a:avLst/>
          </a:prstGeom>
        </p:spPr>
      </p:pic>
    </p:spTree>
    <p:extLst>
      <p:ext uri="{BB962C8B-B14F-4D97-AF65-F5344CB8AC3E}">
        <p14:creationId xmlns:p14="http://schemas.microsoft.com/office/powerpoint/2010/main" val="148797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82382"/>
            <a:ext cx="9273061" cy="3170099"/>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The quotas imposed on sugar imported to the U.S. make the price of sugar and goods that contain sugar much higher. The quota protects relatively few domestic sugar producers at the expense of all U.S. consumers. As consumers, why don’t we fight this quota?</a:t>
            </a:r>
          </a:p>
          <a:p>
            <a:pPr algn="ctr"/>
            <a:endParaRPr lang="en-US" sz="2000" dirty="0">
              <a:solidFill>
                <a:schemeClr val="bg1"/>
              </a:solidFill>
            </a:endParaRPr>
          </a:p>
          <a:p>
            <a:pPr algn="ctr"/>
            <a:r>
              <a:rPr lang="en-US" sz="2000" i="1" dirty="0">
                <a:solidFill>
                  <a:schemeClr val="bg1"/>
                </a:solidFill>
              </a:rPr>
              <a:t>Since there are relatively few sugar producers, it’s easier for them to organize and influence legislators with paid lobbyists for the industry than it is for many consumers with many different interests to organize an effort to fight the quota.</a:t>
            </a:r>
          </a:p>
          <a:p>
            <a:pPr algn="ctr"/>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Governments determine trade policy at many different levels: administrative agencies within government, laws passed by the legislature, regional negotiations between a small group of nations (sometimes just two), and global negotiations through the World Trade Organization.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International trade certainly has income distribution effects; they cause companies and industries to rise and fall.</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Government has a role to play in cushioning workers against the disruptions of the market.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Just as it would be unwise in the long term to clamp down on new technology and other causes of disruption in domestic markets, it would be unwise to clamp down on foreign trade. </a:t>
            </a:r>
          </a:p>
          <a:p>
            <a:endParaRPr lang="en-US" sz="2000" dirty="0">
              <a:solidFill>
                <a:schemeClr val="bg1"/>
              </a:solidFill>
            </a:endParaRPr>
          </a:p>
        </p:txBody>
      </p:sp>
    </p:spTree>
    <p:extLst>
      <p:ext uri="{BB962C8B-B14F-4D97-AF65-F5344CB8AC3E}">
        <p14:creationId xmlns:p14="http://schemas.microsoft.com/office/powerpoint/2010/main" val="3209716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3E7105A6-8BA7-4E1A-AB4E-176AB52BF250}"/>
              </a:ext>
            </a:extLst>
          </p:cNvPr>
          <p:cNvGrpSpPr/>
          <p:nvPr/>
        </p:nvGrpSpPr>
        <p:grpSpPr>
          <a:xfrm>
            <a:off x="2066923" y="4714379"/>
            <a:ext cx="8058154" cy="1356948"/>
            <a:chOff x="542923" y="1736761"/>
            <a:chExt cx="8058154" cy="1356948"/>
          </a:xfrm>
          <a:solidFill>
            <a:srgbClr val="627981"/>
          </a:solidFill>
        </p:grpSpPr>
        <p:sp>
          <p:nvSpPr>
            <p:cNvPr id="10" name="Rectangle 9">
              <a:extLst>
                <a:ext uri="{FF2B5EF4-FFF2-40B4-BE49-F238E27FC236}">
                  <a16:creationId xmlns:a16="http://schemas.microsoft.com/office/drawing/2014/main" id="{83C581DC-EB8D-44B9-9CB9-0F28198AF10D}"/>
                </a:ext>
              </a:extLst>
            </p:cNvPr>
            <p:cNvSpPr/>
            <p:nvPr/>
          </p:nvSpPr>
          <p:spPr>
            <a:xfrm>
              <a:off x="542923" y="1736761"/>
              <a:ext cx="8058154" cy="1356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3EEF63AB-805D-4721-8D0B-320DBCD76CBB}"/>
                </a:ext>
              </a:extLst>
            </p:cNvPr>
            <p:cNvSpPr txBox="1"/>
            <p:nvPr/>
          </p:nvSpPr>
          <p:spPr>
            <a:xfrm>
              <a:off x="655853" y="1770270"/>
              <a:ext cx="7807571" cy="1323439"/>
            </a:xfrm>
            <a:prstGeom prst="rect">
              <a:avLst/>
            </a:prstGeom>
            <a:grpFill/>
          </p:spPr>
          <p:txBody>
            <a:bodyPr wrap="square" rtlCol="0">
              <a:spAutoFit/>
            </a:bodyPr>
            <a:lstStyle/>
            <a:p>
              <a:pPr algn="ctr"/>
              <a:r>
                <a:rPr lang="en-US" sz="2000" dirty="0">
                  <a:solidFill>
                    <a:schemeClr val="bg1"/>
                  </a:solidFill>
                </a:rPr>
                <a:t>These public policy arguments about how nations should react to globalization and trade are fought at several levels: the global level (through the World Trade Organization) and through regional trade agreements between pairs or groups of countries.</a:t>
              </a:r>
            </a:p>
          </p:txBody>
        </p:sp>
      </p:grpSp>
      <p:pic>
        <p:nvPicPr>
          <p:cNvPr id="3" name="Picture 2" descr="Several shipping containers stacked ">
            <a:extLst>
              <a:ext uri="{FF2B5EF4-FFF2-40B4-BE49-F238E27FC236}">
                <a16:creationId xmlns:a16="http://schemas.microsoft.com/office/drawing/2014/main" id="{D70F26DC-73DC-4AEA-8623-55FF4BB0A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520" y="1533431"/>
            <a:ext cx="8130960" cy="2785426"/>
          </a:xfrm>
          <a:prstGeom prst="rect">
            <a:avLst/>
          </a:prstGeom>
        </p:spPr>
      </p:pic>
    </p:spTree>
    <p:extLst>
      <p:ext uri="{BB962C8B-B14F-4D97-AF65-F5344CB8AC3E}">
        <p14:creationId xmlns:p14="http://schemas.microsoft.com/office/powerpoint/2010/main" val="266177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GATT &amp; WTO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AEDE667-7789-4E84-A0F5-89732770CD49}"/>
              </a:ext>
            </a:extLst>
          </p:cNvPr>
          <p:cNvSpPr/>
          <p:nvPr/>
        </p:nvSpPr>
        <p:spPr>
          <a:xfrm>
            <a:off x="4910899" y="1943733"/>
            <a:ext cx="2370201" cy="707886"/>
          </a:xfrm>
          <a:prstGeom prst="rect">
            <a:avLst/>
          </a:prstGeom>
        </p:spPr>
        <p:txBody>
          <a:bodyPr wrap="none">
            <a:spAutoFit/>
          </a:bodyPr>
          <a:lstStyle/>
          <a:p>
            <a:pPr algn="ctr"/>
            <a:r>
              <a:rPr lang="en-US" sz="4000" b="1" dirty="0">
                <a:solidFill>
                  <a:schemeClr val="bg1"/>
                </a:solidFill>
              </a:rPr>
              <a:t>Credibility</a:t>
            </a:r>
            <a:endParaRPr lang="en-US" sz="4000" dirty="0">
              <a:solidFill>
                <a:schemeClr val="bg1"/>
              </a:solidFill>
            </a:endParaRPr>
          </a:p>
        </p:txBody>
      </p:sp>
      <p:sp>
        <p:nvSpPr>
          <p:cNvPr id="6" name="Rectangle 5">
            <a:extLst>
              <a:ext uri="{FF2B5EF4-FFF2-40B4-BE49-F238E27FC236}">
                <a16:creationId xmlns:a16="http://schemas.microsoft.com/office/drawing/2014/main" id="{D141A5C3-4717-4958-952C-9BB01051C184}"/>
              </a:ext>
            </a:extLst>
          </p:cNvPr>
          <p:cNvSpPr/>
          <p:nvPr/>
        </p:nvSpPr>
        <p:spPr>
          <a:xfrm>
            <a:off x="3837540" y="3018846"/>
            <a:ext cx="4516916" cy="869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TextBox 6">
            <a:extLst>
              <a:ext uri="{FF2B5EF4-FFF2-40B4-BE49-F238E27FC236}">
                <a16:creationId xmlns:a16="http://schemas.microsoft.com/office/drawing/2014/main" id="{588BE0D2-177C-4A3C-B409-9C5F6F0739FA}"/>
              </a:ext>
            </a:extLst>
          </p:cNvPr>
          <p:cNvSpPr txBox="1"/>
          <p:nvPr/>
        </p:nvSpPr>
        <p:spPr>
          <a:xfrm>
            <a:off x="4108701" y="3254098"/>
            <a:ext cx="4118432" cy="461665"/>
          </a:xfrm>
          <a:prstGeom prst="rect">
            <a:avLst/>
          </a:prstGeom>
          <a:solidFill>
            <a:srgbClr val="627981"/>
          </a:solidFill>
        </p:spPr>
        <p:txBody>
          <a:bodyPr wrap="square" rtlCol="0">
            <a:spAutoFit/>
          </a:bodyPr>
          <a:lstStyle/>
          <a:p>
            <a:pPr algn="ctr"/>
            <a:r>
              <a:rPr lang="en-US" sz="2400" dirty="0">
                <a:solidFill>
                  <a:schemeClr val="bg1"/>
                </a:solidFill>
              </a:rPr>
              <a:t>WTO: World Trade Organization</a:t>
            </a:r>
          </a:p>
        </p:txBody>
      </p:sp>
      <p:sp>
        <p:nvSpPr>
          <p:cNvPr id="8" name="Up Arrow 4">
            <a:extLst>
              <a:ext uri="{FF2B5EF4-FFF2-40B4-BE49-F238E27FC236}">
                <a16:creationId xmlns:a16="http://schemas.microsoft.com/office/drawing/2014/main" id="{4B20B628-4B0E-455F-A77B-845E9B332627}"/>
              </a:ext>
            </a:extLst>
          </p:cNvPr>
          <p:cNvSpPr/>
          <p:nvPr/>
        </p:nvSpPr>
        <p:spPr>
          <a:xfrm flipV="1">
            <a:off x="5766912" y="2211948"/>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D7BCDB-162E-4309-9DB2-4A1EA8BA1CC0}"/>
              </a:ext>
            </a:extLst>
          </p:cNvPr>
          <p:cNvSpPr/>
          <p:nvPr/>
        </p:nvSpPr>
        <p:spPr>
          <a:xfrm>
            <a:off x="2842890" y="1488799"/>
            <a:ext cx="6399786" cy="86911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GATT: General Agreement on Tariffs and Trade</a:t>
            </a:r>
          </a:p>
        </p:txBody>
      </p:sp>
      <p:grpSp>
        <p:nvGrpSpPr>
          <p:cNvPr id="12" name="Group 11">
            <a:extLst>
              <a:ext uri="{FF2B5EF4-FFF2-40B4-BE49-F238E27FC236}">
                <a16:creationId xmlns:a16="http://schemas.microsoft.com/office/drawing/2014/main" id="{77670B65-80E0-4E01-BD0B-DFFE8E4DD05A}"/>
              </a:ext>
            </a:extLst>
          </p:cNvPr>
          <p:cNvGrpSpPr/>
          <p:nvPr/>
        </p:nvGrpSpPr>
        <p:grpSpPr>
          <a:xfrm>
            <a:off x="5002613" y="4255191"/>
            <a:ext cx="2080340" cy="1617913"/>
            <a:chOff x="1149291" y="1753237"/>
            <a:chExt cx="2080340" cy="1617913"/>
          </a:xfrm>
          <a:solidFill>
            <a:srgbClr val="627981"/>
          </a:solidFill>
        </p:grpSpPr>
        <p:sp>
          <p:nvSpPr>
            <p:cNvPr id="13" name="Rectangle 12">
              <a:extLst>
                <a:ext uri="{FF2B5EF4-FFF2-40B4-BE49-F238E27FC236}">
                  <a16:creationId xmlns:a16="http://schemas.microsoft.com/office/drawing/2014/main" id="{B1577C40-8674-4661-AA98-4FFE9C2EBFD1}"/>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2A06880D-15D8-499B-9323-0E96FDCCB2C7}"/>
                </a:ext>
              </a:extLst>
            </p:cNvPr>
            <p:cNvSpPr txBox="1"/>
            <p:nvPr/>
          </p:nvSpPr>
          <p:spPr>
            <a:xfrm>
              <a:off x="1357203" y="2171926"/>
              <a:ext cx="1664514" cy="769441"/>
            </a:xfrm>
            <a:prstGeom prst="rect">
              <a:avLst/>
            </a:prstGeom>
            <a:grpFill/>
          </p:spPr>
          <p:txBody>
            <a:bodyPr wrap="square" rtlCol="0" anchor="ctr">
              <a:spAutoFit/>
            </a:bodyPr>
            <a:lstStyle/>
            <a:p>
              <a:pPr algn="ctr"/>
              <a:r>
                <a:rPr lang="en-US" sz="2200" dirty="0">
                  <a:solidFill>
                    <a:schemeClr val="bg1"/>
                  </a:solidFill>
                </a:rPr>
                <a:t>Common markets</a:t>
              </a:r>
            </a:p>
          </p:txBody>
        </p:sp>
      </p:grpSp>
      <p:grpSp>
        <p:nvGrpSpPr>
          <p:cNvPr id="18" name="Group 17">
            <a:extLst>
              <a:ext uri="{FF2B5EF4-FFF2-40B4-BE49-F238E27FC236}">
                <a16:creationId xmlns:a16="http://schemas.microsoft.com/office/drawing/2014/main" id="{B3AD82B9-6C1C-427E-9CC2-48C546F7E484}"/>
              </a:ext>
            </a:extLst>
          </p:cNvPr>
          <p:cNvGrpSpPr/>
          <p:nvPr/>
        </p:nvGrpSpPr>
        <p:grpSpPr>
          <a:xfrm>
            <a:off x="2039275" y="4255190"/>
            <a:ext cx="2080340" cy="1617913"/>
            <a:chOff x="3531827" y="3615513"/>
            <a:chExt cx="2080340" cy="1617913"/>
          </a:xfrm>
          <a:solidFill>
            <a:srgbClr val="627981"/>
          </a:solidFill>
        </p:grpSpPr>
        <p:sp>
          <p:nvSpPr>
            <p:cNvPr id="19" name="Rectangle 18">
              <a:extLst>
                <a:ext uri="{FF2B5EF4-FFF2-40B4-BE49-F238E27FC236}">
                  <a16:creationId xmlns:a16="http://schemas.microsoft.com/office/drawing/2014/main" id="{65B070FF-23C9-4761-8981-37AFF6486F93}"/>
                </a:ext>
              </a:extLst>
            </p:cNvPr>
            <p:cNvSpPr/>
            <p:nvPr/>
          </p:nvSpPr>
          <p:spPr>
            <a:xfrm>
              <a:off x="3531827" y="3615513"/>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B0291352-F17E-4AA0-A6B7-75DE01994DF2}"/>
                </a:ext>
              </a:extLst>
            </p:cNvPr>
            <p:cNvSpPr txBox="1"/>
            <p:nvPr/>
          </p:nvSpPr>
          <p:spPr>
            <a:xfrm>
              <a:off x="3739740" y="4038457"/>
              <a:ext cx="1664514" cy="769441"/>
            </a:xfrm>
            <a:prstGeom prst="rect">
              <a:avLst/>
            </a:prstGeom>
            <a:grpFill/>
          </p:spPr>
          <p:txBody>
            <a:bodyPr wrap="square" rtlCol="0" anchor="ctr">
              <a:spAutoFit/>
            </a:bodyPr>
            <a:lstStyle/>
            <a:p>
              <a:pPr algn="ctr"/>
              <a:r>
                <a:rPr lang="en-US" sz="2200" dirty="0">
                  <a:solidFill>
                    <a:schemeClr val="bg1"/>
                  </a:solidFill>
                </a:rPr>
                <a:t>Free trade agreements</a:t>
              </a:r>
            </a:p>
          </p:txBody>
        </p:sp>
      </p:grpSp>
      <p:grpSp>
        <p:nvGrpSpPr>
          <p:cNvPr id="21" name="Group 20">
            <a:extLst>
              <a:ext uri="{FF2B5EF4-FFF2-40B4-BE49-F238E27FC236}">
                <a16:creationId xmlns:a16="http://schemas.microsoft.com/office/drawing/2014/main" id="{5C7CDF44-6341-4EFC-A1BC-EBFE5DD54014}"/>
              </a:ext>
            </a:extLst>
          </p:cNvPr>
          <p:cNvGrpSpPr/>
          <p:nvPr/>
        </p:nvGrpSpPr>
        <p:grpSpPr>
          <a:xfrm>
            <a:off x="7965951" y="4249643"/>
            <a:ext cx="2080340" cy="1617913"/>
            <a:chOff x="3531827" y="1747690"/>
            <a:chExt cx="2080340" cy="1617913"/>
          </a:xfrm>
          <a:solidFill>
            <a:srgbClr val="627981"/>
          </a:solidFill>
        </p:grpSpPr>
        <p:sp>
          <p:nvSpPr>
            <p:cNvPr id="22" name="Rectangle 21">
              <a:extLst>
                <a:ext uri="{FF2B5EF4-FFF2-40B4-BE49-F238E27FC236}">
                  <a16:creationId xmlns:a16="http://schemas.microsoft.com/office/drawing/2014/main" id="{D6634BBA-8140-4AC8-A07C-948B6A95B721}"/>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76C56904-3028-40E2-AE96-990806CC9C90}"/>
                </a:ext>
              </a:extLst>
            </p:cNvPr>
            <p:cNvSpPr txBox="1"/>
            <p:nvPr/>
          </p:nvSpPr>
          <p:spPr>
            <a:xfrm>
              <a:off x="3739740" y="2166644"/>
              <a:ext cx="1664514" cy="769441"/>
            </a:xfrm>
            <a:prstGeom prst="rect">
              <a:avLst/>
            </a:prstGeom>
            <a:grpFill/>
          </p:spPr>
          <p:txBody>
            <a:bodyPr wrap="square" rtlCol="0" anchor="ctr">
              <a:spAutoFit/>
            </a:bodyPr>
            <a:lstStyle/>
            <a:p>
              <a:pPr algn="ctr"/>
              <a:r>
                <a:rPr lang="en-US" sz="2200" dirty="0">
                  <a:solidFill>
                    <a:schemeClr val="bg1"/>
                  </a:solidFill>
                </a:rPr>
                <a:t>Economic union</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Regional Trading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2578"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different types of economic integration across the globe.</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Free trade agreements </a:t>
              </a:r>
              <a:r>
                <a:rPr lang="en-US" sz="2000" dirty="0">
                  <a:solidFill>
                    <a:schemeClr val="bg1"/>
                  </a:solidFill>
                </a:rPr>
                <a:t>are agreements in which participants allow each other's imports without tariffs or quotas.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Common markets </a:t>
              </a:r>
              <a:r>
                <a:rPr lang="en-US" sz="2000" dirty="0">
                  <a:solidFill>
                    <a:schemeClr val="bg1"/>
                  </a:solidFill>
                </a:rPr>
                <a:t>have a common external trade policy as well as free trade within the group.</a:t>
              </a:r>
            </a:p>
          </p:txBody>
        </p:sp>
      </p:grpSp>
      <p:grpSp>
        <p:nvGrpSpPr>
          <p:cNvPr id="13" name="Group 12">
            <a:extLst>
              <a:ext uri="{FF2B5EF4-FFF2-40B4-BE49-F238E27FC236}">
                <a16:creationId xmlns:a16="http://schemas.microsoft.com/office/drawing/2014/main" id="{C07C9765-0F78-4895-A6C3-6788EDBEA081}"/>
              </a:ext>
            </a:extLst>
          </p:cNvPr>
          <p:cNvGrpSpPr/>
          <p:nvPr/>
        </p:nvGrpSpPr>
        <p:grpSpPr>
          <a:xfrm>
            <a:off x="2053618" y="4314429"/>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12213308-9180-40AF-BE5F-90F9E475A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092D4A6C-7E96-47ED-B7D0-DE9F4304E42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Economic unions</a:t>
              </a:r>
              <a:r>
                <a:rPr lang="en-US" sz="2000" dirty="0">
                  <a:solidFill>
                    <a:schemeClr val="bg1"/>
                  </a:solidFill>
                </a:rPr>
                <a:t> are agreements where, in addition to a common market, monetary and fiscal policies are coordinated.</a:t>
              </a:r>
            </a:p>
          </p:txBody>
        </p:sp>
      </p:grpSp>
    </p:spTree>
    <p:extLst>
      <p:ext uri="{BB962C8B-B14F-4D97-AF65-F5344CB8AC3E}">
        <p14:creationId xmlns:p14="http://schemas.microsoft.com/office/powerpoint/2010/main" val="173552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European Union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D6885672-CB68-491B-8821-725405CA1ACE}"/>
              </a:ext>
            </a:extLst>
          </p:cNvPr>
          <p:cNvSpPr/>
          <p:nvPr/>
        </p:nvSpPr>
        <p:spPr>
          <a:xfrm flipV="1">
            <a:off x="5765494" y="2214686"/>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226A48-195E-4AE8-A45F-FD9F1D0B57A7}"/>
              </a:ext>
            </a:extLst>
          </p:cNvPr>
          <p:cNvSpPr/>
          <p:nvPr/>
        </p:nvSpPr>
        <p:spPr>
          <a:xfrm>
            <a:off x="2913240" y="2947016"/>
            <a:ext cx="6365520" cy="1246799"/>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Introduced the euro as a common currency and eliminated barriers to the mobility of goods across Europe</a:t>
            </a:r>
          </a:p>
        </p:txBody>
      </p:sp>
      <p:sp>
        <p:nvSpPr>
          <p:cNvPr id="7" name="Rectangle 6">
            <a:extLst>
              <a:ext uri="{FF2B5EF4-FFF2-40B4-BE49-F238E27FC236}">
                <a16:creationId xmlns:a16="http://schemas.microsoft.com/office/drawing/2014/main" id="{16BCBE7E-2744-4ADF-8AA6-9EDC57BAC48E}"/>
              </a:ext>
            </a:extLst>
          </p:cNvPr>
          <p:cNvSpPr/>
          <p:nvPr/>
        </p:nvSpPr>
        <p:spPr>
          <a:xfrm>
            <a:off x="3962400" y="1524734"/>
            <a:ext cx="4267200" cy="869118"/>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cs typeface="Times New Roman" panose="02020603050405020304" pitchFamily="18" charset="0"/>
              </a:rPr>
              <a:t>European Union</a:t>
            </a:r>
            <a:endParaRPr lang="en-US" sz="3200" dirty="0">
              <a:solidFill>
                <a:schemeClr val="bg1"/>
              </a:solidFill>
            </a:endParaRPr>
          </a:p>
        </p:txBody>
      </p:sp>
      <p:pic>
        <p:nvPicPr>
          <p:cNvPr id="3" name="Picture 2" descr="A bill with the European Union logo">
            <a:extLst>
              <a:ext uri="{FF2B5EF4-FFF2-40B4-BE49-F238E27FC236}">
                <a16:creationId xmlns:a16="http://schemas.microsoft.com/office/drawing/2014/main" id="{40251E68-C72A-4E3C-B657-559A796A81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734" y="4534658"/>
            <a:ext cx="3166532" cy="2111021"/>
          </a:xfrm>
          <a:prstGeom prst="rect">
            <a:avLst/>
          </a:prstGeom>
        </p:spPr>
      </p:pic>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NAFTA</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Up Arrow 4">
            <a:extLst>
              <a:ext uri="{FF2B5EF4-FFF2-40B4-BE49-F238E27FC236}">
                <a16:creationId xmlns:a16="http://schemas.microsoft.com/office/drawing/2014/main" id="{D6885672-CB68-491B-8821-725405CA1ACE}"/>
              </a:ext>
            </a:extLst>
          </p:cNvPr>
          <p:cNvSpPr/>
          <p:nvPr/>
        </p:nvSpPr>
        <p:spPr>
          <a:xfrm flipV="1">
            <a:off x="5765494" y="2214686"/>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226A48-195E-4AE8-A45F-FD9F1D0B57A7}"/>
              </a:ext>
            </a:extLst>
          </p:cNvPr>
          <p:cNvSpPr/>
          <p:nvPr/>
        </p:nvSpPr>
        <p:spPr>
          <a:xfrm>
            <a:off x="2913240" y="2947016"/>
            <a:ext cx="6365520" cy="1398842"/>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chemeClr val="bg1"/>
                </a:solidFill>
                <a:effectLst/>
                <a:latin typeface="+mn-lt"/>
                <a:ea typeface="+mn-ea"/>
                <a:cs typeface="+mn-cs"/>
              </a:rPr>
              <a:t>For the United States, perhaps the best-known regional trading agreement is the North American Free Trade Agreement (NAFTA), which promotes free trade between the U.S., Canada, and Mexico.</a:t>
            </a:r>
          </a:p>
        </p:txBody>
      </p:sp>
      <p:sp>
        <p:nvSpPr>
          <p:cNvPr id="7" name="Rectangle 6">
            <a:extLst>
              <a:ext uri="{FF2B5EF4-FFF2-40B4-BE49-F238E27FC236}">
                <a16:creationId xmlns:a16="http://schemas.microsoft.com/office/drawing/2014/main" id="{16BCBE7E-2744-4ADF-8AA6-9EDC57BAC48E}"/>
              </a:ext>
            </a:extLst>
          </p:cNvPr>
          <p:cNvSpPr/>
          <p:nvPr/>
        </p:nvSpPr>
        <p:spPr>
          <a:xfrm>
            <a:off x="2782528" y="1524734"/>
            <a:ext cx="6735097" cy="869118"/>
          </a:xfrm>
          <a:prstGeom prst="rect">
            <a:avLst/>
          </a:prstGeom>
          <a:solidFill>
            <a:srgbClr val="62798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North American Free Trade Agreement</a:t>
            </a:r>
          </a:p>
        </p:txBody>
      </p:sp>
      <p:pic>
        <p:nvPicPr>
          <p:cNvPr id="8" name="Graphic 7" descr="North America">
            <a:extLst>
              <a:ext uri="{FF2B5EF4-FFF2-40B4-BE49-F238E27FC236}">
                <a16:creationId xmlns:a16="http://schemas.microsoft.com/office/drawing/2014/main" id="{AE4544F2-C4F0-45CB-8209-8118B083517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536" t="14294" r="4003" b="16754"/>
          <a:stretch/>
        </p:blipFill>
        <p:spPr>
          <a:xfrm>
            <a:off x="4724149" y="4495384"/>
            <a:ext cx="2743701" cy="2024171"/>
          </a:xfrm>
          <a:prstGeom prst="rect">
            <a:avLst/>
          </a:prstGeom>
        </p:spPr>
      </p:pic>
    </p:spTree>
    <p:extLst>
      <p:ext uri="{BB962C8B-B14F-4D97-AF65-F5344CB8AC3E}">
        <p14:creationId xmlns:p14="http://schemas.microsoft.com/office/powerpoint/2010/main" val="24996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Other Trade Agreements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5C739D03-1ACA-4537-95B7-2024C211EDBB}"/>
              </a:ext>
            </a:extLst>
          </p:cNvPr>
          <p:cNvGrpSpPr/>
          <p:nvPr/>
        </p:nvGrpSpPr>
        <p:grpSpPr>
          <a:xfrm>
            <a:off x="5717302" y="1666541"/>
            <a:ext cx="2203704" cy="1617913"/>
            <a:chOff x="1149291" y="1753237"/>
            <a:chExt cx="2080340" cy="1617913"/>
          </a:xfrm>
          <a:solidFill>
            <a:srgbClr val="627981"/>
          </a:solidFill>
        </p:grpSpPr>
        <p:sp>
          <p:nvSpPr>
            <p:cNvPr id="5" name="Rectangle 4">
              <a:extLst>
                <a:ext uri="{FF2B5EF4-FFF2-40B4-BE49-F238E27FC236}">
                  <a16:creationId xmlns:a16="http://schemas.microsoft.com/office/drawing/2014/main" id="{6E95AE86-4820-49AD-85F9-010E5364F0FA}"/>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1D00C0BD-F23A-4F5B-A7B8-45969CA7A130}"/>
                </a:ext>
              </a:extLst>
            </p:cNvPr>
            <p:cNvSpPr txBox="1"/>
            <p:nvPr/>
          </p:nvSpPr>
          <p:spPr>
            <a:xfrm>
              <a:off x="1357203" y="1833371"/>
              <a:ext cx="1664514" cy="1446550"/>
            </a:xfrm>
            <a:prstGeom prst="rect">
              <a:avLst/>
            </a:prstGeom>
            <a:grpFill/>
          </p:spPr>
          <p:txBody>
            <a:bodyPr wrap="square" rtlCol="0" anchor="ctr">
              <a:spAutoFit/>
            </a:bodyPr>
            <a:lstStyle/>
            <a:p>
              <a:pPr algn="ctr"/>
              <a:r>
                <a:rPr lang="en-US" sz="2200" dirty="0">
                  <a:solidFill>
                    <a:schemeClr val="bg1"/>
                  </a:solidFill>
                </a:rPr>
                <a:t>Asian Pacific Economic Cooperation (APEC)</a:t>
              </a:r>
            </a:p>
          </p:txBody>
        </p:sp>
      </p:grpSp>
      <p:grpSp>
        <p:nvGrpSpPr>
          <p:cNvPr id="7" name="Group 6">
            <a:extLst>
              <a:ext uri="{FF2B5EF4-FFF2-40B4-BE49-F238E27FC236}">
                <a16:creationId xmlns:a16="http://schemas.microsoft.com/office/drawing/2014/main" id="{431BD25E-3B20-441D-AF1F-03E853337EC5}"/>
              </a:ext>
            </a:extLst>
          </p:cNvPr>
          <p:cNvGrpSpPr/>
          <p:nvPr/>
        </p:nvGrpSpPr>
        <p:grpSpPr>
          <a:xfrm>
            <a:off x="5717301" y="3530832"/>
            <a:ext cx="2211828" cy="1617913"/>
            <a:chOff x="1149290" y="3617528"/>
            <a:chExt cx="2088009" cy="1617913"/>
          </a:xfrm>
          <a:solidFill>
            <a:srgbClr val="627981"/>
          </a:solidFill>
        </p:grpSpPr>
        <p:sp>
          <p:nvSpPr>
            <p:cNvPr id="8" name="Rectangle 7">
              <a:extLst>
                <a:ext uri="{FF2B5EF4-FFF2-40B4-BE49-F238E27FC236}">
                  <a16:creationId xmlns:a16="http://schemas.microsoft.com/office/drawing/2014/main" id="{DF93262E-D805-4AEF-BA3E-F5E4AA3C59EF}"/>
                </a:ext>
              </a:extLst>
            </p:cNvPr>
            <p:cNvSpPr/>
            <p:nvPr/>
          </p:nvSpPr>
          <p:spPr>
            <a:xfrm>
              <a:off x="1149290" y="3617528"/>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a:extLst>
                <a:ext uri="{FF2B5EF4-FFF2-40B4-BE49-F238E27FC236}">
                  <a16:creationId xmlns:a16="http://schemas.microsoft.com/office/drawing/2014/main" id="{7209F09D-CE5F-4019-A7FA-6913C3E7F541}"/>
                </a:ext>
              </a:extLst>
            </p:cNvPr>
            <p:cNvSpPr txBox="1"/>
            <p:nvPr/>
          </p:nvSpPr>
          <p:spPr>
            <a:xfrm>
              <a:off x="1156959" y="3842990"/>
              <a:ext cx="2080340" cy="1107996"/>
            </a:xfrm>
            <a:prstGeom prst="rect">
              <a:avLst/>
            </a:prstGeom>
            <a:grpFill/>
          </p:spPr>
          <p:txBody>
            <a:bodyPr wrap="square" rtlCol="0" anchor="ctr">
              <a:spAutoFit/>
            </a:bodyPr>
            <a:lstStyle/>
            <a:p>
              <a:pPr algn="ctr"/>
              <a:r>
                <a:rPr lang="en-US" sz="2200" dirty="0">
                  <a:solidFill>
                    <a:schemeClr val="bg1"/>
                  </a:solidFill>
                </a:rPr>
                <a:t>Association of Southeast Asian Nations (ASEAN)</a:t>
              </a:r>
            </a:p>
          </p:txBody>
        </p:sp>
      </p:grpSp>
      <p:grpSp>
        <p:nvGrpSpPr>
          <p:cNvPr id="13" name="Group 12">
            <a:extLst>
              <a:ext uri="{FF2B5EF4-FFF2-40B4-BE49-F238E27FC236}">
                <a16:creationId xmlns:a16="http://schemas.microsoft.com/office/drawing/2014/main" id="{3F58AA63-1C87-42D5-B005-E88FDABDF0B1}"/>
              </a:ext>
            </a:extLst>
          </p:cNvPr>
          <p:cNvGrpSpPr/>
          <p:nvPr/>
        </p:nvGrpSpPr>
        <p:grpSpPr>
          <a:xfrm>
            <a:off x="8099838" y="1660994"/>
            <a:ext cx="2206894" cy="1617913"/>
            <a:chOff x="3531827" y="1747690"/>
            <a:chExt cx="2080340" cy="1617913"/>
          </a:xfrm>
          <a:solidFill>
            <a:srgbClr val="627981"/>
          </a:solidFill>
        </p:grpSpPr>
        <p:sp>
          <p:nvSpPr>
            <p:cNvPr id="14" name="Rectangle 13">
              <a:extLst>
                <a:ext uri="{FF2B5EF4-FFF2-40B4-BE49-F238E27FC236}">
                  <a16:creationId xmlns:a16="http://schemas.microsoft.com/office/drawing/2014/main" id="{9C492712-856B-4653-ACDF-7A8A512EF3DB}"/>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Box 14">
              <a:extLst>
                <a:ext uri="{FF2B5EF4-FFF2-40B4-BE49-F238E27FC236}">
                  <a16:creationId xmlns:a16="http://schemas.microsoft.com/office/drawing/2014/main" id="{E32AD2D2-EF7D-4545-87C5-0B4643D065F2}"/>
                </a:ext>
              </a:extLst>
            </p:cNvPr>
            <p:cNvSpPr txBox="1"/>
            <p:nvPr/>
          </p:nvSpPr>
          <p:spPr>
            <a:xfrm>
              <a:off x="3531827" y="1828089"/>
              <a:ext cx="2080339" cy="1446550"/>
            </a:xfrm>
            <a:prstGeom prst="rect">
              <a:avLst/>
            </a:prstGeom>
            <a:grpFill/>
          </p:spPr>
          <p:txBody>
            <a:bodyPr wrap="square" rtlCol="0" anchor="ctr">
              <a:spAutoFit/>
            </a:bodyPr>
            <a:lstStyle/>
            <a:p>
              <a:pPr algn="ctr"/>
              <a:r>
                <a:rPr lang="en-US" sz="2200" dirty="0">
                  <a:solidFill>
                    <a:schemeClr val="bg1"/>
                  </a:solidFill>
                </a:rPr>
                <a:t>Latin American Integration Association (LAIA)</a:t>
              </a:r>
            </a:p>
          </p:txBody>
        </p:sp>
      </p:grpSp>
      <p:pic>
        <p:nvPicPr>
          <p:cNvPr id="3" name="Graphic 2" descr="Circles with lines">
            <a:extLst>
              <a:ext uri="{FF2B5EF4-FFF2-40B4-BE49-F238E27FC236}">
                <a16:creationId xmlns:a16="http://schemas.microsoft.com/office/drawing/2014/main" id="{59CEE879-3E82-4CB4-88D8-A10F038DF5C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988" t="8830" r="4315" b="5776"/>
          <a:stretch/>
        </p:blipFill>
        <p:spPr>
          <a:xfrm>
            <a:off x="1751248" y="1801399"/>
            <a:ext cx="3628199" cy="3532891"/>
          </a:xfrm>
          <a:prstGeom prst="rect">
            <a:avLst/>
          </a:prstGeom>
        </p:spPr>
      </p:pic>
      <p:pic>
        <p:nvPicPr>
          <p:cNvPr id="17" name="Graphic 16" descr="World">
            <a:extLst>
              <a:ext uri="{FF2B5EF4-FFF2-40B4-BE49-F238E27FC236}">
                <a16:creationId xmlns:a16="http://schemas.microsoft.com/office/drawing/2014/main" id="{3AFF4178-71EE-45C8-8C85-67FF78A5B4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67105" y="2525020"/>
            <a:ext cx="2007593" cy="2007593"/>
          </a:xfrm>
          <a:prstGeom prst="rect">
            <a:avLst/>
          </a:prstGeom>
        </p:spPr>
      </p:pic>
      <p:pic>
        <p:nvPicPr>
          <p:cNvPr id="19" name="Graphic 18" descr="User">
            <a:extLst>
              <a:ext uri="{FF2B5EF4-FFF2-40B4-BE49-F238E27FC236}">
                <a16:creationId xmlns:a16="http://schemas.microsoft.com/office/drawing/2014/main" id="{252C70B6-9657-4E41-BF17-782BCA359A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910" y="2046865"/>
            <a:ext cx="571980" cy="571980"/>
          </a:xfrm>
          <a:prstGeom prst="rect">
            <a:avLst/>
          </a:prstGeom>
        </p:spPr>
      </p:pic>
      <p:pic>
        <p:nvPicPr>
          <p:cNvPr id="22" name="Graphic 21" descr="User">
            <a:extLst>
              <a:ext uri="{FF2B5EF4-FFF2-40B4-BE49-F238E27FC236}">
                <a16:creationId xmlns:a16="http://schemas.microsoft.com/office/drawing/2014/main" id="{933F51AA-8630-4EE2-A078-3CAFF50F9F7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8457" y="3173832"/>
            <a:ext cx="571980" cy="571980"/>
          </a:xfrm>
          <a:prstGeom prst="rect">
            <a:avLst/>
          </a:prstGeom>
        </p:spPr>
      </p:pic>
      <p:pic>
        <p:nvPicPr>
          <p:cNvPr id="23" name="Graphic 22" descr="User">
            <a:extLst>
              <a:ext uri="{FF2B5EF4-FFF2-40B4-BE49-F238E27FC236}">
                <a16:creationId xmlns:a16="http://schemas.microsoft.com/office/drawing/2014/main" id="{C43E985A-B46E-498C-B877-57DD564DB2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09469" y="3182976"/>
            <a:ext cx="571980" cy="571980"/>
          </a:xfrm>
          <a:prstGeom prst="rect">
            <a:avLst/>
          </a:prstGeom>
        </p:spPr>
      </p:pic>
      <p:pic>
        <p:nvPicPr>
          <p:cNvPr id="24" name="Graphic 23" descr="User">
            <a:extLst>
              <a:ext uri="{FF2B5EF4-FFF2-40B4-BE49-F238E27FC236}">
                <a16:creationId xmlns:a16="http://schemas.microsoft.com/office/drawing/2014/main" id="{BD671D0C-0A9A-4C43-B2CB-877A5F66D3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08910" y="4395269"/>
            <a:ext cx="571980" cy="571980"/>
          </a:xfrm>
          <a:prstGeom prst="rect">
            <a:avLst/>
          </a:prstGeom>
        </p:spPr>
      </p:pic>
      <p:grpSp>
        <p:nvGrpSpPr>
          <p:cNvPr id="25" name="Group 24">
            <a:extLst>
              <a:ext uri="{FF2B5EF4-FFF2-40B4-BE49-F238E27FC236}">
                <a16:creationId xmlns:a16="http://schemas.microsoft.com/office/drawing/2014/main" id="{37ECBC20-27C2-49E0-AF5F-CEC521AAE3B3}"/>
              </a:ext>
            </a:extLst>
          </p:cNvPr>
          <p:cNvGrpSpPr/>
          <p:nvPr/>
        </p:nvGrpSpPr>
        <p:grpSpPr>
          <a:xfrm>
            <a:off x="8103919" y="3530832"/>
            <a:ext cx="2206894" cy="1624654"/>
            <a:chOff x="1149290" y="3535907"/>
            <a:chExt cx="2080340" cy="1699534"/>
          </a:xfrm>
          <a:solidFill>
            <a:srgbClr val="627981"/>
          </a:solidFill>
        </p:grpSpPr>
        <p:sp>
          <p:nvSpPr>
            <p:cNvPr id="27" name="Rectangle 26">
              <a:extLst>
                <a:ext uri="{FF2B5EF4-FFF2-40B4-BE49-F238E27FC236}">
                  <a16:creationId xmlns:a16="http://schemas.microsoft.com/office/drawing/2014/main" id="{2487C2FC-1F28-4901-87C0-CAAD46C8359F}"/>
                </a:ext>
              </a:extLst>
            </p:cNvPr>
            <p:cNvSpPr/>
            <p:nvPr/>
          </p:nvSpPr>
          <p:spPr>
            <a:xfrm>
              <a:off x="1149290" y="3617528"/>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TextBox 27">
              <a:extLst>
                <a:ext uri="{FF2B5EF4-FFF2-40B4-BE49-F238E27FC236}">
                  <a16:creationId xmlns:a16="http://schemas.microsoft.com/office/drawing/2014/main" id="{4ED78A52-A7D8-46F2-8A1F-E2E24034F319}"/>
                </a:ext>
              </a:extLst>
            </p:cNvPr>
            <p:cNvSpPr txBox="1"/>
            <p:nvPr/>
          </p:nvSpPr>
          <p:spPr>
            <a:xfrm>
              <a:off x="1149290" y="3535907"/>
              <a:ext cx="2080340" cy="1618488"/>
            </a:xfrm>
            <a:prstGeom prst="rect">
              <a:avLst/>
            </a:prstGeom>
            <a:grpFill/>
          </p:spPr>
          <p:txBody>
            <a:bodyPr wrap="square" rtlCol="0" anchor="ctr">
              <a:spAutoFit/>
            </a:bodyPr>
            <a:lstStyle/>
            <a:p>
              <a:pPr algn="ctr"/>
              <a:r>
                <a:rPr lang="en-US" sz="2200" dirty="0">
                  <a:solidFill>
                    <a:schemeClr val="bg1"/>
                  </a:solidFill>
                </a:rPr>
                <a:t>Southern African Development Community (SADC)</a:t>
              </a:r>
            </a:p>
          </p:txBody>
        </p:sp>
      </p:grpSp>
    </p:spTree>
    <p:extLst>
      <p:ext uri="{BB962C8B-B14F-4D97-AF65-F5344CB8AC3E}">
        <p14:creationId xmlns:p14="http://schemas.microsoft.com/office/powerpoint/2010/main" val="302425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Policy at the National Level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Yet another dimension of trade policy, along with international and regional trade agreements, happens at the national level.</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imposes import quotas on sugar for fear that such imports would drive down the price of sugar and injure domestic producers.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of the jobs of the United States Department of Commerce is to determine if there is import dumping from other countries. </a:t>
              </a:r>
            </a:p>
          </p:txBody>
        </p:sp>
      </p:grpSp>
      <p:grpSp>
        <p:nvGrpSpPr>
          <p:cNvPr id="13" name="Group 12">
            <a:extLst>
              <a:ext uri="{FF2B5EF4-FFF2-40B4-BE49-F238E27FC236}">
                <a16:creationId xmlns:a16="http://schemas.microsoft.com/office/drawing/2014/main" id="{C07C9765-0F78-4895-A6C3-6788EDBEA081}"/>
              </a:ext>
            </a:extLst>
          </p:cNvPr>
          <p:cNvGrpSpPr/>
          <p:nvPr/>
        </p:nvGrpSpPr>
        <p:grpSpPr>
          <a:xfrm>
            <a:off x="2053618" y="4314429"/>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12213308-9180-40AF-BE5F-90F9E475A0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092D4A6C-7E96-47ED-B7D0-DE9F4304E42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United States International Trade Commission determines whether the dumping has substantially injured domestic industries.</a:t>
              </a:r>
            </a:p>
          </p:txBody>
        </p:sp>
      </p:grpSp>
    </p:spTree>
    <p:extLst>
      <p:ext uri="{BB962C8B-B14F-4D97-AF65-F5344CB8AC3E}">
        <p14:creationId xmlns:p14="http://schemas.microsoft.com/office/powerpoint/2010/main" val="182434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Long-Term Trends in Barriers to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45405C1E-AA32-4A40-81FE-FC3F7BE2572B}"/>
              </a:ext>
            </a:extLst>
          </p:cNvPr>
          <p:cNvGrpSpPr/>
          <p:nvPr/>
        </p:nvGrpSpPr>
        <p:grpSpPr>
          <a:xfrm>
            <a:off x="2053618" y="1601284"/>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916EFDBB-D6C2-43EB-8FFE-B85030591DF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F298823-E909-40B6-B108-49D8ABE42BB9}"/>
                </a:ext>
              </a:extLst>
            </p:cNvPr>
            <p:cNvSpPr txBox="1"/>
            <p:nvPr/>
          </p:nvSpPr>
          <p:spPr>
            <a:xfrm>
              <a:off x="5836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are almost constantly threatening to challenge other nations' "unfair" trading practices.</a:t>
              </a:r>
            </a:p>
          </p:txBody>
        </p:sp>
      </p:grpSp>
      <p:grpSp>
        <p:nvGrpSpPr>
          <p:cNvPr id="15" name="Group 14">
            <a:extLst>
              <a:ext uri="{FF2B5EF4-FFF2-40B4-BE49-F238E27FC236}">
                <a16:creationId xmlns:a16="http://schemas.microsoft.com/office/drawing/2014/main" id="{757B0A9D-17E9-46A4-98A2-8F5668C89826}"/>
              </a:ext>
            </a:extLst>
          </p:cNvPr>
          <p:cNvGrpSpPr/>
          <p:nvPr/>
        </p:nvGrpSpPr>
        <p:grpSpPr>
          <a:xfrm>
            <a:off x="2053618" y="2513607"/>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BC28A28-CC06-40AE-AF59-1A05691FE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95D1824-3FC3-4CC2-9D4A-C64AE16C6E8D}"/>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Cases are brought to the dispute settlement procedures of the WTO, the European Union, NAFTA, and other regional trading agreements.</a:t>
              </a:r>
            </a:p>
          </p:txBody>
        </p:sp>
      </p:grpSp>
      <p:grpSp>
        <p:nvGrpSpPr>
          <p:cNvPr id="18" name="Group 17">
            <a:extLst>
              <a:ext uri="{FF2B5EF4-FFF2-40B4-BE49-F238E27FC236}">
                <a16:creationId xmlns:a16="http://schemas.microsoft.com/office/drawing/2014/main" id="{C3B3B8C6-CBB4-4251-B620-55B3D3212263}"/>
              </a:ext>
            </a:extLst>
          </p:cNvPr>
          <p:cNvGrpSpPr/>
          <p:nvPr/>
        </p:nvGrpSpPr>
        <p:grpSpPr>
          <a:xfrm>
            <a:off x="2053618" y="3425930"/>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3F38E7-18DA-4C57-B89B-41E7EE4B4A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6F3EF1F8-AAD5-4835-B51E-88121712258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Through all the controversy, the general trend in the last 60 years is clearly toward lower barriers to trade.</a:t>
              </a:r>
            </a:p>
          </p:txBody>
        </p:sp>
      </p:grpSp>
      <p:grpSp>
        <p:nvGrpSpPr>
          <p:cNvPr id="23" name="Group 22">
            <a:extLst>
              <a:ext uri="{FF2B5EF4-FFF2-40B4-BE49-F238E27FC236}">
                <a16:creationId xmlns:a16="http://schemas.microsoft.com/office/drawing/2014/main" id="{19DDED9C-8ED7-46EB-83E0-0BEA3F7338FF}"/>
              </a:ext>
            </a:extLst>
          </p:cNvPr>
          <p:cNvGrpSpPr/>
          <p:nvPr/>
        </p:nvGrpSpPr>
        <p:grpSpPr>
          <a:xfrm>
            <a:off x="2053378" y="4338253"/>
            <a:ext cx="8058154" cy="806935"/>
            <a:chOff x="542923" y="1736761"/>
            <a:chExt cx="8058154" cy="806935"/>
          </a:xfrm>
          <a:solidFill>
            <a:srgbClr val="627981"/>
          </a:solidFill>
        </p:grpSpPr>
        <p:sp>
          <p:nvSpPr>
            <p:cNvPr id="24" name="Rectangle 23">
              <a:extLst>
                <a:ext uri="{FF2B5EF4-FFF2-40B4-BE49-F238E27FC236}">
                  <a16:creationId xmlns:a16="http://schemas.microsoft.com/office/drawing/2014/main" id="{0583B238-7BCD-4496-A648-AEF87BDEF38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TextBox 24">
              <a:extLst>
                <a:ext uri="{FF2B5EF4-FFF2-40B4-BE49-F238E27FC236}">
                  <a16:creationId xmlns:a16="http://schemas.microsoft.com/office/drawing/2014/main" id="{CDB8E660-A60A-4B06-9D8D-48211A0DC4F3}"/>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Advances in transportation, communication, and information management have led to a powerful surge of international trade.</a:t>
              </a:r>
            </a:p>
          </p:txBody>
        </p:sp>
      </p:grpSp>
    </p:spTree>
    <p:extLst>
      <p:ext uri="{BB962C8B-B14F-4D97-AF65-F5344CB8AC3E}">
        <p14:creationId xmlns:p14="http://schemas.microsoft.com/office/powerpoint/2010/main" val="2370292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1640</Words>
  <Application>Microsoft Office PowerPoint</Application>
  <PresentationFormat>Widescreen</PresentationFormat>
  <Paragraphs>130</Paragraphs>
  <Slides>15</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25</cp:revision>
  <dcterms:created xsi:type="dcterms:W3CDTF">2017-06-16T13:06:21Z</dcterms:created>
  <dcterms:modified xsi:type="dcterms:W3CDTF">2021-06-14T18:01:17Z</dcterms:modified>
</cp:coreProperties>
</file>