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91" r:id="rId5"/>
    <p:sldId id="258" r:id="rId6"/>
    <p:sldId id="369" r:id="rId7"/>
    <p:sldId id="308" r:id="rId8"/>
    <p:sldId id="309" r:id="rId9"/>
    <p:sldId id="368" r:id="rId10"/>
    <p:sldId id="310"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489" autoAdjust="0"/>
  </p:normalViewPr>
  <p:slideViewPr>
    <p:cSldViewPr snapToGrid="0">
      <p:cViewPr>
        <p:scale>
          <a:sx n="100" d="100"/>
          <a:sy n="100" d="100"/>
        </p:scale>
        <p:origin x="9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036544" y="2970003"/>
            <a:ext cx="10118912"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Price Ceilings and Price Floors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135329" y="4154224"/>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Price ceilings prevent a price from rising above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ceiling is set below the equilibrium price, quantity demanded will exceed quantity supplied, and excess demand or shortages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prevent a price from falling below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floor is set above the equilibrium price, quantity supplied will exceed quantity demanded, and excess supply or surpluses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and price ceilings often lead to unintended consequences.</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Set Price Ceilings or Price Floors?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Controversy often surrounds the prices and quantities established by demand and supply, especially for products considered necessities.</a:t>
              </a:r>
            </a:p>
          </p:txBody>
        </p:sp>
      </p:grpSp>
      <p:grpSp>
        <p:nvGrpSpPr>
          <p:cNvPr id="10" name="Group 9">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Discontent over prices often pressures politicians, who may then pass legislation to prevent a price from becoming "too high" or "too low."</a:t>
              </a:r>
            </a:p>
          </p:txBody>
        </p:sp>
      </p:grpSp>
      <p:grpSp>
        <p:nvGrpSpPr>
          <p:cNvPr id="13" name="Group 12">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is often assumed that markets are free; that is, they operate with no government intervention, but this is not always the case.</a:t>
              </a:r>
            </a:p>
          </p:txBody>
        </p:sp>
      </p:grpSp>
      <p:grpSp>
        <p:nvGrpSpPr>
          <p:cNvPr id="16" name="Group 15">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pass laws affecting market outcomes, but no law can negate economic principles.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algn="ctr"/>
              <a:r>
                <a:rPr lang="en-US" sz="2000" dirty="0">
                  <a:solidFill>
                    <a:schemeClr val="bg1"/>
                  </a:solidFill>
                </a:rPr>
                <a:t>The government will set </a:t>
              </a:r>
              <a:r>
                <a:rPr lang="en-US" sz="2000" b="1" dirty="0">
                  <a:solidFill>
                    <a:schemeClr val="bg1"/>
                  </a:solidFill>
                </a:rPr>
                <a:t>price controls</a:t>
              </a:r>
              <a:r>
                <a:rPr lang="en-US" sz="2000" dirty="0">
                  <a:solidFill>
                    <a:schemeClr val="bg1"/>
                  </a:solidFill>
                </a:rPr>
                <a:t> in the form of </a:t>
              </a:r>
              <a:r>
                <a:rPr lang="en-US" sz="2000" b="1" dirty="0">
                  <a:solidFill>
                    <a:schemeClr val="bg1"/>
                  </a:solidFill>
                </a:rPr>
                <a:t>price ceilings </a:t>
              </a:r>
              <a:r>
                <a:rPr lang="en-US" sz="2000" dirty="0">
                  <a:solidFill>
                    <a:schemeClr val="bg1"/>
                  </a:solidFill>
                </a:rPr>
                <a:t>and </a:t>
              </a:r>
              <a:r>
                <a:rPr lang="en-US" sz="2000" b="1" dirty="0">
                  <a:solidFill>
                    <a:schemeClr val="bg1"/>
                  </a:solidFill>
                </a:rPr>
                <a:t>price floors</a:t>
              </a:r>
              <a:r>
                <a:rPr lang="en-US" sz="2000" dirty="0">
                  <a:solidFill>
                    <a:schemeClr val="bg1"/>
                  </a:solidFill>
                </a:rPr>
                <a:t>, which can be either binding or nonbinding.</a:t>
              </a:r>
            </a:p>
          </p:txBody>
        </p:sp>
      </p:grpSp>
    </p:spTree>
    <p:extLst>
      <p:ext uri="{BB962C8B-B14F-4D97-AF65-F5344CB8AC3E}">
        <p14:creationId xmlns:p14="http://schemas.microsoft.com/office/powerpoint/2010/main" val="133699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ceiling </a:t>
              </a:r>
              <a:r>
                <a:rPr lang="en-US" sz="2000" dirty="0">
                  <a:solidFill>
                    <a:schemeClr val="bg1"/>
                  </a:solidFill>
                </a:rPr>
                <a:t>is a legal maximum price that one pays for some good or service.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government imposes price ceilings in order to keep the price of some necessary good or service affordable.</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set a price ceiling on rent to prevent housing from becoming too expensive.</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is binding if set below the equilibrium price, as it forces a lower price.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ceiling initially creates a shortage, as quantity demanded will exceed quantity supplied.</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above the equilibrium price will not be binding, as the equilibrium point has not yet reached the ‘ceiling’.</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helps producers because it holds up a price the government feels is too low.</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Perhaps the best-known example of a price floor is the minimum wage, which guarantees a basic standard of living for workers.</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floor </a:t>
              </a:r>
              <a:r>
                <a:rPr lang="en-US" sz="2000" dirty="0">
                  <a:solidFill>
                    <a:schemeClr val="bg1"/>
                  </a:solidFill>
                </a:rPr>
                <a:t>is the lowest price that one can legally pay for some good or service.</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are sometimes called "price supports" because they support a price by preventing it from falling below a certain level.</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is binding if set above the equilibrium price, as it forces a higher price.</a:t>
              </a:r>
            </a:p>
          </p:txBody>
        </p:sp>
      </p:grpSp>
      <p:grpSp>
        <p:nvGrpSpPr>
          <p:cNvPr id="21" name="Group 20">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floor initially creates a surplus, as quantity supplied will exceed quantity demanded.</a:t>
              </a:r>
            </a:p>
          </p:txBody>
        </p:sp>
      </p:grpSp>
      <p:grpSp>
        <p:nvGrpSpPr>
          <p:cNvPr id="24" name="Group 23">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below the equilibrium price will not be binding, as the equilibrium point has not yet surpassed the ‘floor’.</a:t>
              </a:r>
            </a:p>
          </p:txBody>
        </p:sp>
      </p:grpSp>
      <p:pic>
        <p:nvPicPr>
          <p:cNvPr id="4098"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9EF5CE76-BC83-4BD1-BB79-CD6033844F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4251" y="1599220"/>
            <a:ext cx="5103747" cy="4774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r>
              <a:rPr lang="en-US" sz="2400" dirty="0">
                <a:solidFill>
                  <a:schemeClr val="bg1"/>
                </a:solidFill>
              </a:rPr>
              <a:t>Opponents of the minimum wage often argue that since the minimum wage is a price floor, it creates a surplus of workers, which is unemployment. Others who favor the minimum wage argue</a:t>
            </a:r>
          </a:p>
          <a:p>
            <a:r>
              <a:rPr lang="en-US" sz="2400" dirty="0">
                <a:solidFill>
                  <a:schemeClr val="bg1"/>
                </a:solidFill>
              </a:rPr>
              <a:t>that the minimum wage does not contribute to unemployment. Use demand and/or supply curves to explain how the minimum wage may not contribute to unemployment.</a:t>
            </a:r>
          </a:p>
        </p:txBody>
      </p:sp>
    </p:spTree>
    <p:extLst>
      <p:ext uri="{BB962C8B-B14F-4D97-AF65-F5344CB8AC3E}">
        <p14:creationId xmlns:p14="http://schemas.microsoft.com/office/powerpoint/2010/main" val="257279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Unintended Consequences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case of agriculture, farmers can benefit from a price floor, but taxpayers and consumers of food will pay the costs. </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controls usually cause a shortage/surplus, meaning the market is not in its natural equilibrium.</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rule of economics is you do not get something for nothing—everything has an opportunity cost. </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price ceiling forces a lower price, then the quality may diminish, such as lower quality housing following rent control.</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TotalTime>
  <Words>1206</Words>
  <Application>Microsoft Office PowerPoint</Application>
  <PresentationFormat>Widescreen</PresentationFormat>
  <Paragraphs>70</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52</cp:revision>
  <dcterms:created xsi:type="dcterms:W3CDTF">2017-06-16T13:06:21Z</dcterms:created>
  <dcterms:modified xsi:type="dcterms:W3CDTF">2021-04-02T19:06:33Z</dcterms:modified>
</cp:coreProperties>
</file>