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3"/>
  </p:notesMasterIdLst>
  <p:sldIdLst>
    <p:sldId id="256" r:id="rId3"/>
    <p:sldId id="368" r:id="rId4"/>
    <p:sldId id="293" r:id="rId5"/>
    <p:sldId id="365" r:id="rId6"/>
    <p:sldId id="366" r:id="rId7"/>
    <p:sldId id="294" r:id="rId8"/>
    <p:sldId id="367" r:id="rId9"/>
    <p:sldId id="369" r:id="rId10"/>
    <p:sldId id="364" r:id="rId11"/>
    <p:sldId id="27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a:srgbClr val="8E0000"/>
    <a:srgbClr val="2FBEBB"/>
    <a:srgbClr val="FF81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84841" autoAdjust="0"/>
  </p:normalViewPr>
  <p:slideViewPr>
    <p:cSldViewPr snapToGrid="0">
      <p:cViewPr varScale="1">
        <p:scale>
          <a:sx n="97" d="100"/>
          <a:sy n="97" d="100"/>
        </p:scale>
        <p:origin x="45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3797E1-4A27-405C-ACD3-B96D27A99F5F}" type="datetimeFigureOut">
              <a:rPr lang="en-US" smtClean="0"/>
              <a:t>4/1/2021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611CA-4268-4E72-8BFC-C641B4C40515}" type="slidenum">
              <a:rPr lang="en-US" smtClean="0"/>
              <a:t>‹#›</a:t>
            </a:fld>
            <a:endParaRPr lang="en-US"/>
          </a:p>
        </p:txBody>
      </p:sp>
    </p:spTree>
    <p:extLst>
      <p:ext uri="{BB962C8B-B14F-4D97-AF65-F5344CB8AC3E}">
        <p14:creationId xmlns:p14="http://schemas.microsoft.com/office/powerpoint/2010/main" val="223133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By the end of this lesson, you will be able to apply demand and supply models to analyze prices and quantities and explain the effects of price controls on the equilibrium of prices and quantities.</a:t>
            </a:r>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a:t>
            </a:fld>
            <a:endParaRPr lang="en-US"/>
          </a:p>
        </p:txBody>
      </p:sp>
    </p:spTree>
    <p:extLst>
      <p:ext uri="{BB962C8B-B14F-4D97-AF65-F5344CB8AC3E}">
        <p14:creationId xmlns:p14="http://schemas.microsoft.com/office/powerpoint/2010/main" val="3068860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2</a:t>
            </a:fld>
            <a:endParaRPr lang="en-US"/>
          </a:p>
        </p:txBody>
      </p:sp>
    </p:spTree>
    <p:extLst>
      <p:ext uri="{BB962C8B-B14F-4D97-AF65-F5344CB8AC3E}">
        <p14:creationId xmlns:p14="http://schemas.microsoft.com/office/powerpoint/2010/main" val="39291058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Prices exist in markets for goods and services, for labor, and for financial capital. In all of these markets, prices serve as a remarkable social mechanism for collecting, combining, and transmitting information that is relevant to the market—namely, the relationship between demand and supply—and then serving as messengers to convey that information to buyers and sellers. In a market-oriented economy, no government agency or guiding intelligence oversees the set of responses and interconnections that result from a change in price.</a:t>
            </a:r>
          </a:p>
        </p:txBody>
      </p:sp>
      <p:sp>
        <p:nvSpPr>
          <p:cNvPr id="4" name="Slide Number Placeholder 3"/>
          <p:cNvSpPr>
            <a:spLocks noGrp="1"/>
          </p:cNvSpPr>
          <p:nvPr>
            <p:ph type="sldNum" sz="quarter" idx="5"/>
          </p:nvPr>
        </p:nvSpPr>
        <p:spPr/>
        <p:txBody>
          <a:bodyPr/>
          <a:lstStyle/>
          <a:p>
            <a:fld id="{DEC611CA-4268-4E72-8BFC-C641B4C40515}" type="slidenum">
              <a:rPr lang="en-US" smtClean="0"/>
              <a:t>3</a:t>
            </a:fld>
            <a:endParaRPr lang="en-US"/>
          </a:p>
        </p:txBody>
      </p:sp>
    </p:spTree>
    <p:extLst>
      <p:ext uri="{BB962C8B-B14F-4D97-AF65-F5344CB8AC3E}">
        <p14:creationId xmlns:p14="http://schemas.microsoft.com/office/powerpoint/2010/main" val="13849709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dirty="0">
                <a:solidFill>
                  <a:schemeClr val="bg1"/>
                </a:solidFill>
              </a:rPr>
              <a:t>Suppose you are buying a new Jeep Wrangler, and the market is currently in equilibrium. If there is an increase in the price of fiberglass, which is used to produce Jeeps, what is likely to happen? Select the best answer.</a:t>
            </a:r>
          </a:p>
        </p:txBody>
      </p:sp>
      <p:sp>
        <p:nvSpPr>
          <p:cNvPr id="4" name="Slide Number Placeholder 3"/>
          <p:cNvSpPr>
            <a:spLocks noGrp="1"/>
          </p:cNvSpPr>
          <p:nvPr>
            <p:ph type="sldNum" sz="quarter" idx="5"/>
          </p:nvPr>
        </p:nvSpPr>
        <p:spPr/>
        <p:txBody>
          <a:bodyPr/>
          <a:lstStyle/>
          <a:p>
            <a:fld id="{DEC611CA-4268-4E72-8BFC-C641B4C40515}" type="slidenum">
              <a:rPr lang="en-US" smtClean="0"/>
              <a:t>4</a:t>
            </a:fld>
            <a:endParaRPr lang="en-US"/>
          </a:p>
        </p:txBody>
      </p:sp>
    </p:spTree>
    <p:extLst>
      <p:ext uri="{BB962C8B-B14F-4D97-AF65-F5344CB8AC3E}">
        <p14:creationId xmlns:p14="http://schemas.microsoft.com/office/powerpoint/2010/main" val="4751639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dirty="0">
                <a:solidFill>
                  <a:schemeClr val="bg1"/>
                </a:solidFill>
              </a:rPr>
              <a:t>An increase in the price of an input decreases the supply because it makes it more expensive to produce the good.</a:t>
            </a:r>
          </a:p>
        </p:txBody>
      </p:sp>
      <p:sp>
        <p:nvSpPr>
          <p:cNvPr id="4" name="Slide Number Placeholder 3"/>
          <p:cNvSpPr>
            <a:spLocks noGrp="1"/>
          </p:cNvSpPr>
          <p:nvPr>
            <p:ph type="sldNum" sz="quarter" idx="5"/>
          </p:nvPr>
        </p:nvSpPr>
        <p:spPr/>
        <p:txBody>
          <a:bodyPr/>
          <a:lstStyle/>
          <a:p>
            <a:fld id="{DEC611CA-4268-4E72-8BFC-C641B4C40515}" type="slidenum">
              <a:rPr lang="en-US" smtClean="0"/>
              <a:t>5</a:t>
            </a:fld>
            <a:endParaRPr lang="en-US"/>
          </a:p>
        </p:txBody>
      </p:sp>
    </p:spTree>
    <p:extLst>
      <p:ext uri="{BB962C8B-B14F-4D97-AF65-F5344CB8AC3E}">
        <p14:creationId xmlns:p14="http://schemas.microsoft.com/office/powerpoint/2010/main" val="23790615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 increase in the price of a product signals consumers that there is a shortage, often incentivizing them to economize on the product. For example, if you want to take a flight, but the ticket is currently expensive, you may wait until the ticket is cheaper. The high price may be due to holiday season, the cost of jet fuel, or the airline simply raising the price to see how consumers react. You do not need to analyze the underlying factors of the price change, just the ticket price to decide when and if you purchase a flight.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6</a:t>
            </a:fld>
            <a:endParaRPr lang="en-US"/>
          </a:p>
        </p:txBody>
      </p:sp>
    </p:spTree>
    <p:extLst>
      <p:ext uri="{BB962C8B-B14F-4D97-AF65-F5344CB8AC3E}">
        <p14:creationId xmlns:p14="http://schemas.microsoft.com/office/powerpoint/2010/main" val="40984433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actions of consumers and producers as they react to prices overlap and interlock in markets for goods, labor, and financial capital. A change in any single market is transmitted through these multiple interconnections to other markets. Price controls are government laws that serve to regulate prices rather than allow the various markets to determine prices. Those who seek price controls are trying to stifle the message that prices are bringing about the equilibrium level of price and quantity.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7</a:t>
            </a:fld>
            <a:endParaRPr lang="en-US"/>
          </a:p>
        </p:txBody>
      </p:sp>
    </p:spTree>
    <p:extLst>
      <p:ext uri="{BB962C8B-B14F-4D97-AF65-F5344CB8AC3E}">
        <p14:creationId xmlns:p14="http://schemas.microsoft.com/office/powerpoint/2010/main" val="5088712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During China's "Great Leap Forward" in the late 1950s, the government kept food prices artificially low, causing 30 to 40 million people to die of starvation because the low prices depressed farm production. This was communist party leader Mao Zedong's social and economic campaign to rapidly transform the country from an agrarian economy to a socialist society through rapid industrialization and collectivization.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8</a:t>
            </a:fld>
            <a:endParaRPr lang="en-US"/>
          </a:p>
        </p:txBody>
      </p:sp>
    </p:spTree>
    <p:extLst>
      <p:ext uri="{BB962C8B-B14F-4D97-AF65-F5344CB8AC3E}">
        <p14:creationId xmlns:p14="http://schemas.microsoft.com/office/powerpoint/2010/main" val="17613863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05361F2-EA40-46D2-9907-10E756597DC8}" type="datetimeFigureOut">
              <a:rPr lang="en-US" smtClean="0"/>
              <a:t>4/1/2021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60141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4/1/2021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90055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4/1/2021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134915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4/1/2021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72029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4/1/2021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189871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4/1/2021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27817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4/1/2021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084734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4/1/2021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288215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4/1/2021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407131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4/1/2021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971195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4/1/2021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16253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4/1/2021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5394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4/1/2021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617659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4/1/2021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26137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4/1/2021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63996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5361F2-EA40-46D2-9907-10E756597DC8}" type="datetimeFigureOut">
              <a:rPr lang="en-US" smtClean="0"/>
              <a:t>4/1/2021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790015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5361F2-EA40-46D2-9907-10E756597DC8}" type="datetimeFigureOut">
              <a:rPr lang="en-US" smtClean="0"/>
              <a:t>4/1/2021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56235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5361F2-EA40-46D2-9907-10E756597DC8}" type="datetimeFigureOut">
              <a:rPr lang="en-US" smtClean="0"/>
              <a:t>4/1/2021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81881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5361F2-EA40-46D2-9907-10E756597DC8}" type="datetimeFigureOut">
              <a:rPr lang="en-US" smtClean="0"/>
              <a:t>4/1/2021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9201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5361F2-EA40-46D2-9907-10E756597DC8}" type="datetimeFigureOut">
              <a:rPr lang="en-US" smtClean="0"/>
              <a:t>4/1/2021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724690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4/1/2021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2438384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4/1/2021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8209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361F2-EA40-46D2-9907-10E756597DC8}" type="datetimeFigureOut">
              <a:rPr lang="en-US" smtClean="0"/>
              <a:t>4/1/2021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ECE39B-1AE0-48C4-A92B-2CE3121A09BD}" type="slidenum">
              <a:rPr lang="en-US" smtClean="0"/>
              <a:t>‹#›</a:t>
            </a:fld>
            <a:endParaRPr lang="en-US"/>
          </a:p>
        </p:txBody>
      </p:sp>
    </p:spTree>
    <p:extLst>
      <p:ext uri="{BB962C8B-B14F-4D97-AF65-F5344CB8AC3E}">
        <p14:creationId xmlns:p14="http://schemas.microsoft.com/office/powerpoint/2010/main" val="1826170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4/1/2021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a:p>
        </p:txBody>
      </p:sp>
    </p:spTree>
    <p:extLst>
      <p:ext uri="{BB962C8B-B14F-4D97-AF65-F5344CB8AC3E}">
        <p14:creationId xmlns:p14="http://schemas.microsoft.com/office/powerpoint/2010/main" val="3419464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9" name="TextBox 8"/>
          <p:cNvSpPr txBox="1"/>
          <p:nvPr/>
        </p:nvSpPr>
        <p:spPr>
          <a:xfrm>
            <a:off x="397447" y="2213960"/>
            <a:ext cx="11397106" cy="1754326"/>
          </a:xfrm>
          <a:prstGeom prst="rect">
            <a:avLst/>
          </a:prstGeom>
          <a:noFill/>
        </p:spPr>
        <p:txBody>
          <a:bodyPr wrap="square" rtlCol="0">
            <a:spAutoFit/>
          </a:bodyPr>
          <a:lstStyle/>
          <a:p>
            <a:pPr lvl="0" algn="ctr"/>
            <a:r>
              <a:rPr lang="en-US" sz="5400" dirty="0">
                <a:solidFill>
                  <a:prstClr val="black">
                    <a:lumMod val="75000"/>
                    <a:lumOff val="25000"/>
                  </a:prstClr>
                </a:solidFill>
                <a:latin typeface="Century Gothic" panose="020B0502020202020204" pitchFamily="34" charset="0"/>
              </a:rPr>
              <a:t>The Market System as an Efficient Mechanism for Information</a:t>
            </a:r>
            <a:endParaRPr lang="en-US" sz="5400" dirty="0">
              <a:solidFill>
                <a:schemeClr val="tx1">
                  <a:lumMod val="75000"/>
                  <a:lumOff val="25000"/>
                </a:schemeClr>
              </a:solidFill>
              <a:latin typeface="Century Gothic" panose="020B0502020202020204" pitchFamily="34" charset="0"/>
            </a:endParaRPr>
          </a:p>
        </p:txBody>
      </p:sp>
      <p:cxnSp>
        <p:nvCxnSpPr>
          <p:cNvPr id="14" name="Straight Connector 13"/>
          <p:cNvCxnSpPr/>
          <p:nvPr/>
        </p:nvCxnSpPr>
        <p:spPr>
          <a:xfrm>
            <a:off x="3071446" y="4380366"/>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3740" y="320479"/>
            <a:ext cx="3565361" cy="553998"/>
          </a:xfrm>
          <a:prstGeom prst="rect">
            <a:avLst/>
          </a:prstGeom>
          <a:solidFill>
            <a:srgbClr val="5A7E83"/>
          </a:solidFill>
        </p:spPr>
        <p:txBody>
          <a:bodyPr wrap="square" rtlCol="0">
            <a:spAutoFit/>
          </a:bodyPr>
          <a:lstStyle/>
          <a:p>
            <a:r>
              <a:rPr lang="en-US" sz="3000" b="1" dirty="0">
                <a:solidFill>
                  <a:schemeClr val="bg1"/>
                </a:solidFill>
                <a:latin typeface="Century Gothic" panose="020B0502020202020204" pitchFamily="34" charset="0"/>
              </a:rPr>
              <a:t>HAWKES</a:t>
            </a:r>
            <a:r>
              <a:rPr lang="en-US" sz="2800" dirty="0">
                <a:solidFill>
                  <a:schemeClr val="bg1"/>
                </a:solidFill>
                <a:latin typeface="Century Gothic" panose="020B0502020202020204" pitchFamily="34" charset="0"/>
              </a:rPr>
              <a:t> LEARNING</a:t>
            </a:r>
          </a:p>
        </p:txBody>
      </p:sp>
      <p:cxnSp>
        <p:nvCxnSpPr>
          <p:cNvPr id="11" name="Straight Connector 10"/>
          <p:cNvCxnSpPr/>
          <p:nvPr/>
        </p:nvCxnSpPr>
        <p:spPr>
          <a:xfrm>
            <a:off x="3071446" y="1802034"/>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B09E5488-F4C8-46F9-BC74-E222CE65441C}"/>
              </a:ext>
            </a:extLst>
          </p:cNvPr>
          <p:cNvSpPr txBox="1"/>
          <p:nvPr/>
        </p:nvSpPr>
        <p:spPr>
          <a:xfrm>
            <a:off x="6237335" y="4380366"/>
            <a:ext cx="2992294" cy="369332"/>
          </a:xfrm>
          <a:prstGeom prst="rect">
            <a:avLst/>
          </a:prstGeom>
          <a:noFill/>
        </p:spPr>
        <p:txBody>
          <a:bodyPr wrap="none" rtlCol="0">
            <a:spAutoFit/>
          </a:bodyPr>
          <a:lstStyle/>
          <a:p>
            <a:r>
              <a:rPr lang="en-US" i="1" dirty="0"/>
              <a:t>Principles of Microeconomics</a:t>
            </a:r>
          </a:p>
        </p:txBody>
      </p:sp>
    </p:spTree>
    <p:extLst>
      <p:ext uri="{BB962C8B-B14F-4D97-AF65-F5344CB8AC3E}">
        <p14:creationId xmlns:p14="http://schemas.microsoft.com/office/powerpoint/2010/main" val="561987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524000" y="1410227"/>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7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4240033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Price as a Social Mechanism</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934807E4-70C7-4801-9290-B95DEF41E5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6775" y="1577461"/>
            <a:ext cx="7998450" cy="2977866"/>
          </a:xfrm>
          <a:prstGeom prst="rect">
            <a:avLst/>
          </a:prstGeom>
        </p:spPr>
      </p:pic>
      <p:grpSp>
        <p:nvGrpSpPr>
          <p:cNvPr id="18" name="Group 17">
            <a:extLst>
              <a:ext uri="{FF2B5EF4-FFF2-40B4-BE49-F238E27FC236}">
                <a16:creationId xmlns:a16="http://schemas.microsoft.com/office/drawing/2014/main" id="{0EAA3DFC-5359-4D38-85B9-ED8B8726B735}"/>
              </a:ext>
            </a:extLst>
          </p:cNvPr>
          <p:cNvGrpSpPr/>
          <p:nvPr/>
        </p:nvGrpSpPr>
        <p:grpSpPr>
          <a:xfrm>
            <a:off x="1881187" y="4804089"/>
            <a:ext cx="8429625" cy="1489571"/>
            <a:chOff x="542921" y="1664820"/>
            <a:chExt cx="8492547" cy="1122106"/>
          </a:xfrm>
          <a:solidFill>
            <a:srgbClr val="627981"/>
          </a:solidFill>
        </p:grpSpPr>
        <p:sp>
          <p:nvSpPr>
            <p:cNvPr id="19" name="Rectangle 18">
              <a:extLst>
                <a:ext uri="{FF2B5EF4-FFF2-40B4-BE49-F238E27FC236}">
                  <a16:creationId xmlns:a16="http://schemas.microsoft.com/office/drawing/2014/main" id="{018B67EF-4FD0-4527-A881-0A13FB79D1B0}"/>
                </a:ext>
              </a:extLst>
            </p:cNvPr>
            <p:cNvSpPr/>
            <p:nvPr/>
          </p:nvSpPr>
          <p:spPr>
            <a:xfrm>
              <a:off x="542921" y="1664820"/>
              <a:ext cx="8492547" cy="11221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0" name="TextBox 19">
              <a:extLst>
                <a:ext uri="{FF2B5EF4-FFF2-40B4-BE49-F238E27FC236}">
                  <a16:creationId xmlns:a16="http://schemas.microsoft.com/office/drawing/2014/main" id="{7B635013-FFFD-4ADD-88C9-3F9928546F0B}"/>
                </a:ext>
              </a:extLst>
            </p:cNvPr>
            <p:cNvSpPr txBox="1"/>
            <p:nvPr/>
          </p:nvSpPr>
          <p:spPr>
            <a:xfrm>
              <a:off x="760118" y="1743598"/>
              <a:ext cx="8058152" cy="1043328"/>
            </a:xfrm>
            <a:prstGeom prst="rect">
              <a:avLst/>
            </a:prstGeom>
            <a:grpFill/>
          </p:spPr>
          <p:txBody>
            <a:bodyPr wrap="square" rtlCol="0">
              <a:spAutoFit/>
            </a:bodyPr>
            <a:lstStyle/>
            <a:p>
              <a:pPr algn="ctr"/>
              <a:r>
                <a:rPr lang="en-US" sz="2100" dirty="0">
                  <a:solidFill>
                    <a:schemeClr val="bg1"/>
                  </a:solidFill>
                </a:rPr>
                <a:t>Think of the prices of goods you see at the store. What do these prices represent, beyond how expensive the goods are? What would a dramatic increase or decrease in the price of a good indicate to you as a shopper?</a:t>
              </a:r>
            </a:p>
          </p:txBody>
        </p:sp>
      </p:grpSp>
    </p:spTree>
    <p:extLst>
      <p:ext uri="{BB962C8B-B14F-4D97-AF65-F5344CB8AC3E}">
        <p14:creationId xmlns:p14="http://schemas.microsoft.com/office/powerpoint/2010/main" val="3253952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Price as a Social Mechanism</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81BAE3D4-30CE-4A72-AF07-55CC4AD7DD5C}"/>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0C831D1E-738C-446E-AC85-B4F7972C0D0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1" name="TextBox 10">
              <a:extLst>
                <a:ext uri="{FF2B5EF4-FFF2-40B4-BE49-F238E27FC236}">
                  <a16:creationId xmlns:a16="http://schemas.microsoft.com/office/drawing/2014/main" id="{01C5E605-DA51-4B36-B2F5-E7ACF147264E}"/>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Prices exist in markets for goods and services, for labor, and for financial capital.</a:t>
              </a:r>
            </a:p>
          </p:txBody>
        </p:sp>
      </p:grpSp>
      <p:grpSp>
        <p:nvGrpSpPr>
          <p:cNvPr id="12" name="Group 11">
            <a:extLst>
              <a:ext uri="{FF2B5EF4-FFF2-40B4-BE49-F238E27FC236}">
                <a16:creationId xmlns:a16="http://schemas.microsoft.com/office/drawing/2014/main" id="{8A8435D6-D374-4E5A-AF38-3D49C4E43E82}"/>
              </a:ext>
            </a:extLst>
          </p:cNvPr>
          <p:cNvGrpSpPr/>
          <p:nvPr/>
        </p:nvGrpSpPr>
        <p:grpSpPr>
          <a:xfrm>
            <a:off x="2066922" y="2504956"/>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B9CC7B03-ECDB-415B-B7DF-F43C12FD725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4" name="TextBox 13">
              <a:extLst>
                <a:ext uri="{FF2B5EF4-FFF2-40B4-BE49-F238E27FC236}">
                  <a16:creationId xmlns:a16="http://schemas.microsoft.com/office/drawing/2014/main" id="{E7B19103-C17B-4AB2-98E7-113A790A307A}"/>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Prices serve as a social mechanism for collecting, combining, and transmitting information that is relevant to the market.</a:t>
              </a:r>
            </a:p>
          </p:txBody>
        </p:sp>
      </p:grpSp>
      <p:grpSp>
        <p:nvGrpSpPr>
          <p:cNvPr id="21" name="Group 20">
            <a:extLst>
              <a:ext uri="{FF2B5EF4-FFF2-40B4-BE49-F238E27FC236}">
                <a16:creationId xmlns:a16="http://schemas.microsoft.com/office/drawing/2014/main" id="{4D0E1E7B-FE4D-443A-B921-805511369B2E}"/>
              </a:ext>
            </a:extLst>
          </p:cNvPr>
          <p:cNvGrpSpPr/>
          <p:nvPr/>
        </p:nvGrpSpPr>
        <p:grpSpPr>
          <a:xfrm>
            <a:off x="2066922" y="4353044"/>
            <a:ext cx="8058154" cy="806935"/>
            <a:chOff x="542923" y="1736761"/>
            <a:chExt cx="8058154" cy="806935"/>
          </a:xfrm>
          <a:solidFill>
            <a:srgbClr val="627981"/>
          </a:solidFill>
        </p:grpSpPr>
        <p:sp>
          <p:nvSpPr>
            <p:cNvPr id="22" name="Rectangle 21">
              <a:extLst>
                <a:ext uri="{FF2B5EF4-FFF2-40B4-BE49-F238E27FC236}">
                  <a16:creationId xmlns:a16="http://schemas.microsoft.com/office/drawing/2014/main" id="{8A9EED36-EDF6-4EB9-B28B-431076EEE0E3}"/>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3" name="TextBox 22">
              <a:extLst>
                <a:ext uri="{FF2B5EF4-FFF2-40B4-BE49-F238E27FC236}">
                  <a16:creationId xmlns:a16="http://schemas.microsoft.com/office/drawing/2014/main" id="{7C896E5A-1A32-40BE-AB40-9228090EEAF9}"/>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 a market-oriented economy, no government agency oversees the set of responses and interconnections that result from price changes.</a:t>
              </a:r>
            </a:p>
          </p:txBody>
        </p:sp>
      </p:grpSp>
      <p:grpSp>
        <p:nvGrpSpPr>
          <p:cNvPr id="24" name="Group 23">
            <a:extLst>
              <a:ext uri="{FF2B5EF4-FFF2-40B4-BE49-F238E27FC236}">
                <a16:creationId xmlns:a16="http://schemas.microsoft.com/office/drawing/2014/main" id="{5A3232CA-D39A-4A32-A38E-6129AB1A380C}"/>
              </a:ext>
            </a:extLst>
          </p:cNvPr>
          <p:cNvGrpSpPr/>
          <p:nvPr/>
        </p:nvGrpSpPr>
        <p:grpSpPr>
          <a:xfrm>
            <a:off x="2066922" y="3429000"/>
            <a:ext cx="8058154" cy="806935"/>
            <a:chOff x="542923" y="1736761"/>
            <a:chExt cx="8058154" cy="806935"/>
          </a:xfrm>
          <a:solidFill>
            <a:srgbClr val="627981"/>
          </a:solidFill>
        </p:grpSpPr>
        <p:sp>
          <p:nvSpPr>
            <p:cNvPr id="25" name="Rectangle 24">
              <a:extLst>
                <a:ext uri="{FF2B5EF4-FFF2-40B4-BE49-F238E27FC236}">
                  <a16:creationId xmlns:a16="http://schemas.microsoft.com/office/drawing/2014/main" id="{CFE700EC-93A5-489A-8238-4561A3FA67C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7" name="TextBox 26">
              <a:extLst>
                <a:ext uri="{FF2B5EF4-FFF2-40B4-BE49-F238E27FC236}">
                  <a16:creationId xmlns:a16="http://schemas.microsoft.com/office/drawing/2014/main" id="{7C40C636-19A8-4FF2-AD77-542FCED2BF91}"/>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Prices are imperative to showing the relationship between demand and supply.</a:t>
              </a:r>
            </a:p>
          </p:txBody>
        </p:sp>
      </p:grpSp>
    </p:spTree>
    <p:extLst>
      <p:ext uri="{BB962C8B-B14F-4D97-AF65-F5344CB8AC3E}">
        <p14:creationId xmlns:p14="http://schemas.microsoft.com/office/powerpoint/2010/main" val="18371209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On Your Own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9F5047C-398C-4D03-9E33-CAE54F733CA5}"/>
              </a:ext>
            </a:extLst>
          </p:cNvPr>
          <p:cNvSpPr txBox="1"/>
          <p:nvPr/>
        </p:nvSpPr>
        <p:spPr>
          <a:xfrm>
            <a:off x="1835329" y="1590269"/>
            <a:ext cx="8521341" cy="4462760"/>
          </a:xfrm>
          <a:prstGeom prst="rect">
            <a:avLst/>
          </a:prstGeom>
          <a:solidFill>
            <a:srgbClr val="627981"/>
          </a:solidFill>
        </p:spPr>
        <p:txBody>
          <a:bodyPr wrap="square" rtlCol="0">
            <a:spAutoFit/>
          </a:bodyPr>
          <a:lstStyle/>
          <a:p>
            <a:pPr algn="ctr"/>
            <a:r>
              <a:rPr lang="en-US" sz="2400" dirty="0">
                <a:solidFill>
                  <a:schemeClr val="bg1"/>
                </a:solidFill>
              </a:rPr>
              <a:t>Suppose you are buying a new Jeep Wrangler, and the market is currently in equilibrium. If there is an increase in the price of fiberglass, which is used to produce Jeeps, what is likely to happen? Select the best answer.</a:t>
            </a:r>
          </a:p>
          <a:p>
            <a:pPr algn="ctr"/>
            <a:endParaRPr lang="en-US" sz="2400" dirty="0">
              <a:solidFill>
                <a:schemeClr val="bg1"/>
              </a:solidFill>
            </a:endParaRPr>
          </a:p>
          <a:p>
            <a:pPr marL="914400" lvl="1" indent="-457200">
              <a:buFont typeface="+mj-lt"/>
              <a:buAutoNum type="alphaUcPeriod"/>
            </a:pPr>
            <a:r>
              <a:rPr lang="en-US" sz="2400" dirty="0">
                <a:solidFill>
                  <a:schemeClr val="bg1"/>
                </a:solidFill>
              </a:rPr>
              <a:t>The demand for Jeep Wranglers will likely decrease.</a:t>
            </a:r>
          </a:p>
          <a:p>
            <a:pPr marL="914400" lvl="1" indent="-457200">
              <a:buFont typeface="+mj-lt"/>
              <a:buAutoNum type="alphaUcPeriod"/>
            </a:pPr>
            <a:endParaRPr lang="en-US" sz="2400" dirty="0">
              <a:solidFill>
                <a:schemeClr val="bg1"/>
              </a:solidFill>
            </a:endParaRPr>
          </a:p>
          <a:p>
            <a:pPr marL="914400" lvl="1" indent="-457200">
              <a:buFont typeface="+mj-lt"/>
              <a:buAutoNum type="alphaUcPeriod"/>
            </a:pPr>
            <a:r>
              <a:rPr lang="en-US" sz="2400" dirty="0">
                <a:solidFill>
                  <a:schemeClr val="bg1"/>
                </a:solidFill>
              </a:rPr>
              <a:t>The supply of Jeep Wranglers will likely decrease.</a:t>
            </a:r>
          </a:p>
          <a:p>
            <a:pPr marL="914400" lvl="1" indent="-457200">
              <a:buFont typeface="+mj-lt"/>
              <a:buAutoNum type="alphaUcPeriod"/>
            </a:pPr>
            <a:endParaRPr lang="en-US" sz="2400" dirty="0">
              <a:solidFill>
                <a:schemeClr val="bg1"/>
              </a:solidFill>
            </a:endParaRPr>
          </a:p>
          <a:p>
            <a:pPr marL="914400" lvl="1" indent="-457200">
              <a:buFont typeface="+mj-lt"/>
              <a:buAutoNum type="alphaUcPeriod"/>
            </a:pPr>
            <a:r>
              <a:rPr lang="en-US" sz="2400" dirty="0">
                <a:solidFill>
                  <a:schemeClr val="bg1"/>
                </a:solidFill>
              </a:rPr>
              <a:t>There is not enough information to know the impact in the market.</a:t>
            </a:r>
          </a:p>
          <a:p>
            <a:pPr algn="ctr"/>
            <a:endParaRPr lang="en-US" sz="2000" dirty="0"/>
          </a:p>
        </p:txBody>
      </p:sp>
    </p:spTree>
    <p:extLst>
      <p:ext uri="{BB962C8B-B14F-4D97-AF65-F5344CB8AC3E}">
        <p14:creationId xmlns:p14="http://schemas.microsoft.com/office/powerpoint/2010/main" val="779467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On Your Own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9F5047C-398C-4D03-9E33-CAE54F733CA5}"/>
              </a:ext>
            </a:extLst>
          </p:cNvPr>
          <p:cNvSpPr txBox="1"/>
          <p:nvPr/>
        </p:nvSpPr>
        <p:spPr>
          <a:xfrm>
            <a:off x="1840245" y="1590269"/>
            <a:ext cx="8511509" cy="4462760"/>
          </a:xfrm>
          <a:prstGeom prst="rect">
            <a:avLst/>
          </a:prstGeom>
          <a:solidFill>
            <a:srgbClr val="627981"/>
          </a:solidFill>
        </p:spPr>
        <p:txBody>
          <a:bodyPr wrap="square" rtlCol="0">
            <a:spAutoFit/>
          </a:bodyPr>
          <a:lstStyle/>
          <a:p>
            <a:pPr algn="ctr"/>
            <a:r>
              <a:rPr lang="en-US" sz="2400" dirty="0">
                <a:solidFill>
                  <a:schemeClr val="bg1"/>
                </a:solidFill>
              </a:rPr>
              <a:t>Suppose you are buying a new Jeep Wrangler, and the market is currently in equilibrium. If there is an increase in the price of fiberglass, which is used to produce Jeeps, what is likely to happen? Select the best answer.</a:t>
            </a:r>
          </a:p>
          <a:p>
            <a:pPr algn="ctr"/>
            <a:endParaRPr lang="en-US" sz="2400" dirty="0">
              <a:solidFill>
                <a:schemeClr val="bg1"/>
              </a:solidFill>
            </a:endParaRPr>
          </a:p>
          <a:p>
            <a:pPr marL="914400" lvl="1" indent="-457200">
              <a:buFont typeface="+mj-lt"/>
              <a:buAutoNum type="alphaUcPeriod"/>
            </a:pPr>
            <a:r>
              <a:rPr lang="en-US" sz="2400" dirty="0">
                <a:solidFill>
                  <a:schemeClr val="bg1"/>
                </a:solidFill>
              </a:rPr>
              <a:t>The demand for Jeep Wranglers will likely decrease.</a:t>
            </a:r>
          </a:p>
          <a:p>
            <a:pPr marL="914400" lvl="1" indent="-457200">
              <a:buFont typeface="+mj-lt"/>
              <a:buAutoNum type="alphaUcPeriod"/>
            </a:pPr>
            <a:endParaRPr lang="en-US" sz="2400" dirty="0">
              <a:solidFill>
                <a:schemeClr val="bg1"/>
              </a:solidFill>
            </a:endParaRPr>
          </a:p>
          <a:p>
            <a:pPr marL="914400" lvl="1" indent="-457200">
              <a:buFont typeface="+mj-lt"/>
              <a:buAutoNum type="alphaUcPeriod"/>
            </a:pPr>
            <a:r>
              <a:rPr lang="en-US" sz="2400" dirty="0">
                <a:solidFill>
                  <a:schemeClr val="bg1"/>
                </a:solidFill>
              </a:rPr>
              <a:t>The supply of Jeep Wranglers will likely decrease.</a:t>
            </a:r>
          </a:p>
          <a:p>
            <a:pPr marL="914400" lvl="1" indent="-457200">
              <a:buFont typeface="+mj-lt"/>
              <a:buAutoNum type="alphaUcPeriod"/>
            </a:pPr>
            <a:endParaRPr lang="en-US" sz="2400" dirty="0">
              <a:solidFill>
                <a:schemeClr val="bg1"/>
              </a:solidFill>
            </a:endParaRPr>
          </a:p>
          <a:p>
            <a:pPr marL="914400" lvl="1" indent="-457200">
              <a:buFont typeface="+mj-lt"/>
              <a:buAutoNum type="alphaUcPeriod"/>
            </a:pPr>
            <a:r>
              <a:rPr lang="en-US" sz="2400" dirty="0">
                <a:solidFill>
                  <a:schemeClr val="bg1"/>
                </a:solidFill>
              </a:rPr>
              <a:t>There is not enough information to know the impact in the market.</a:t>
            </a:r>
          </a:p>
          <a:p>
            <a:pPr algn="ctr"/>
            <a:endParaRPr lang="en-US" sz="2000" dirty="0"/>
          </a:p>
        </p:txBody>
      </p:sp>
      <p:sp>
        <p:nvSpPr>
          <p:cNvPr id="2" name="Rectangle 1">
            <a:extLst>
              <a:ext uri="{FF2B5EF4-FFF2-40B4-BE49-F238E27FC236}">
                <a16:creationId xmlns:a16="http://schemas.microsoft.com/office/drawing/2014/main" id="{00BA4B36-EE22-49DC-9866-13DD427AE1BC}"/>
              </a:ext>
            </a:extLst>
          </p:cNvPr>
          <p:cNvSpPr/>
          <p:nvPr/>
        </p:nvSpPr>
        <p:spPr>
          <a:xfrm>
            <a:off x="2281084" y="4090219"/>
            <a:ext cx="6813755" cy="6194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85324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Impact of Price</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81BAE3D4-30CE-4A72-AF07-55CC4AD7DD5C}"/>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0C831D1E-738C-446E-AC85-B4F7972C0D0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1" name="TextBox 10">
              <a:extLst>
                <a:ext uri="{FF2B5EF4-FFF2-40B4-BE49-F238E27FC236}">
                  <a16:creationId xmlns:a16="http://schemas.microsoft.com/office/drawing/2014/main" id="{01C5E605-DA51-4B36-B2F5-E7ACF147264E}"/>
                </a:ext>
              </a:extLst>
            </p:cNvPr>
            <p:cNvSpPr txBox="1"/>
            <p:nvPr/>
          </p:nvSpPr>
          <p:spPr>
            <a:xfrm>
              <a:off x="542923" y="1762862"/>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An increase in the price of a product signals to consumers that there is a shortage, often incentivizing them to economize on buying the product.</a:t>
              </a:r>
            </a:p>
          </p:txBody>
        </p:sp>
      </p:grpSp>
      <p:grpSp>
        <p:nvGrpSpPr>
          <p:cNvPr id="12" name="Group 11">
            <a:extLst>
              <a:ext uri="{FF2B5EF4-FFF2-40B4-BE49-F238E27FC236}">
                <a16:creationId xmlns:a16="http://schemas.microsoft.com/office/drawing/2014/main" id="{8A8435D6-D374-4E5A-AF38-3D49C4E43E82}"/>
              </a:ext>
            </a:extLst>
          </p:cNvPr>
          <p:cNvGrpSpPr/>
          <p:nvPr/>
        </p:nvGrpSpPr>
        <p:grpSpPr>
          <a:xfrm>
            <a:off x="2066922" y="2504956"/>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B9CC7B03-ECDB-415B-B7DF-F43C12FD725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4" name="TextBox 13">
              <a:extLst>
                <a:ext uri="{FF2B5EF4-FFF2-40B4-BE49-F238E27FC236}">
                  <a16:creationId xmlns:a16="http://schemas.microsoft.com/office/drawing/2014/main" id="{E7B19103-C17B-4AB2-98E7-113A790A307A}"/>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For example, if you want to take a flight, but the ticket is currently expensive, you may wait until the ticket is cheaper.</a:t>
              </a:r>
            </a:p>
          </p:txBody>
        </p:sp>
      </p:grpSp>
      <p:grpSp>
        <p:nvGrpSpPr>
          <p:cNvPr id="21" name="Group 20">
            <a:extLst>
              <a:ext uri="{FF2B5EF4-FFF2-40B4-BE49-F238E27FC236}">
                <a16:creationId xmlns:a16="http://schemas.microsoft.com/office/drawing/2014/main" id="{4D0E1E7B-FE4D-443A-B921-805511369B2E}"/>
              </a:ext>
            </a:extLst>
          </p:cNvPr>
          <p:cNvGrpSpPr/>
          <p:nvPr/>
        </p:nvGrpSpPr>
        <p:grpSpPr>
          <a:xfrm>
            <a:off x="2066922" y="4353044"/>
            <a:ext cx="8058154" cy="806935"/>
            <a:chOff x="542923" y="1736761"/>
            <a:chExt cx="8058154" cy="806935"/>
          </a:xfrm>
          <a:solidFill>
            <a:srgbClr val="627981"/>
          </a:solidFill>
        </p:grpSpPr>
        <p:sp>
          <p:nvSpPr>
            <p:cNvPr id="22" name="Rectangle 21">
              <a:extLst>
                <a:ext uri="{FF2B5EF4-FFF2-40B4-BE49-F238E27FC236}">
                  <a16:creationId xmlns:a16="http://schemas.microsoft.com/office/drawing/2014/main" id="{8A9EED36-EDF6-4EB9-B28B-431076EEE0E3}"/>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3" name="TextBox 22">
              <a:extLst>
                <a:ext uri="{FF2B5EF4-FFF2-40B4-BE49-F238E27FC236}">
                  <a16:creationId xmlns:a16="http://schemas.microsoft.com/office/drawing/2014/main" id="{7C896E5A-1A32-40BE-AB40-9228090EEAF9}"/>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You do not need to analyze the underlying factors of the price change, just the ticket price to decide when and if you purchase a flight.</a:t>
              </a:r>
            </a:p>
          </p:txBody>
        </p:sp>
      </p:grpSp>
      <p:grpSp>
        <p:nvGrpSpPr>
          <p:cNvPr id="24" name="Group 23">
            <a:extLst>
              <a:ext uri="{FF2B5EF4-FFF2-40B4-BE49-F238E27FC236}">
                <a16:creationId xmlns:a16="http://schemas.microsoft.com/office/drawing/2014/main" id="{5A3232CA-D39A-4A32-A38E-6129AB1A380C}"/>
              </a:ext>
            </a:extLst>
          </p:cNvPr>
          <p:cNvGrpSpPr/>
          <p:nvPr/>
        </p:nvGrpSpPr>
        <p:grpSpPr>
          <a:xfrm>
            <a:off x="2066922" y="3429000"/>
            <a:ext cx="8058154" cy="806935"/>
            <a:chOff x="542923" y="1736761"/>
            <a:chExt cx="8058154" cy="806935"/>
          </a:xfrm>
          <a:solidFill>
            <a:srgbClr val="627981"/>
          </a:solidFill>
        </p:grpSpPr>
        <p:sp>
          <p:nvSpPr>
            <p:cNvPr id="25" name="Rectangle 24">
              <a:extLst>
                <a:ext uri="{FF2B5EF4-FFF2-40B4-BE49-F238E27FC236}">
                  <a16:creationId xmlns:a16="http://schemas.microsoft.com/office/drawing/2014/main" id="{CFE700EC-93A5-489A-8238-4561A3FA67C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7" name="TextBox 26">
              <a:extLst>
                <a:ext uri="{FF2B5EF4-FFF2-40B4-BE49-F238E27FC236}">
                  <a16:creationId xmlns:a16="http://schemas.microsoft.com/office/drawing/2014/main" id="{7C40C636-19A8-4FF2-AD77-542FCED2BF91}"/>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high price may be due to a holiday season, the cost of jet fuel, or the airline simply raising the price to see how consumers react.</a:t>
              </a:r>
            </a:p>
          </p:txBody>
        </p:sp>
      </p:grpSp>
      <p:pic>
        <p:nvPicPr>
          <p:cNvPr id="3" name="Graphic 2" descr="Airplane taking off">
            <a:extLst>
              <a:ext uri="{FF2B5EF4-FFF2-40B4-BE49-F238E27FC236}">
                <a16:creationId xmlns:a16="http://schemas.microsoft.com/office/drawing/2014/main" id="{0D2E49BD-37E7-421C-9315-D63256D9484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66097" y="5152586"/>
            <a:ext cx="1659803" cy="1659803"/>
          </a:xfrm>
          <a:prstGeom prst="rect">
            <a:avLst/>
          </a:prstGeom>
        </p:spPr>
      </p:pic>
    </p:spTree>
    <p:extLst>
      <p:ext uri="{BB962C8B-B14F-4D97-AF65-F5344CB8AC3E}">
        <p14:creationId xmlns:p14="http://schemas.microsoft.com/office/powerpoint/2010/main" val="7904872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Price Controls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81BAE3D4-30CE-4A72-AF07-55CC4AD7DD5C}"/>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0C831D1E-738C-446E-AC85-B4F7972C0D0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1" name="TextBox 10">
              <a:extLst>
                <a:ext uri="{FF2B5EF4-FFF2-40B4-BE49-F238E27FC236}">
                  <a16:creationId xmlns:a16="http://schemas.microsoft.com/office/drawing/2014/main" id="{01C5E605-DA51-4B36-B2F5-E7ACF147264E}"/>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actions of consumers and producers as they react to prices overlap and interlock in markets for goods, labor, and financial capital.</a:t>
              </a:r>
            </a:p>
          </p:txBody>
        </p:sp>
      </p:grpSp>
      <p:grpSp>
        <p:nvGrpSpPr>
          <p:cNvPr id="12" name="Group 11">
            <a:extLst>
              <a:ext uri="{FF2B5EF4-FFF2-40B4-BE49-F238E27FC236}">
                <a16:creationId xmlns:a16="http://schemas.microsoft.com/office/drawing/2014/main" id="{8A8435D6-D374-4E5A-AF38-3D49C4E43E82}"/>
              </a:ext>
            </a:extLst>
          </p:cNvPr>
          <p:cNvGrpSpPr/>
          <p:nvPr/>
        </p:nvGrpSpPr>
        <p:grpSpPr>
          <a:xfrm>
            <a:off x="2066922" y="2504956"/>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B9CC7B03-ECDB-415B-B7DF-F43C12FD725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4" name="TextBox 13">
              <a:extLst>
                <a:ext uri="{FF2B5EF4-FFF2-40B4-BE49-F238E27FC236}">
                  <a16:creationId xmlns:a16="http://schemas.microsoft.com/office/drawing/2014/main" id="{E7B19103-C17B-4AB2-98E7-113A790A307A}"/>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change in any single market is transmitted through these multiple interconnections to other markets.</a:t>
              </a:r>
            </a:p>
          </p:txBody>
        </p:sp>
      </p:grpSp>
      <p:grpSp>
        <p:nvGrpSpPr>
          <p:cNvPr id="21" name="Group 20">
            <a:extLst>
              <a:ext uri="{FF2B5EF4-FFF2-40B4-BE49-F238E27FC236}">
                <a16:creationId xmlns:a16="http://schemas.microsoft.com/office/drawing/2014/main" id="{4D0E1E7B-FE4D-443A-B921-805511369B2E}"/>
              </a:ext>
            </a:extLst>
          </p:cNvPr>
          <p:cNvGrpSpPr/>
          <p:nvPr/>
        </p:nvGrpSpPr>
        <p:grpSpPr>
          <a:xfrm>
            <a:off x="2066922" y="3429000"/>
            <a:ext cx="8058154" cy="806935"/>
            <a:chOff x="542923" y="1736761"/>
            <a:chExt cx="8058154" cy="806935"/>
          </a:xfrm>
          <a:solidFill>
            <a:srgbClr val="627981"/>
          </a:solidFill>
        </p:grpSpPr>
        <p:sp>
          <p:nvSpPr>
            <p:cNvPr id="22" name="Rectangle 21">
              <a:extLst>
                <a:ext uri="{FF2B5EF4-FFF2-40B4-BE49-F238E27FC236}">
                  <a16:creationId xmlns:a16="http://schemas.microsoft.com/office/drawing/2014/main" id="{8A9EED36-EDF6-4EB9-B28B-431076EEE0E3}"/>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3" name="TextBox 22">
              <a:extLst>
                <a:ext uri="{FF2B5EF4-FFF2-40B4-BE49-F238E27FC236}">
                  <a16:creationId xmlns:a16="http://schemas.microsoft.com/office/drawing/2014/main" id="{7C896E5A-1A32-40BE-AB40-9228090EEAF9}"/>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Price controls are government laws that serve to regulate prices rather than allow the various markets to determine prices.</a:t>
              </a:r>
            </a:p>
          </p:txBody>
        </p:sp>
      </p:grpSp>
      <p:grpSp>
        <p:nvGrpSpPr>
          <p:cNvPr id="24" name="Group 23">
            <a:extLst>
              <a:ext uri="{FF2B5EF4-FFF2-40B4-BE49-F238E27FC236}">
                <a16:creationId xmlns:a16="http://schemas.microsoft.com/office/drawing/2014/main" id="{5A3232CA-D39A-4A32-A38E-6129AB1A380C}"/>
              </a:ext>
            </a:extLst>
          </p:cNvPr>
          <p:cNvGrpSpPr/>
          <p:nvPr/>
        </p:nvGrpSpPr>
        <p:grpSpPr>
          <a:xfrm>
            <a:off x="2066922" y="4353044"/>
            <a:ext cx="8058154" cy="806935"/>
            <a:chOff x="542923" y="1736761"/>
            <a:chExt cx="8058154" cy="806935"/>
          </a:xfrm>
          <a:solidFill>
            <a:srgbClr val="627981"/>
          </a:solidFill>
        </p:grpSpPr>
        <p:sp>
          <p:nvSpPr>
            <p:cNvPr id="25" name="Rectangle 24">
              <a:extLst>
                <a:ext uri="{FF2B5EF4-FFF2-40B4-BE49-F238E27FC236}">
                  <a16:creationId xmlns:a16="http://schemas.microsoft.com/office/drawing/2014/main" id="{CFE700EC-93A5-489A-8238-4561A3FA67C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7" name="TextBox 26">
              <a:extLst>
                <a:ext uri="{FF2B5EF4-FFF2-40B4-BE49-F238E27FC236}">
                  <a16:creationId xmlns:a16="http://schemas.microsoft.com/office/drawing/2014/main" id="{7C40C636-19A8-4FF2-AD77-542FCED2BF91}"/>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Those who seek price controls are trying to stifle the message that prices are bringing about the equilibrium level of price and quantity.</a:t>
              </a:r>
            </a:p>
          </p:txBody>
        </p:sp>
      </p:grpSp>
      <p:grpSp>
        <p:nvGrpSpPr>
          <p:cNvPr id="16" name="Group 15">
            <a:extLst>
              <a:ext uri="{FF2B5EF4-FFF2-40B4-BE49-F238E27FC236}">
                <a16:creationId xmlns:a16="http://schemas.microsoft.com/office/drawing/2014/main" id="{F7A9A589-9956-4B2D-9341-E3B78D2F8F30}"/>
              </a:ext>
            </a:extLst>
          </p:cNvPr>
          <p:cNvGrpSpPr/>
          <p:nvPr/>
        </p:nvGrpSpPr>
        <p:grpSpPr>
          <a:xfrm>
            <a:off x="2066922" y="5277088"/>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39BDB23D-8B43-4701-9925-DBFF1B03D866}"/>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8" name="TextBox 17">
              <a:extLst>
                <a:ext uri="{FF2B5EF4-FFF2-40B4-BE49-F238E27FC236}">
                  <a16:creationId xmlns:a16="http://schemas.microsoft.com/office/drawing/2014/main" id="{B38B4AB2-ECBC-4A95-867F-40E291F7D587}"/>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However, price controls do nothing to affect the underlying forces of demand and supply, and this can have serious repercussions. </a:t>
              </a:r>
            </a:p>
          </p:txBody>
        </p:sp>
      </p:grpSp>
    </p:spTree>
    <p:extLst>
      <p:ext uri="{BB962C8B-B14F-4D97-AF65-F5344CB8AC3E}">
        <p14:creationId xmlns:p14="http://schemas.microsoft.com/office/powerpoint/2010/main" val="29016813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Price Controls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1026" name="Picture 2" descr="A drawing of Mao Zedong">
            <a:extLst>
              <a:ext uri="{FF2B5EF4-FFF2-40B4-BE49-F238E27FC236}">
                <a16:creationId xmlns:a16="http://schemas.microsoft.com/office/drawing/2014/main" id="{EAB943E5-F77D-4331-956A-9BC94D93C0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4529" y="3544543"/>
            <a:ext cx="3000792" cy="3025800"/>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ECBF6BD6-9677-4F40-A2FF-39510E68DB35}"/>
              </a:ext>
            </a:extLst>
          </p:cNvPr>
          <p:cNvSpPr txBox="1"/>
          <p:nvPr/>
        </p:nvSpPr>
        <p:spPr>
          <a:xfrm>
            <a:off x="2096776" y="1517317"/>
            <a:ext cx="7998448" cy="1938992"/>
          </a:xfrm>
          <a:prstGeom prst="rect">
            <a:avLst/>
          </a:prstGeom>
          <a:solidFill>
            <a:srgbClr val="627981"/>
          </a:solidFill>
        </p:spPr>
        <p:txBody>
          <a:bodyPr wrap="square" rtlCol="0" anchor="ctr">
            <a:spAutoFit/>
          </a:bodyPr>
          <a:lstStyle/>
          <a:p>
            <a:pPr algn="ctr"/>
            <a:r>
              <a:rPr lang="en-US" sz="2000" dirty="0">
                <a:solidFill>
                  <a:schemeClr val="bg1"/>
                </a:solidFill>
              </a:rPr>
              <a:t>During China's "Great Leap Forward" in the late 1950s, the government kept food prices artificially low, causing 30 to 40 million people to die of starvation because the low prices depressed farm production. This was communist party leader Mao Zedong's social and economic campaign to rapidly transform the country from an agrarian economy to a socialist society through rapid industrialization and collectivization.</a:t>
            </a:r>
          </a:p>
        </p:txBody>
      </p:sp>
    </p:spTree>
    <p:extLst>
      <p:ext uri="{BB962C8B-B14F-4D97-AF65-F5344CB8AC3E}">
        <p14:creationId xmlns:p14="http://schemas.microsoft.com/office/powerpoint/2010/main" val="11171693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Summary</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715944"/>
            <a:ext cx="9273061" cy="3477875"/>
          </a:xfrm>
          <a:prstGeom prst="rect">
            <a:avLst/>
          </a:prstGeom>
          <a:solidFill>
            <a:srgbClr val="627981"/>
          </a:solidFill>
          <a:ln>
            <a:solidFill>
              <a:srgbClr val="627981"/>
            </a:solidFill>
          </a:ln>
        </p:spPr>
        <p:txBody>
          <a:bodyPr wrap="square" rtlCol="0" anchor="ctr">
            <a:spAutoFit/>
          </a:bodyPr>
          <a:lstStyle/>
          <a:p>
            <a:endParaRPr lang="en-US" sz="2000" b="0" dirty="0">
              <a:ea typeface="Cambria Math" panose="02040503050406030204" pitchFamily="18" charset="0"/>
            </a:endParaRPr>
          </a:p>
          <a:p>
            <a:pPr marL="342900" indent="-342900">
              <a:buFont typeface="Arial" panose="020B0604020202020204" pitchFamily="34" charset="0"/>
              <a:buChar char="•"/>
            </a:pPr>
            <a:r>
              <a:rPr lang="en-US" sz="2000" dirty="0">
                <a:solidFill>
                  <a:schemeClr val="bg1"/>
                </a:solidFill>
              </a:rPr>
              <a:t>The market price system provides a highly efficient mechanism for disseminating information about relative scarcities of goods, services, labor, and financial capital.</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Market participants do not need to know why prices have changed, only that the changes require them to revisit previous decisions they made about supply and demand.</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Price controls hide information about the true scarcity of products and thereby cause misallocation of resources.</a:t>
            </a:r>
          </a:p>
          <a:p>
            <a:endParaRPr lang="en-US" sz="2000" dirty="0">
              <a:solidFill>
                <a:schemeClr val="bg1"/>
              </a:solidFill>
            </a:endParaRPr>
          </a:p>
        </p:txBody>
      </p:sp>
    </p:spTree>
    <p:extLst>
      <p:ext uri="{BB962C8B-B14F-4D97-AF65-F5344CB8AC3E}">
        <p14:creationId xmlns:p14="http://schemas.microsoft.com/office/powerpoint/2010/main" val="17449790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251</TotalTime>
  <Words>1141</Words>
  <Application>Microsoft Office PowerPoint</Application>
  <PresentationFormat>Widescreen</PresentationFormat>
  <Paragraphs>65</Paragraphs>
  <Slides>10</Slides>
  <Notes>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10</vt:i4>
      </vt:variant>
    </vt:vector>
  </HeadingPairs>
  <TitlesOfParts>
    <vt:vector size="16" baseType="lpstr">
      <vt:lpstr>Arial</vt:lpstr>
      <vt:lpstr>Calibri</vt:lpstr>
      <vt:lpstr>Calibri Light</vt:lpstr>
      <vt:lpstr>Century Gothic</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Caitlin Edahl</dc:creator>
  <cp:lastModifiedBy>Kelsey Gamel</cp:lastModifiedBy>
  <cp:revision>32</cp:revision>
  <dcterms:created xsi:type="dcterms:W3CDTF">2017-06-16T13:06:21Z</dcterms:created>
  <dcterms:modified xsi:type="dcterms:W3CDTF">2021-04-01T22:24:30Z</dcterms:modified>
</cp:coreProperties>
</file>