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1" r:id="rId4"/>
    <p:sldId id="257" r:id="rId5"/>
    <p:sldId id="291" r:id="rId6"/>
    <p:sldId id="289" r:id="rId7"/>
    <p:sldId id="299" r:id="rId8"/>
    <p:sldId id="298" r:id="rId9"/>
    <p:sldId id="292" r:id="rId10"/>
    <p:sldId id="302" r:id="rId11"/>
    <p:sldId id="303" r:id="rId12"/>
    <p:sldId id="304" r:id="rId13"/>
    <p:sldId id="305" r:id="rId14"/>
    <p:sldId id="306" r:id="rId15"/>
    <p:sldId id="295" r:id="rId16"/>
    <p:sldId id="296" r:id="rId17"/>
    <p:sldId id="307" r:id="rId18"/>
    <p:sldId id="365"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analyze how price elasticities impact revenue; evaluate how elasticity can cause shifts in demand and supply; explain how the elasticity of demand and supply determine the incidence of a tax on buyers and sellers; and predict how the long-run and short-run impacts of elasticity affect equilibrium.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1871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if the produced good has a highly elastic demand curve, the rightward shift in supply will lead to a substantially higher quantity sold with relatively little decrease in the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3253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Elasticity also reveals whether firms can pass higher costs that they incur on to consumers. Addictive substances with highly inelastic demand, like cigarettes, are products for which producers can pass higher costs on to consumers. Economic research suggests that increasing cigarette prices by 10% leads to about a 3% reduction in the quantity of cigarettes purchased. Higher taxes on cigarettes will raise tax revenue for the government, but they will not affect the quantity of smoking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1258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of cigarette taxes demonstrated that because demand is inelastic, taxes are not effective at reducing the equilibrium quantity of smoking, and they mainly pass along to consumers in the form of higher prices. The analysis, or manner, of how a tax burden is divided between consumers and producers is called tax incidence. Typically, the tax incidence, or burden, falls both on the consumers and producers of the taxed good. However, if one wants to predict which group will bear most of the burden, all one needs to do is examine the elasticity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32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inelastic, and supply is relatively elastic, consumers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elastic, and supply is relatively inelastic, suppliers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3272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supply curve is inelastic and demand is elastic, the burden is passed on to producers and taxes do not greatly affect the equilibrium quantity. The graph displays the disproportionate tax burden on producers.</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579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when the demand curve is inelastic, consumers are not very responsive to price changes, and the quantity demanded reduces only modestly when the tax is introduced. Producers can then pass the tax burden along to consumers in the form of higher prices without much of a decline in the equilibrium quantity. The graphs display the disproportionate tax burden on consumers.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46570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Elasticities are often lower (more inelastic) in the short run than in the long run. On the demand side of the market, it can sometimes be difficult to change quantity demanded in the short run but easier in the long run. For example, in the short run, it is not easy for a person to make substantial changes in energy consumption, like gas usage. However, in the long run, perhaps you can purchase a car that gets more miles to the gallon or choose a job that is closer to where you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93086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 the supply side of the market, producers of goods and services typically find it easier to expand production in the long term of several years rather than in the short run of a few months. For example, in the short run, it can be costly or difficult to build a new factory, hire many new workers, or open new stores. However, over a few years, these changes are possible. In most markets for goods and services, prices fluctuate more than quantities in the short run, but quantities often adjust more than prices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8450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Tax revenue is larger the more inelastic the demand and supply are.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9495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Studying elasticities is useful for a number of reasons, pricing being most important. Elasticity relates to revenue and pricing, both in the long and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Revenue is calculated as price times quantity. Based on the elasticity of a good, a change in price will impact revenue in three different ways.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elastic at that price level, the band should cut the price because the percentage drop in price will result in an even larger percentage increase in the quantity sold, increasing total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10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38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approaches to maximizing profits: cut costs or increase total revenue. Most businesses face a day-to-day struggle to figure out ways to produce at a lower cost as a way to earn higher profits. However, if the cost of a key input rises, can the firm pass those higher costs along to consumers in the form of higher prices? Conversely, if new and less expensive ways of producing are invented, can the firm keep the benefits in the form of higher profits? The price elasticity of demand plays a key role in answering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technological breakthrough, firms are able to produce at a cheaper and efficient rate, causing the supply curve to shift right. If the produced good has a highly inelastic demand curve, the rightward shift in supply will lead to a substantially lower price for the product with relatively little increase in the quantity sold. </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07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29419"/>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and Pricing</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0180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a shift in supply with a highly elastic demand curve.">
            <a:extLst>
              <a:ext uri="{FF2B5EF4-FFF2-40B4-BE49-F238E27FC236}">
                <a16:creationId xmlns:a16="http://schemas.microsoft.com/office/drawing/2014/main" id="{557F44B6-F325-436C-B059-7FC7C32A7891}"/>
              </a:ext>
            </a:extLst>
          </p:cNvPr>
          <p:cNvPicPr>
            <a:picLocks noChangeAspect="1"/>
          </p:cNvPicPr>
          <p:nvPr/>
        </p:nvPicPr>
        <p:blipFill>
          <a:blip r:embed="rId3"/>
          <a:stretch>
            <a:fillRect/>
          </a:stretch>
        </p:blipFill>
        <p:spPr>
          <a:xfrm>
            <a:off x="1524001" y="1383374"/>
            <a:ext cx="4270248" cy="5010912"/>
          </a:xfrm>
          <a:prstGeom prst="rect">
            <a:avLst/>
          </a:prstGeom>
        </p:spPr>
      </p:pic>
      <p:sp>
        <p:nvSpPr>
          <p:cNvPr id="9" name="TextBox 8">
            <a:extLst>
              <a:ext uri="{FF2B5EF4-FFF2-40B4-BE49-F238E27FC236}">
                <a16:creationId xmlns:a16="http://schemas.microsoft.com/office/drawing/2014/main" id="{12FCAB31-F60D-458A-8A05-16429A4530F0}"/>
              </a:ext>
            </a:extLst>
          </p:cNvPr>
          <p:cNvSpPr txBox="1"/>
          <p:nvPr/>
        </p:nvSpPr>
        <p:spPr>
          <a:xfrm>
            <a:off x="6345690" y="1480155"/>
            <a:ext cx="3889691" cy="2246769"/>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rPr>
              <a:t>On the other hand, if the produced good has a highly elastic demand curve, the rightward shift in supply will lead to a substantially higher quantity sold with relatively little decrease in the price.</a:t>
            </a:r>
          </a:p>
        </p:txBody>
      </p:sp>
    </p:spTree>
    <p:extLst>
      <p:ext uri="{BB962C8B-B14F-4D97-AF65-F5344CB8AC3E}">
        <p14:creationId xmlns:p14="http://schemas.microsoft.com/office/powerpoint/2010/main" val="25686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Can Businesses Pass Costs on to Consumers?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also reveals whether firms can pass higher costs that they incur on to consumers.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Addictive substances with highly inelastic demand, like cigarettes, are products for which producers can pass higher costs on to consumers.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research suggests that increasing cigarette prices by 10% leads to about a 3% reduction in the quantity of cigarettes purchased.</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taxes on cigarettes will raise tax revenue for the government, but they will not affect the quantity of smoking very much.</a:t>
              </a:r>
            </a:p>
          </p:txBody>
        </p:sp>
      </p:grpSp>
    </p:spTree>
    <p:extLst>
      <p:ext uri="{BB962C8B-B14F-4D97-AF65-F5344CB8AC3E}">
        <p14:creationId xmlns:p14="http://schemas.microsoft.com/office/powerpoint/2010/main" val="45018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example of cigarette taxes demonstrated that because demand is inelastic, taxes are not effective at reducing the quantity of smoking.</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9697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Cigarette taxes mainly affect consumers in the form of higher prices.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analysis, or manner, of how a tax burden is divided between consumers and producers is called </a:t>
              </a:r>
              <a:r>
                <a:rPr lang="en-US" sz="2000" b="1" dirty="0">
                  <a:solidFill>
                    <a:schemeClr val="bg1"/>
                  </a:solidFill>
                </a:rPr>
                <a:t>tax incidence</a:t>
              </a:r>
              <a:r>
                <a:rPr lang="en-US" sz="2000" dirty="0">
                  <a:solidFill>
                    <a:schemeClr val="bg1"/>
                  </a:solidFill>
                </a:rPr>
                <a:t>. </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the tax incidence, or burden, falls both on the consumers and producers of the taxed good. </a:t>
              </a:r>
            </a:p>
          </p:txBody>
        </p:sp>
      </p:grpSp>
      <p:grpSp>
        <p:nvGrpSpPr>
          <p:cNvPr id="16" name="Group 15">
            <a:extLst>
              <a:ext uri="{FF2B5EF4-FFF2-40B4-BE49-F238E27FC236}">
                <a16:creationId xmlns:a16="http://schemas.microsoft.com/office/drawing/2014/main" id="{017EA323-20C2-41EC-ABCA-E126C211994B}"/>
              </a:ext>
            </a:extLst>
          </p:cNvPr>
          <p:cNvGrpSpPr/>
          <p:nvPr/>
        </p:nvGrpSpPr>
        <p:grpSpPr>
          <a:xfrm>
            <a:off x="2066921" y="513593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331DA78-162A-4F39-B4A0-FD1834BD25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3B768F6-0AA8-430B-A131-16E49F32154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one wants to predict which group will bear most of the burden, all one needs to do is examine the elasticity of demand and supply. </a:t>
              </a:r>
            </a:p>
          </p:txBody>
        </p:sp>
      </p:grpSp>
    </p:spTree>
    <p:extLst>
      <p:ext uri="{BB962C8B-B14F-4D97-AF65-F5344CB8AC3E}">
        <p14:creationId xmlns:p14="http://schemas.microsoft.com/office/powerpoint/2010/main" val="335073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1584B3-C3AB-4B25-B4A0-5D08CB9BC8AC}"/>
              </a:ext>
            </a:extLst>
          </p:cNvPr>
          <p:cNvSpPr/>
          <p:nvPr/>
        </p:nvSpPr>
        <p:spPr>
          <a:xfrm>
            <a:off x="2890182"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inelastic, and</a:t>
            </a:r>
          </a:p>
        </p:txBody>
      </p:sp>
      <p:sp>
        <p:nvSpPr>
          <p:cNvPr id="20" name="Rectangle 19">
            <a:extLst>
              <a:ext uri="{FF2B5EF4-FFF2-40B4-BE49-F238E27FC236}">
                <a16:creationId xmlns:a16="http://schemas.microsoft.com/office/drawing/2014/main" id="{ED002238-8569-403D-BE11-1B40373C1F6B}"/>
              </a:ext>
            </a:extLst>
          </p:cNvPr>
          <p:cNvSpPr/>
          <p:nvPr/>
        </p:nvSpPr>
        <p:spPr>
          <a:xfrm>
            <a:off x="2890182"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elastic,</a:t>
            </a:r>
          </a:p>
        </p:txBody>
      </p:sp>
      <p:sp>
        <p:nvSpPr>
          <p:cNvPr id="23" name="Rectangle 22">
            <a:extLst>
              <a:ext uri="{FF2B5EF4-FFF2-40B4-BE49-F238E27FC236}">
                <a16:creationId xmlns:a16="http://schemas.microsoft.com/office/drawing/2014/main" id="{1D909006-97F5-4ED5-A0C9-20FEEA64FEA4}"/>
              </a:ext>
            </a:extLst>
          </p:cNvPr>
          <p:cNvSpPr/>
          <p:nvPr/>
        </p:nvSpPr>
        <p:spPr>
          <a:xfrm>
            <a:off x="2890182"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consumers bear a majority of the tax burden</a:t>
            </a:r>
          </a:p>
        </p:txBody>
      </p:sp>
      <p:sp>
        <p:nvSpPr>
          <p:cNvPr id="3" name="Arrow: Down 2">
            <a:extLst>
              <a:ext uri="{FF2B5EF4-FFF2-40B4-BE49-F238E27FC236}">
                <a16:creationId xmlns:a16="http://schemas.microsoft.com/office/drawing/2014/main" id="{99E78403-AFBD-4CC4-930C-8DE11C3FAD2A}"/>
              </a:ext>
            </a:extLst>
          </p:cNvPr>
          <p:cNvSpPr/>
          <p:nvPr/>
        </p:nvSpPr>
        <p:spPr>
          <a:xfrm>
            <a:off x="4164643"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AE648518-210A-48CB-BB49-21966DB1AE3F}"/>
              </a:ext>
            </a:extLst>
          </p:cNvPr>
          <p:cNvSpPr/>
          <p:nvPr/>
        </p:nvSpPr>
        <p:spPr>
          <a:xfrm>
            <a:off x="4167189"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20248E-3005-4678-834D-518C889CB358}"/>
              </a:ext>
            </a:extLst>
          </p:cNvPr>
          <p:cNvSpPr/>
          <p:nvPr/>
        </p:nvSpPr>
        <p:spPr>
          <a:xfrm>
            <a:off x="6358760"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elastic, and</a:t>
            </a:r>
          </a:p>
        </p:txBody>
      </p:sp>
      <p:sp>
        <p:nvSpPr>
          <p:cNvPr id="29" name="Rectangle 28">
            <a:extLst>
              <a:ext uri="{FF2B5EF4-FFF2-40B4-BE49-F238E27FC236}">
                <a16:creationId xmlns:a16="http://schemas.microsoft.com/office/drawing/2014/main" id="{EF66863E-F7EA-4548-92EB-88BA38BC5F67}"/>
              </a:ext>
            </a:extLst>
          </p:cNvPr>
          <p:cNvSpPr/>
          <p:nvPr/>
        </p:nvSpPr>
        <p:spPr>
          <a:xfrm>
            <a:off x="6358760"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inelastic,</a:t>
            </a:r>
          </a:p>
        </p:txBody>
      </p:sp>
      <p:sp>
        <p:nvSpPr>
          <p:cNvPr id="38" name="Rectangle 37">
            <a:extLst>
              <a:ext uri="{FF2B5EF4-FFF2-40B4-BE49-F238E27FC236}">
                <a16:creationId xmlns:a16="http://schemas.microsoft.com/office/drawing/2014/main" id="{CD3571BC-83E8-4804-A0A0-C78675368428}"/>
              </a:ext>
            </a:extLst>
          </p:cNvPr>
          <p:cNvSpPr/>
          <p:nvPr/>
        </p:nvSpPr>
        <p:spPr>
          <a:xfrm>
            <a:off x="6358760"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suppliers bear a majority of the tax burden</a:t>
            </a:r>
          </a:p>
        </p:txBody>
      </p:sp>
      <p:sp>
        <p:nvSpPr>
          <p:cNvPr id="39" name="Arrow: Down 38">
            <a:extLst>
              <a:ext uri="{FF2B5EF4-FFF2-40B4-BE49-F238E27FC236}">
                <a16:creationId xmlns:a16="http://schemas.microsoft.com/office/drawing/2014/main" id="{404C9274-2A3C-4650-98E8-CBCCE131852A}"/>
              </a:ext>
            </a:extLst>
          </p:cNvPr>
          <p:cNvSpPr/>
          <p:nvPr/>
        </p:nvSpPr>
        <p:spPr>
          <a:xfrm>
            <a:off x="7633221"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3BA166DA-14D6-4156-AFFA-BB7AE9F07B72}"/>
              </a:ext>
            </a:extLst>
          </p:cNvPr>
          <p:cNvSpPr/>
          <p:nvPr/>
        </p:nvSpPr>
        <p:spPr>
          <a:xfrm>
            <a:off x="7635767"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53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Demand, Inelastic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CD0F24-1914-402A-8D27-BC4E76C0A553}"/>
              </a:ext>
            </a:extLst>
          </p:cNvPr>
          <p:cNvSpPr txBox="1"/>
          <p:nvPr/>
        </p:nvSpPr>
        <p:spPr>
          <a:xfrm>
            <a:off x="1328701" y="5533348"/>
            <a:ext cx="9534598" cy="1077218"/>
          </a:xfrm>
          <a:prstGeom prst="rect">
            <a:avLst/>
          </a:prstGeom>
          <a:solidFill>
            <a:srgbClr val="627981"/>
          </a:solidFill>
        </p:spPr>
        <p:txBody>
          <a:bodyPr wrap="square" rtlCol="0">
            <a:spAutoFit/>
          </a:bodyPr>
          <a:lstStyle/>
          <a:p>
            <a:pPr algn="ctr"/>
            <a:r>
              <a:rPr lang="en-US" sz="2000" dirty="0">
                <a:solidFill>
                  <a:schemeClr val="bg1"/>
                </a:solidFill>
              </a:rPr>
              <a:t>An excise tax introduces a wedge between the price paid by consumers (</a:t>
            </a:r>
            <a:r>
              <a:rPr lang="en-US" i="1" dirty="0">
                <a:solidFill>
                  <a:schemeClr val="bg1"/>
                </a:solidFill>
              </a:rPr>
              <a:t>P</a:t>
            </a:r>
            <a:r>
              <a:rPr lang="en-US" baseline="-25000" dirty="0">
                <a:solidFill>
                  <a:schemeClr val="bg1"/>
                </a:solidFill>
              </a:rPr>
              <a:t>c</a:t>
            </a:r>
            <a:r>
              <a:rPr lang="en-US" dirty="0">
                <a:solidFill>
                  <a:schemeClr val="bg1"/>
                </a:solidFill>
              </a:rPr>
              <a:t>)</a:t>
            </a:r>
            <a:r>
              <a:rPr lang="en-US" sz="2000" dirty="0">
                <a:solidFill>
                  <a:schemeClr val="bg1"/>
                </a:solidFill>
              </a:rPr>
              <a:t> and the price received by producers</a:t>
            </a:r>
            <a:r>
              <a:rPr lang="en-US" sz="2400" dirty="0">
                <a:solidFill>
                  <a:schemeClr val="bg1"/>
                </a:solidFill>
              </a:rPr>
              <a:t> (</a:t>
            </a:r>
            <a:r>
              <a:rPr lang="en-US" sz="2000" i="1" dirty="0">
                <a:solidFill>
                  <a:schemeClr val="bg1"/>
                </a:solidFill>
              </a:rPr>
              <a:t>P</a:t>
            </a:r>
            <a:r>
              <a:rPr lang="en-US" sz="2000" baseline="-25000" dirty="0">
                <a:solidFill>
                  <a:schemeClr val="bg1"/>
                </a:solidFill>
              </a:rPr>
              <a:t>p</a:t>
            </a:r>
            <a:r>
              <a:rPr lang="en-US" sz="2000" dirty="0">
                <a:solidFill>
                  <a:schemeClr val="bg1"/>
                </a:solidFill>
              </a:rPr>
              <a:t>). When the supply curve is inelastic and demand is elastic, the burden is passed on to producers and taxes do not greatly affect the equilibrium quantity. </a:t>
            </a:r>
          </a:p>
        </p:txBody>
      </p:sp>
      <p:pic>
        <p:nvPicPr>
          <p:cNvPr id="3" name="Picture 2" descr="A graph showing the tax incidence between producers and consumers when the demand curve is elastic and the supply curve is inelastic.">
            <a:extLst>
              <a:ext uri="{FF2B5EF4-FFF2-40B4-BE49-F238E27FC236}">
                <a16:creationId xmlns:a16="http://schemas.microsoft.com/office/drawing/2014/main" id="{984F3D8F-0A93-4A4A-B890-CB15BECF7958}"/>
              </a:ext>
            </a:extLst>
          </p:cNvPr>
          <p:cNvPicPr>
            <a:picLocks noChangeAspect="1"/>
          </p:cNvPicPr>
          <p:nvPr/>
        </p:nvPicPr>
        <p:blipFill>
          <a:blip r:embed="rId3"/>
          <a:stretch>
            <a:fillRect/>
          </a:stretch>
        </p:blipFill>
        <p:spPr>
          <a:xfrm>
            <a:off x="3610099" y="1314137"/>
            <a:ext cx="4322872" cy="4034681"/>
          </a:xfrm>
          <a:prstGeom prst="rect">
            <a:avLst/>
          </a:prstGeom>
        </p:spPr>
      </p:pic>
    </p:spTree>
    <p:extLst>
      <p:ext uri="{BB962C8B-B14F-4D97-AF65-F5344CB8AC3E}">
        <p14:creationId xmlns:p14="http://schemas.microsoft.com/office/powerpoint/2010/main" val="115333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Supply, Inelastic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AB36C6-A714-48BE-8A4F-6110AF0B8148}"/>
              </a:ext>
            </a:extLst>
          </p:cNvPr>
          <p:cNvSpPr txBox="1"/>
          <p:nvPr/>
        </p:nvSpPr>
        <p:spPr>
          <a:xfrm>
            <a:off x="2077299" y="5503892"/>
            <a:ext cx="8037401" cy="1015663"/>
          </a:xfrm>
          <a:prstGeom prst="rect">
            <a:avLst/>
          </a:prstGeom>
          <a:solidFill>
            <a:srgbClr val="627981"/>
          </a:solidFill>
        </p:spPr>
        <p:txBody>
          <a:bodyPr wrap="square" rtlCol="0">
            <a:spAutoFit/>
          </a:bodyPr>
          <a:lstStyle/>
          <a:p>
            <a:pPr algn="ctr"/>
            <a:r>
              <a:rPr lang="en-US" sz="2000" dirty="0">
                <a:solidFill>
                  <a:schemeClr val="bg1"/>
                </a:solidFill>
              </a:rPr>
              <a:t>When the supply is more elastic than demand, the tax incidence on consumers is larger than the tax incidence on producers. The more elastic the demand and supply curves, the lower the tax revenue.</a:t>
            </a:r>
          </a:p>
        </p:txBody>
      </p:sp>
      <p:pic>
        <p:nvPicPr>
          <p:cNvPr id="3" name="Picture 2" descr="A graph showing the tax incidence between producers and consumers when the supply curve is more elastic than the demand curve.">
            <a:extLst>
              <a:ext uri="{FF2B5EF4-FFF2-40B4-BE49-F238E27FC236}">
                <a16:creationId xmlns:a16="http://schemas.microsoft.com/office/drawing/2014/main" id="{F9692655-FD8B-4D6A-AF8C-D1AD9720580B}"/>
              </a:ext>
            </a:extLst>
          </p:cNvPr>
          <p:cNvPicPr>
            <a:picLocks noChangeAspect="1"/>
          </p:cNvPicPr>
          <p:nvPr/>
        </p:nvPicPr>
        <p:blipFill>
          <a:blip r:embed="rId3"/>
          <a:stretch>
            <a:fillRect/>
          </a:stretch>
        </p:blipFill>
        <p:spPr>
          <a:xfrm>
            <a:off x="3577812" y="1344046"/>
            <a:ext cx="4325112" cy="4046316"/>
          </a:xfrm>
          <a:prstGeom prst="rect">
            <a:avLst/>
          </a:prstGeom>
        </p:spPr>
      </p:pic>
    </p:spTree>
    <p:extLst>
      <p:ext uri="{BB962C8B-B14F-4D97-AF65-F5344CB8AC3E}">
        <p14:creationId xmlns:p14="http://schemas.microsoft.com/office/powerpoint/2010/main" val="385098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Elasticities are often lower (more inelastic) in the short run than in the long run.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demand side of the market, it can sometimes be difficult to change quantity demanded in the short run but easier in the long run.</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is not easy for a person to make substantial changes in energy consumption, like gas usage.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94231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in the long run, perhaps you can purchase a car that gets more miles to the gallon or choose a job that is closer to where you live.</a:t>
              </a:r>
            </a:p>
          </p:txBody>
        </p:sp>
      </p:grpSp>
    </p:spTree>
    <p:extLst>
      <p:ext uri="{BB962C8B-B14F-4D97-AF65-F5344CB8AC3E}">
        <p14:creationId xmlns:p14="http://schemas.microsoft.com/office/powerpoint/2010/main" val="362827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3" cy="1099767"/>
            <a:chOff x="542922" y="1736761"/>
            <a:chExt cx="8058153" cy="1099767"/>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2"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supply side of the market, producers of goods and services typically find it easier to expand production in the long term of several years rather than in the short run of a few months.</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776092"/>
            <a:ext cx="8058152" cy="1101335"/>
            <a:chOff x="542922" y="1736761"/>
            <a:chExt cx="8058152" cy="11013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1"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can be costly or difficult to build a new factory, hire many new workers, or open new stores. However, over a few years, these changes are possible.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0" y="3963099"/>
            <a:ext cx="8058152" cy="1099766"/>
            <a:chOff x="542922" y="1736761"/>
            <a:chExt cx="8058152" cy="1099766"/>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1" cy="1099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most markets for goods and services, prices fluctuate more than quantities in the short run, but quantities often adjust more than prices in the long run.</a:t>
              </a:r>
            </a:p>
          </p:txBody>
        </p:sp>
      </p:grpSp>
    </p:spTree>
    <p:extLst>
      <p:ext uri="{BB962C8B-B14F-4D97-AF65-F5344CB8AC3E}">
        <p14:creationId xmlns:p14="http://schemas.microsoft.com/office/powerpoint/2010/main" val="424123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665993"/>
            <a:ext cx="9273061" cy="440120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Tax revenue is larger the more inelastic the demand and supply are.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Studying elasticities is useful for a number of reasons, pricing being most important.</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relates to revenue and pricing, both in the long and short run.</a:t>
              </a:r>
            </a:p>
          </p:txBody>
        </p:sp>
      </p:grpSp>
      <p:pic>
        <p:nvPicPr>
          <p:cNvPr id="3" name="Picture 2" descr="Various goods in a store">
            <a:extLst>
              <a:ext uri="{FF2B5EF4-FFF2-40B4-BE49-F238E27FC236}">
                <a16:creationId xmlns:a16="http://schemas.microsoft.com/office/drawing/2014/main" id="{6359277C-A5BF-4490-B656-66DAFCA50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72" y="3577090"/>
            <a:ext cx="6836454" cy="3019272"/>
          </a:xfrm>
          <a:prstGeom prst="rect">
            <a:avLst/>
          </a:prstGeom>
        </p:spPr>
      </p:pic>
    </p:spTree>
    <p:extLst>
      <p:ext uri="{BB962C8B-B14F-4D97-AF65-F5344CB8AC3E}">
        <p14:creationId xmlns:p14="http://schemas.microsoft.com/office/powerpoint/2010/main" val="415128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5EBFB8D-F1CF-445F-8D8C-EDA615A2DA80}"/>
                  </a:ext>
                </a:extLst>
              </p:cNvPr>
              <p:cNvSpPr txBox="1"/>
              <p:nvPr/>
            </p:nvSpPr>
            <p:spPr>
              <a:xfrm>
                <a:off x="3337232" y="1771950"/>
                <a:ext cx="5517536" cy="553998"/>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chemeClr val="bg1"/>
                          </a:solidFill>
                          <a:latin typeface="Cambria Math" panose="02040503050406030204" pitchFamily="18" charset="0"/>
                        </a:rPr>
                        <m:t>p</m:t>
                      </m:r>
                      <m:r>
                        <m:rPr>
                          <m:sty m:val="p"/>
                        </m:rPr>
                        <a:rPr lang="en-US" sz="3600" b="0" i="0" smtClean="0">
                          <a:solidFill>
                            <a:schemeClr val="bg1"/>
                          </a:solidFill>
                          <a:latin typeface="Cambria Math" panose="02040503050406030204" pitchFamily="18" charset="0"/>
                        </a:rPr>
                        <m:t>rice</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quantity</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revenue</m:t>
                      </m:r>
                    </m:oMath>
                  </m:oMathPara>
                </a14:m>
                <a:endParaRPr lang="en-US" sz="3600" dirty="0">
                  <a:solidFill>
                    <a:schemeClr val="bg1"/>
                  </a:solidFill>
                </a:endParaRPr>
              </a:p>
            </p:txBody>
          </p:sp>
        </mc:Choice>
        <mc:Fallback>
          <p:sp>
            <p:nvSpPr>
              <p:cNvPr id="2" name="TextBox 1">
                <a:extLst>
                  <a:ext uri="{FF2B5EF4-FFF2-40B4-BE49-F238E27FC236}">
                    <a16:creationId xmlns:a16="http://schemas.microsoft.com/office/drawing/2014/main" id="{15EBFB8D-F1CF-445F-8D8C-EDA615A2DA80}"/>
                  </a:ext>
                </a:extLst>
              </p:cNvPr>
              <p:cNvSpPr txBox="1">
                <a:spLocks noRot="1" noChangeAspect="1" noMove="1" noResize="1" noEditPoints="1" noAdjustHandles="1" noChangeArrowheads="1" noChangeShapeType="1" noTextEdit="1"/>
              </p:cNvSpPr>
              <p:nvPr/>
            </p:nvSpPr>
            <p:spPr>
              <a:xfrm>
                <a:off x="3337232" y="1771950"/>
                <a:ext cx="5517536" cy="553998"/>
              </a:xfrm>
              <a:prstGeom prst="rect">
                <a:avLst/>
              </a:prstGeo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84AF041-AC02-44B7-AD04-2D8FBDEA998A}"/>
              </a:ext>
            </a:extLst>
          </p:cNvPr>
          <p:cNvGrpSpPr/>
          <p:nvPr/>
        </p:nvGrpSpPr>
        <p:grpSpPr>
          <a:xfrm>
            <a:off x="2626692" y="2971082"/>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0FA3DD1D-7FE6-4DC6-A328-0D22E7B27F9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AE19F5FE-D035-4E3C-BF7D-BF2BED3B8DBA}"/>
                </a:ext>
              </a:extLst>
            </p:cNvPr>
            <p:cNvSpPr txBox="1"/>
            <p:nvPr/>
          </p:nvSpPr>
          <p:spPr>
            <a:xfrm>
              <a:off x="1357203" y="222072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Elastic</a:t>
              </a:r>
            </a:p>
          </p:txBody>
        </p:sp>
      </p:grpSp>
      <p:grpSp>
        <p:nvGrpSpPr>
          <p:cNvPr id="8" name="Group 7">
            <a:extLst>
              <a:ext uri="{FF2B5EF4-FFF2-40B4-BE49-F238E27FC236}">
                <a16:creationId xmlns:a16="http://schemas.microsoft.com/office/drawing/2014/main" id="{F5584382-4A4C-4F8C-B827-058641238F5A}"/>
              </a:ext>
            </a:extLst>
          </p:cNvPr>
          <p:cNvGrpSpPr/>
          <p:nvPr/>
        </p:nvGrpSpPr>
        <p:grpSpPr>
          <a:xfrm>
            <a:off x="7391764" y="2965535"/>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6EF177F9-26CF-4A0D-9107-097EC71354E0}"/>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B8970C15-AFFC-468E-A8AA-EAFF88584D05}"/>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Inelastic</a:t>
              </a:r>
            </a:p>
          </p:txBody>
        </p:sp>
      </p:grpSp>
      <p:grpSp>
        <p:nvGrpSpPr>
          <p:cNvPr id="11" name="Group 10">
            <a:extLst>
              <a:ext uri="{FF2B5EF4-FFF2-40B4-BE49-F238E27FC236}">
                <a16:creationId xmlns:a16="http://schemas.microsoft.com/office/drawing/2014/main" id="{D90CAABF-57D6-4067-9006-308318C338AF}"/>
              </a:ext>
            </a:extLst>
          </p:cNvPr>
          <p:cNvGrpSpPr/>
          <p:nvPr/>
        </p:nvGrpSpPr>
        <p:grpSpPr>
          <a:xfrm>
            <a:off x="5009228" y="296553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2A8ED404-5F3D-4DF5-B38C-3472F3D36DB6}"/>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87DE8964-5C78-4E2C-87C4-A72E5D71486E}"/>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Unitary</a:t>
              </a:r>
            </a:p>
          </p:txBody>
        </p:sp>
      </p:grpSp>
      <p:sp>
        <p:nvSpPr>
          <p:cNvPr id="14" name="TextBox 13">
            <a:extLst>
              <a:ext uri="{FF2B5EF4-FFF2-40B4-BE49-F238E27FC236}">
                <a16:creationId xmlns:a16="http://schemas.microsoft.com/office/drawing/2014/main" id="{3CA5404C-6BF8-4F00-B11A-6B96F40D2401}"/>
              </a:ext>
            </a:extLst>
          </p:cNvPr>
          <p:cNvSpPr txBox="1"/>
          <p:nvPr/>
        </p:nvSpPr>
        <p:spPr>
          <a:xfrm>
            <a:off x="2626692" y="5050932"/>
            <a:ext cx="6851794" cy="707886"/>
          </a:xfrm>
          <a:prstGeom prst="rect">
            <a:avLst/>
          </a:prstGeom>
          <a:solidFill>
            <a:srgbClr val="627981"/>
          </a:solidFill>
        </p:spPr>
        <p:txBody>
          <a:bodyPr wrap="square" rtlCol="0">
            <a:spAutoFit/>
          </a:bodyPr>
          <a:lstStyle/>
          <a:p>
            <a:pPr algn="ctr"/>
            <a:r>
              <a:rPr lang="en-US" sz="2000" dirty="0">
                <a:solidFill>
                  <a:schemeClr val="bg1"/>
                </a:solidFill>
              </a:rPr>
              <a:t>Based on the elasticity of a good, a change in price will impact revenue in three different ways.</a:t>
            </a:r>
          </a:p>
        </p:txBody>
      </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3" y="4957024"/>
            <a:ext cx="7807571" cy="1631216"/>
          </a:xfrm>
          <a:prstGeom prst="rect">
            <a:avLst/>
          </a:prstGeom>
          <a:solidFill>
            <a:srgbClr val="627981"/>
          </a:solidFill>
        </p:spPr>
        <p:txBody>
          <a:bodyPr wrap="square" rtlCol="0">
            <a:spAutoFit/>
          </a:bodyPr>
          <a:lstStyle/>
          <a:p>
            <a:pPr algn="ctr"/>
            <a:r>
              <a:rPr lang="en-US" sz="2000" dirty="0">
                <a:solidFill>
                  <a:schemeClr val="bg1"/>
                </a:solidFill>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pic>
        <p:nvPicPr>
          <p:cNvPr id="3" name="Picture 2" descr="A crowd of people at a concert&#10;">
            <a:extLst>
              <a:ext uri="{FF2B5EF4-FFF2-40B4-BE49-F238E27FC236}">
                <a16:creationId xmlns:a16="http://schemas.microsoft.com/office/drawing/2014/main" id="{29306BAD-21D2-4841-8D08-843DF440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4" y="1290231"/>
            <a:ext cx="5271707" cy="3514471"/>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latin typeface="+mn-lt"/>
                            </a:rPr>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latin typeface="+mn-lt"/>
                            </a:rPr>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latin typeface="+mn-lt"/>
                            </a:rPr>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latin typeface="+mn-lt"/>
                            </a:rPr>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latin typeface="+mn-lt"/>
                            </a:rPr>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latin typeface="+mn-lt"/>
                            </a:rPr>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14400" y="1995953"/>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9B8CE2-9682-4DF6-B184-0E0D3D6B545C}"/>
              </a:ext>
            </a:extLst>
          </p:cNvPr>
          <p:cNvSpPr txBox="1"/>
          <p:nvPr/>
        </p:nvSpPr>
        <p:spPr>
          <a:xfrm>
            <a:off x="2066922" y="4959725"/>
            <a:ext cx="7807571" cy="1015663"/>
          </a:xfrm>
          <a:prstGeom prst="rect">
            <a:avLst/>
          </a:prstGeom>
          <a:solidFill>
            <a:srgbClr val="627981"/>
          </a:solidFill>
        </p:spPr>
        <p:txBody>
          <a:bodyPr wrap="square" rtlCol="0">
            <a:spAutoFit/>
          </a:bodyPr>
          <a:lstStyle/>
          <a:p>
            <a:pPr algn="ctr"/>
            <a:r>
              <a:rPr lang="en-US" sz="2000" dirty="0">
                <a:solidFill>
                  <a:schemeClr val="bg1"/>
                </a:solidFill>
              </a:rPr>
              <a:t>If demand is elastic at that price level, the band should cut the price because the percentage drop in price will result in an even larger percentage increase in the quantity sold, increasing total revenue.</a:t>
            </a:r>
          </a:p>
        </p:txBody>
      </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36379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FE5BA6-9A0D-4552-B7A2-131E694394F0}"/>
              </a:ext>
            </a:extLst>
          </p:cNvPr>
          <p:cNvSpPr txBox="1"/>
          <p:nvPr/>
        </p:nvSpPr>
        <p:spPr>
          <a:xfrm>
            <a:off x="2192213" y="4802239"/>
            <a:ext cx="7807571" cy="1323439"/>
          </a:xfrm>
          <a:prstGeom prst="rect">
            <a:avLst/>
          </a:prstGeom>
          <a:solidFill>
            <a:srgbClr val="627981"/>
          </a:solidFill>
        </p:spPr>
        <p:txBody>
          <a:bodyPr wrap="square" rtlCol="0">
            <a:spAutoFit/>
          </a:bodyPr>
          <a:lstStyle/>
          <a:p>
            <a:pPr algn="ctr"/>
            <a:r>
              <a:rPr lang="en-US" sz="2000" dirty="0">
                <a:solidFill>
                  <a:schemeClr val="bg1"/>
                </a:solidFill>
              </a:rPr>
              <a:t>If demand is inelastic at that original quantity level, the band should raise the ticket price because a certain percentage increase in price will result in a smaller percentage decrease in the quantity sold, and total revenue will rise.</a:t>
            </a:r>
          </a:p>
        </p:txBody>
      </p:sp>
    </p:spTree>
    <p:extLst>
      <p:ext uri="{BB962C8B-B14F-4D97-AF65-F5344CB8AC3E}">
        <p14:creationId xmlns:p14="http://schemas.microsoft.com/office/powerpoint/2010/main" val="206655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Unitary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28142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7E92BB-434C-41B5-881A-3B13226A70C6}"/>
              </a:ext>
            </a:extLst>
          </p:cNvPr>
          <p:cNvSpPr txBox="1"/>
          <p:nvPr/>
        </p:nvSpPr>
        <p:spPr>
          <a:xfrm>
            <a:off x="2192214" y="4750596"/>
            <a:ext cx="7807571" cy="1938992"/>
          </a:xfrm>
          <a:prstGeom prst="rect">
            <a:avLst/>
          </a:prstGeom>
          <a:solidFill>
            <a:srgbClr val="627981"/>
          </a:solidFill>
        </p:spPr>
        <p:txBody>
          <a:bodyPr wrap="square" rtlCol="0">
            <a:spAutoFit/>
          </a:bodyPr>
          <a:lstStyle/>
          <a:p>
            <a:pPr algn="ctr"/>
            <a:r>
              <a:rPr lang="en-US" sz="2000" dirty="0">
                <a:solidFill>
                  <a:schemeClr val="bg1"/>
                </a:solidFill>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Tree>
    <p:extLst>
      <p:ext uri="{BB962C8B-B14F-4D97-AF65-F5344CB8AC3E}">
        <p14:creationId xmlns:p14="http://schemas.microsoft.com/office/powerpoint/2010/main" val="41245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approaches to maximizing profits: cut costs or increase total revenue.</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a day-to-day struggle to figure out ways to produce at a lower cost as a way to earn higher profits.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the cost of a key input rises, can the firm pass those higher costs along to consumers in the form of higher prices?</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new and less expensive ways of producing are invented, can the firm keep the benefits in the form of higher profits?</a:t>
              </a:r>
            </a:p>
          </p:txBody>
        </p:sp>
      </p:grpSp>
      <p:grpSp>
        <p:nvGrpSpPr>
          <p:cNvPr id="38" name="Group 37">
            <a:extLst>
              <a:ext uri="{FF2B5EF4-FFF2-40B4-BE49-F238E27FC236}">
                <a16:creationId xmlns:a16="http://schemas.microsoft.com/office/drawing/2014/main" id="{23D7DA40-28BC-42F5-9CE8-479005788A92}"/>
              </a:ext>
            </a:extLst>
          </p:cNvPr>
          <p:cNvGrpSpPr/>
          <p:nvPr/>
        </p:nvGrpSpPr>
        <p:grpSpPr>
          <a:xfrm>
            <a:off x="2066922" y="5133807"/>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7666607-5EEC-4684-B9F4-6CB2BF8B845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0" name="TextBox 39">
              <a:extLst>
                <a:ext uri="{FF2B5EF4-FFF2-40B4-BE49-F238E27FC236}">
                  <a16:creationId xmlns:a16="http://schemas.microsoft.com/office/drawing/2014/main" id="{484716FF-4677-44DC-BF54-3E5A8C636EB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elasticity of demand plays a key role in answering these questions.</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2D8E42-B35D-4238-A183-D76E562ED4F4}"/>
              </a:ext>
            </a:extLst>
          </p:cNvPr>
          <p:cNvSpPr txBox="1"/>
          <p:nvPr/>
        </p:nvSpPr>
        <p:spPr>
          <a:xfrm>
            <a:off x="6345690" y="1480155"/>
            <a:ext cx="3889691" cy="4093428"/>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technological breakthrough, firms are able to produce at a cheaper and more efficient rate, causing the supply curve to shift right.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produced good has a highly inelastic demand curve, the rightward shift in supply will lead to a substantially lower price for the product with relatively little increase in the quantity sold. </a:t>
            </a:r>
          </a:p>
        </p:txBody>
      </p:sp>
      <p:pic>
        <p:nvPicPr>
          <p:cNvPr id="3" name="Picture 2" descr="A graph showing the impact of a shift in supply with a highly inelastic demand curve.">
            <a:extLst>
              <a:ext uri="{FF2B5EF4-FFF2-40B4-BE49-F238E27FC236}">
                <a16:creationId xmlns:a16="http://schemas.microsoft.com/office/drawing/2014/main" id="{C58639A7-0C77-4F44-B52D-09DF15F7A39B}"/>
              </a:ext>
            </a:extLst>
          </p:cNvPr>
          <p:cNvPicPr>
            <a:picLocks noChangeAspect="1"/>
          </p:cNvPicPr>
          <p:nvPr/>
        </p:nvPicPr>
        <p:blipFill>
          <a:blip r:embed="rId3"/>
          <a:stretch>
            <a:fillRect/>
          </a:stretch>
        </p:blipFill>
        <p:spPr>
          <a:xfrm>
            <a:off x="1524001" y="1383374"/>
            <a:ext cx="4322311" cy="5007668"/>
          </a:xfrm>
          <a:prstGeom prst="rect">
            <a:avLst/>
          </a:prstGeom>
        </p:spPr>
      </p:pic>
    </p:spTree>
    <p:extLst>
      <p:ext uri="{BB962C8B-B14F-4D97-AF65-F5344CB8AC3E}">
        <p14:creationId xmlns:p14="http://schemas.microsoft.com/office/powerpoint/2010/main" val="111219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2788</Words>
  <Application>Microsoft Office PowerPoint</Application>
  <PresentationFormat>Widescreen</PresentationFormat>
  <Paragraphs>173</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52</cp:revision>
  <dcterms:created xsi:type="dcterms:W3CDTF">2017-06-16T13:06:21Z</dcterms:created>
  <dcterms:modified xsi:type="dcterms:W3CDTF">2021-04-07T19:59:27Z</dcterms:modified>
</cp:coreProperties>
</file>