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7"/>
  </p:notesMasterIdLst>
  <p:sldIdLst>
    <p:sldId id="256" r:id="rId3"/>
    <p:sldId id="367" r:id="rId4"/>
    <p:sldId id="293" r:id="rId5"/>
    <p:sldId id="371" r:id="rId6"/>
    <p:sldId id="369" r:id="rId7"/>
    <p:sldId id="289" r:id="rId8"/>
    <p:sldId id="370" r:id="rId9"/>
    <p:sldId id="374" r:id="rId10"/>
    <p:sldId id="375" r:id="rId11"/>
    <p:sldId id="372" r:id="rId12"/>
    <p:sldId id="373" r:id="rId13"/>
    <p:sldId id="368" r:id="rId14"/>
    <p:sldId id="364" r:id="rId15"/>
    <p:sldId id="27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97" d="100"/>
          <a:sy n="97" d="100"/>
        </p:scale>
        <p:origin x="111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4/14/2021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By the end of this lesson, you will be able to calculate total utility; propose decisions that maximize utility; and explain marginal utility and the significance of diminishing marginal utility.</a:t>
            </a: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673845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Marginal utility per dollar is the additional satisfaction gained from purchasing a good given the price of the product. To maximize utility given a budget, consumers will always purchase the item with the greatest marginal utility per dollar of expenditure.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633963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you always choose the item with the greatest marginal utility per dollar spent, when your budget is exhausted, the utility-maximizing choice should occur where the marginal utility per dollar spent is the same for both goods.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14322472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baseline="0" dirty="0">
                <a:solidFill>
                  <a:srgbClr val="000000"/>
                </a:solidFill>
                <a:latin typeface="Open Sans" panose="020B0606030504020204" pitchFamily="34" charset="0"/>
              </a:rPr>
              <a:t>Think about how you make decisions about what you consume. You know that you have a limited budget, and you want to get the most satisfaction per dollar from what you consume. What process do you go through to make your consumption decisions to try to maximize utility and be as close as possible to consumer equilibrium?</a:t>
            </a: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349654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Microeconomics seeks to understand the behavior of individual economic agents such as individuals and businesses. If people base their decisions on their own tastes and personal preferences, how can economists hope to analyze the choices consumers make?</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Economists analyze individuals' decisions about goods and services to buy as choices made within certain budget constraints. Generally, consumers are trying to get the most happiness from their limited budget. In economics, happiness or satisfaction is called utility. This lesson introduces the economic theory of how consumers make choices about what to buy given their limited incomes.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13849709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budget constraint shows the various combinations of two goods that are affordable given a consumer’s limited income. Total utility is the amount of satisfaction consumers receive from the choices they make given their budget constraint.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33656445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Consumers wish to choose the combination of goods on a budget constraint that will provide the greatest utility, or the most utils. Marginal utility refers to the additional utility provided by one additional unit of consumption. Typically, consuming additional units of a particular good leads to greater total utility, but at a decreasing rate. The law of diminishing marginal utility holds that for most goods, the additional utility received decreases with each unit added.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25175087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Consider this table that corresponds to the budget constraint shown previously. Notice that marginal utility diminishes as additional units are consumed, which means that each subsequent unit of a good consumed provides less additional utility.</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Consumers wish to choose the combination of goods on a budget constraint that will provide the greatest utility. In this case, Point S will give the consumer the highest utility, 103 utils. Moving to Point T results in a marginal utility of -3 utils, making it less desirable than Point S.</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41273139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33315290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31627749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4/14/2021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4/14/2021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4/14/2021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4/14/2021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4/14/2021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4/14/2021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4/14/2021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4/14/2021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4/14/2021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4/14/2021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4/14/2021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4/14/2021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4/14/2021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4/14/2021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4/14/2021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2.xml"/><Relationship Id="rId5" Type="http://schemas.openxmlformats.org/officeDocument/2006/relationships/image" Target="../media/image8.pn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988413"/>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Consumption Choices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2519789"/>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37335" y="4380366"/>
            <a:ext cx="2992294" cy="369332"/>
          </a:xfrm>
          <a:prstGeom prst="rect">
            <a:avLst/>
          </a:prstGeom>
          <a:noFill/>
        </p:spPr>
        <p:txBody>
          <a:bodyPr wrap="none" rtlCol="0">
            <a:spAutoFit/>
          </a:bodyPr>
          <a:lstStyle/>
          <a:p>
            <a:r>
              <a:rPr lang="en-US" i="1" dirty="0"/>
              <a:t>Principles of Microeconomics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Marginal Utility Per Dollar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81BAE3D4-30CE-4A72-AF07-55CC4AD7DD5C}"/>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Marginal </a:t>
              </a:r>
              <a:r>
                <a:rPr lang="en-US" sz="2000" b="1" dirty="0">
                  <a:solidFill>
                    <a:prstClr val="white"/>
                  </a:solidFill>
                  <a:latin typeface="Calibri" panose="020F0502020204030204"/>
                </a:rPr>
                <a:t>utility per dollar </a:t>
              </a:r>
              <a:r>
                <a:rPr lang="en-US" sz="2000" dirty="0">
                  <a:solidFill>
                    <a:prstClr val="white"/>
                  </a:solidFill>
                  <a:latin typeface="Calibri" panose="020F0502020204030204"/>
                </a:rPr>
                <a:t>is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additional satisfaction gained from purchasing a good given the price of the product.</a:t>
              </a:r>
            </a:p>
          </p:txBody>
        </p:sp>
      </p:grpSp>
      <p:grpSp>
        <p:nvGrpSpPr>
          <p:cNvPr id="24" name="Group 23">
            <a:extLst>
              <a:ext uri="{FF2B5EF4-FFF2-40B4-BE49-F238E27FC236}">
                <a16:creationId xmlns:a16="http://schemas.microsoft.com/office/drawing/2014/main" id="{5A3232CA-D39A-4A32-A38E-6129AB1A380C}"/>
              </a:ext>
            </a:extLst>
          </p:cNvPr>
          <p:cNvGrpSpPr/>
          <p:nvPr/>
        </p:nvGrpSpPr>
        <p:grpSpPr>
          <a:xfrm>
            <a:off x="1941628" y="3629274"/>
            <a:ext cx="8058155" cy="806935"/>
            <a:chOff x="542922" y="1736761"/>
            <a:chExt cx="8058155" cy="806935"/>
          </a:xfrm>
          <a:solidFill>
            <a:srgbClr val="627981"/>
          </a:solidFill>
        </p:grpSpPr>
        <p:sp>
          <p:nvSpPr>
            <p:cNvPr id="25" name="Rectangle 24">
              <a:extLst>
                <a:ext uri="{FF2B5EF4-FFF2-40B4-BE49-F238E27FC236}">
                  <a16:creationId xmlns:a16="http://schemas.microsoft.com/office/drawing/2014/main" id="{CFE700EC-93A5-489A-8238-4561A3FA67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7C40C636-19A8-4FF2-AD77-542FCED2BF91}"/>
                </a:ext>
              </a:extLst>
            </p:cNvPr>
            <p:cNvSpPr txBox="1"/>
            <p:nvPr/>
          </p:nvSpPr>
          <p:spPr>
            <a:xfrm>
              <a:off x="542922" y="1811048"/>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i="0" u="none" strike="noStrike" kern="1200" cap="none" spc="0" normalizeH="0" baseline="0" noProof="0" dirty="0">
                  <a:ln>
                    <a:noFill/>
                  </a:ln>
                  <a:solidFill>
                    <a:prstClr val="white"/>
                  </a:solidFill>
                  <a:effectLst/>
                  <a:uLnTx/>
                  <a:uFillTx/>
                  <a:latin typeface="Calibri" panose="020F0502020204030204"/>
                  <a:ea typeface="+mn-ea"/>
                  <a:cs typeface="+mn-cs"/>
                </a:rPr>
                <a:t>To maximize utility</a:t>
              </a:r>
              <a:r>
                <a:rPr lang="en-US" sz="2000" dirty="0">
                  <a:solidFill>
                    <a:prstClr val="white"/>
                  </a:solidFill>
                  <a:latin typeface="Calibri" panose="020F0502020204030204"/>
                </a:rPr>
                <a:t> given a budget, consumers</a:t>
              </a:r>
              <a:r>
                <a:rPr kumimoji="0" lang="en-US" sz="2000" i="0" u="none" strike="noStrike" kern="1200" cap="none" spc="0" normalizeH="0" baseline="0" noProof="0" dirty="0">
                  <a:ln>
                    <a:noFill/>
                  </a:ln>
                  <a:solidFill>
                    <a:prstClr val="white"/>
                  </a:solidFill>
                  <a:effectLst/>
                  <a:uLnTx/>
                  <a:uFillTx/>
                  <a:latin typeface="Calibri" panose="020F0502020204030204"/>
                  <a:ea typeface="+mn-ea"/>
                  <a:cs typeface="+mn-cs"/>
                </a:rPr>
                <a:t> will always purchase the item with the greatest marginal utility per dollar of expenditure.</a:t>
              </a:r>
            </a:p>
          </p:txBody>
        </p:sp>
      </p:grp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323BC240-297F-46C2-A3B3-148E63049F2B}"/>
                  </a:ext>
                </a:extLst>
              </p:cNvPr>
              <p:cNvSpPr txBox="1"/>
              <p:nvPr/>
            </p:nvSpPr>
            <p:spPr>
              <a:xfrm>
                <a:off x="2739178" y="2644230"/>
                <a:ext cx="6463056" cy="728661"/>
              </a:xfrm>
              <a:prstGeom prst="rect">
                <a:avLst/>
              </a:prstGeom>
              <a:solidFill>
                <a:srgbClr val="627981"/>
              </a:solidFill>
            </p:spPr>
            <p:txBody>
              <a:bodyPr wrap="square" rtlCol="0">
                <a:spAutoFit/>
              </a:bodyPr>
              <a:lstStyle/>
              <a:p>
                <a:pPr marR="0" lvl="0" algn="ctr" defTabSz="914400" rtl="0" eaLnBrk="1" fontAlgn="auto" latinLnBrk="0" hangingPunct="1">
                  <a:lnSpc>
                    <a:spcPct val="100000"/>
                  </a:lnSpc>
                  <a:spcBef>
                    <a:spcPts val="0"/>
                  </a:spcBef>
                  <a:spcAft>
                    <a:spcPts val="0"/>
                  </a:spcAft>
                  <a:buClrTx/>
                  <a:buSzTx/>
                  <a:tabLst/>
                  <a:defRPr/>
                </a:pPr>
                <a14:m>
                  <m:oMathPara xmlns:m="http://schemas.openxmlformats.org/officeDocument/2006/math">
                    <m:oMathParaPr>
                      <m:jc m:val="centerGroup"/>
                    </m:oMathParaPr>
                    <m:oMath xmlns:m="http://schemas.openxmlformats.org/officeDocument/2006/math">
                      <m:r>
                        <m:rPr>
                          <m:sty m:val="p"/>
                        </m:rPr>
                        <a:rPr kumimoji="0" lang="en-US" sz="2000" b="0" i="0"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marginal</m:t>
                      </m:r>
                      <m:r>
                        <a:rPr kumimoji="0" lang="en-US" sz="2000" b="0" i="0"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 </m:t>
                      </m:r>
                      <m:r>
                        <m:rPr>
                          <m:sty m:val="p"/>
                        </m:rPr>
                        <a:rPr kumimoji="0" lang="en-US" sz="2000" b="0" i="0"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utility</m:t>
                      </m:r>
                      <m:r>
                        <a:rPr kumimoji="0" lang="en-US" sz="2000" b="0" i="0"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 </m:t>
                      </m:r>
                      <m:r>
                        <m:rPr>
                          <m:sty m:val="p"/>
                        </m:rPr>
                        <a:rPr kumimoji="0" lang="en-US" sz="2000" b="0" i="0"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per</m:t>
                      </m:r>
                      <m:r>
                        <a:rPr kumimoji="0" lang="en-US" sz="2000" b="0" i="0"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 </m:t>
                      </m:r>
                      <m:r>
                        <m:rPr>
                          <m:sty m:val="p"/>
                        </m:rPr>
                        <a:rPr kumimoji="0" lang="en-US" sz="2000" b="0" i="0"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dollar</m:t>
                      </m:r>
                      <m:r>
                        <a:rPr kumimoji="0" lang="en-US" sz="2000" b="0" i="0"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 </m:t>
                      </m:r>
                      <m:f>
                        <m:fPr>
                          <m:ctrlPr>
                            <a:rPr kumimoji="0" lang="en-US" sz="2000" b="0" i="1"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ctrlPr>
                        </m:fPr>
                        <m:num>
                          <m:r>
                            <m:rPr>
                              <m:sty m:val="p"/>
                            </m:rPr>
                            <a:rPr kumimoji="0" lang="en-US" sz="2000" b="0" i="0"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marginal</m:t>
                          </m:r>
                          <m:r>
                            <a:rPr kumimoji="0" lang="en-US" sz="2000" b="0" i="0"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 </m:t>
                          </m:r>
                          <m:r>
                            <m:rPr>
                              <m:sty m:val="p"/>
                            </m:rPr>
                            <a:rPr kumimoji="0" lang="en-US" sz="2000" b="0" i="0"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utility</m:t>
                          </m:r>
                        </m:num>
                        <m:den>
                          <m:r>
                            <m:rPr>
                              <m:sty m:val="p"/>
                            </m:rPr>
                            <a:rPr kumimoji="0" lang="en-US" sz="2000" b="0" i="0" u="none" strike="noStrike" kern="1200" cap="none" spc="0" normalizeH="0" baseline="0" noProof="0" smtClean="0">
                              <a:ln>
                                <a:noFill/>
                              </a:ln>
                              <a:solidFill>
                                <a:prstClr val="white"/>
                              </a:solidFill>
                              <a:effectLst/>
                              <a:uLnTx/>
                              <a:uFillTx/>
                              <a:latin typeface="Cambria Math" panose="02040503050406030204" pitchFamily="18" charset="0"/>
                              <a:ea typeface="+mn-ea"/>
                              <a:cs typeface="+mn-cs"/>
                            </a:rPr>
                            <m:t>price</m:t>
                          </m:r>
                        </m:den>
                      </m:f>
                    </m:oMath>
                  </m:oMathPara>
                </a14:m>
                <a:endParaRPr kumimoji="0" lang="en-US" sz="2000" u="none" strike="noStrike" kern="1200" cap="none" spc="0" normalizeH="0" baseline="0" noProof="0" dirty="0">
                  <a:ln>
                    <a:noFill/>
                  </a:ln>
                  <a:solidFill>
                    <a:prstClr val="white"/>
                  </a:solidFill>
                  <a:effectLst/>
                  <a:uLnTx/>
                  <a:uFillTx/>
                  <a:latin typeface="Calibri" panose="020F0502020204030204"/>
                  <a:ea typeface="+mn-ea"/>
                  <a:cs typeface="+mn-cs"/>
                </a:endParaRPr>
              </a:p>
            </p:txBody>
          </p:sp>
        </mc:Choice>
        <mc:Fallback xmlns="">
          <p:sp>
            <p:nvSpPr>
              <p:cNvPr id="12" name="TextBox 11">
                <a:extLst>
                  <a:ext uri="{FF2B5EF4-FFF2-40B4-BE49-F238E27FC236}">
                    <a16:creationId xmlns:a16="http://schemas.microsoft.com/office/drawing/2014/main" id="{323BC240-297F-46C2-A3B3-148E63049F2B}"/>
                  </a:ext>
                </a:extLst>
              </p:cNvPr>
              <p:cNvSpPr txBox="1">
                <a:spLocks noRot="1" noChangeAspect="1" noMove="1" noResize="1" noEditPoints="1" noAdjustHandles="1" noChangeArrowheads="1" noChangeShapeType="1" noTextEdit="1"/>
              </p:cNvSpPr>
              <p:nvPr/>
            </p:nvSpPr>
            <p:spPr>
              <a:xfrm>
                <a:off x="2739178" y="2644230"/>
                <a:ext cx="6463056" cy="728661"/>
              </a:xfrm>
              <a:prstGeom prst="rect">
                <a:avLst/>
              </a:prstGeo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5241525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27">
            <a:extLst>
              <a:ext uri="{FF2B5EF4-FFF2-40B4-BE49-F238E27FC236}">
                <a16:creationId xmlns:a16="http://schemas.microsoft.com/office/drawing/2014/main" id="{139C993B-197A-4205-886E-A3D52B7EC187}"/>
              </a:ext>
            </a:extLst>
          </p:cNvPr>
          <p:cNvSpPr/>
          <p:nvPr/>
        </p:nvSpPr>
        <p:spPr>
          <a:xfrm>
            <a:off x="6788307" y="4209392"/>
            <a:ext cx="2601311" cy="1323439"/>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ECBD1C89-562F-47C7-AFED-3CE6731C9E1A}"/>
              </a:ext>
            </a:extLst>
          </p:cNvPr>
          <p:cNvSpPr/>
          <p:nvPr/>
        </p:nvSpPr>
        <p:spPr>
          <a:xfrm>
            <a:off x="2569779" y="4209393"/>
            <a:ext cx="2601311" cy="1323439"/>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 Rule for Maximizing Utility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01C5E605-DA51-4B36-B2F5-E7ACF147264E}"/>
              </a:ext>
            </a:extLst>
          </p:cNvPr>
          <p:cNvSpPr txBox="1"/>
          <p:nvPr/>
        </p:nvSpPr>
        <p:spPr>
          <a:xfrm>
            <a:off x="2066922" y="1607013"/>
            <a:ext cx="7807571" cy="1323439"/>
          </a:xfrm>
          <a:prstGeom prst="rect">
            <a:avLst/>
          </a:prstGeom>
          <a:solidFill>
            <a:srgbClr val="627981"/>
          </a:solidFill>
        </p:spPr>
        <p:txBody>
          <a:bodyPr wrap="square" rtlCol="0">
            <a:spAutoFit/>
          </a:bodyPr>
          <a:lstStyle/>
          <a:p>
            <a:pPr algn="ctr"/>
            <a:r>
              <a:rPr lang="en-US" sz="2000" dirty="0">
                <a:solidFill>
                  <a:schemeClr val="bg1"/>
                </a:solidFill>
              </a:rPr>
              <a:t>If you always choose the item with the greatest marginal utility per dollar spent, when your budget is exhausted, the utility-maximizing choice should occur where the marginal utility per dollar spent is the same for both goods.</a:t>
            </a:r>
          </a:p>
        </p:txBody>
      </p:sp>
      <mc:AlternateContent xmlns:mc="http://schemas.openxmlformats.org/markup-compatibility/2006" xmlns:a14="http://schemas.microsoft.com/office/drawing/2010/main">
        <mc:Choice Requires="a14">
          <p:sp>
            <p:nvSpPr>
              <p:cNvPr id="16" name="TextBox 15">
                <a:extLst>
                  <a:ext uri="{FF2B5EF4-FFF2-40B4-BE49-F238E27FC236}">
                    <a16:creationId xmlns:a16="http://schemas.microsoft.com/office/drawing/2014/main" id="{0118D378-D998-4D80-A6A1-4564336826AA}"/>
                  </a:ext>
                </a:extLst>
              </p:cNvPr>
              <p:cNvSpPr txBox="1"/>
              <p:nvPr/>
            </p:nvSpPr>
            <p:spPr>
              <a:xfrm>
                <a:off x="2826773" y="4401537"/>
                <a:ext cx="2211055" cy="1002519"/>
              </a:xfrm>
              <a:prstGeom prst="rect">
                <a:avLst/>
              </a:prstGeom>
              <a:solidFill>
                <a:srgbClr val="627981"/>
              </a:solid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3200" i="1" smtClean="0">
                              <a:solidFill>
                                <a:schemeClr val="bg1"/>
                              </a:solidFill>
                              <a:latin typeface="Cambria Math" panose="02040503050406030204" pitchFamily="18" charset="0"/>
                            </a:rPr>
                          </m:ctrlPr>
                        </m:fPr>
                        <m:num>
                          <m:sSub>
                            <m:sSubPr>
                              <m:ctrlPr>
                                <a:rPr lang="en-US" sz="3200" b="0" i="1" smtClean="0">
                                  <a:solidFill>
                                    <a:schemeClr val="bg1"/>
                                  </a:solidFill>
                                  <a:latin typeface="Cambria Math" panose="02040503050406030204" pitchFamily="18" charset="0"/>
                                </a:rPr>
                              </m:ctrlPr>
                            </m:sSubPr>
                            <m:e>
                              <m:r>
                                <a:rPr lang="en-US" sz="3200" b="0" i="1" smtClean="0">
                                  <a:solidFill>
                                    <a:schemeClr val="bg1"/>
                                  </a:solidFill>
                                  <a:latin typeface="Cambria Math" panose="02040503050406030204" pitchFamily="18" charset="0"/>
                                </a:rPr>
                                <m:t>𝑀𝑈</m:t>
                              </m:r>
                            </m:e>
                            <m:sub>
                              <m:r>
                                <a:rPr lang="en-US" sz="3200" b="0" i="1" smtClean="0">
                                  <a:solidFill>
                                    <a:schemeClr val="bg1"/>
                                  </a:solidFill>
                                  <a:latin typeface="Cambria Math" panose="02040503050406030204" pitchFamily="18" charset="0"/>
                                </a:rPr>
                                <m:t>1</m:t>
                              </m:r>
                            </m:sub>
                          </m:sSub>
                        </m:num>
                        <m:den>
                          <m:sSub>
                            <m:sSubPr>
                              <m:ctrlPr>
                                <a:rPr lang="en-US" sz="3200" i="1" smtClean="0">
                                  <a:solidFill>
                                    <a:schemeClr val="bg1"/>
                                  </a:solidFill>
                                  <a:latin typeface="Cambria Math" panose="02040503050406030204" pitchFamily="18" charset="0"/>
                                </a:rPr>
                              </m:ctrlPr>
                            </m:sSubPr>
                            <m:e>
                              <m:r>
                                <a:rPr lang="en-US" sz="3200" b="0" i="1" smtClean="0">
                                  <a:solidFill>
                                    <a:schemeClr val="bg1"/>
                                  </a:solidFill>
                                  <a:latin typeface="Cambria Math" panose="02040503050406030204" pitchFamily="18" charset="0"/>
                                </a:rPr>
                                <m:t>𝑃</m:t>
                              </m:r>
                            </m:e>
                            <m:sub>
                              <m:r>
                                <a:rPr lang="en-US" sz="3200" b="0" i="1" smtClean="0">
                                  <a:solidFill>
                                    <a:schemeClr val="bg1"/>
                                  </a:solidFill>
                                  <a:latin typeface="Cambria Math" panose="02040503050406030204" pitchFamily="18" charset="0"/>
                                </a:rPr>
                                <m:t>1</m:t>
                              </m:r>
                            </m:sub>
                          </m:sSub>
                        </m:den>
                      </m:f>
                      <m:r>
                        <a:rPr lang="en-US" sz="3200" i="1" smtClean="0">
                          <a:solidFill>
                            <a:schemeClr val="bg1"/>
                          </a:solidFill>
                          <a:latin typeface="Cambria Math" panose="02040503050406030204" pitchFamily="18" charset="0"/>
                          <a:ea typeface="Cambria Math" panose="02040503050406030204" pitchFamily="18" charset="0"/>
                        </a:rPr>
                        <m:t>=</m:t>
                      </m:r>
                      <m:f>
                        <m:fPr>
                          <m:ctrlPr>
                            <a:rPr lang="en-US" sz="3200" i="1" smtClean="0">
                              <a:solidFill>
                                <a:schemeClr val="bg1"/>
                              </a:solidFill>
                              <a:latin typeface="Cambria Math" panose="02040503050406030204" pitchFamily="18" charset="0"/>
                              <a:ea typeface="Cambria Math" panose="02040503050406030204" pitchFamily="18" charset="0"/>
                            </a:rPr>
                          </m:ctrlPr>
                        </m:fPr>
                        <m:num>
                          <m:sSub>
                            <m:sSubPr>
                              <m:ctrlPr>
                                <a:rPr lang="en-US" sz="3200" i="1" smtClean="0">
                                  <a:solidFill>
                                    <a:schemeClr val="bg1"/>
                                  </a:solidFill>
                                  <a:latin typeface="Cambria Math" panose="02040503050406030204" pitchFamily="18" charset="0"/>
                                  <a:ea typeface="Cambria Math" panose="02040503050406030204" pitchFamily="18" charset="0"/>
                                </a:rPr>
                              </m:ctrlPr>
                            </m:sSubPr>
                            <m:e>
                              <m:r>
                                <a:rPr lang="en-US" sz="3200" b="0" i="1" smtClean="0">
                                  <a:solidFill>
                                    <a:schemeClr val="bg1"/>
                                  </a:solidFill>
                                  <a:latin typeface="Cambria Math" panose="02040503050406030204" pitchFamily="18" charset="0"/>
                                  <a:ea typeface="Cambria Math" panose="02040503050406030204" pitchFamily="18" charset="0"/>
                                </a:rPr>
                                <m:t>𝑀𝑈</m:t>
                              </m:r>
                            </m:e>
                            <m:sub>
                              <m:r>
                                <a:rPr lang="en-US" sz="3200" b="0" i="1" smtClean="0">
                                  <a:solidFill>
                                    <a:schemeClr val="bg1"/>
                                  </a:solidFill>
                                  <a:latin typeface="Cambria Math" panose="02040503050406030204" pitchFamily="18" charset="0"/>
                                  <a:ea typeface="Cambria Math" panose="02040503050406030204" pitchFamily="18" charset="0"/>
                                </a:rPr>
                                <m:t>2</m:t>
                              </m:r>
                            </m:sub>
                          </m:sSub>
                        </m:num>
                        <m:den>
                          <m:sSub>
                            <m:sSubPr>
                              <m:ctrlPr>
                                <a:rPr lang="en-US" sz="3200" i="1" smtClean="0">
                                  <a:solidFill>
                                    <a:schemeClr val="bg1"/>
                                  </a:solidFill>
                                  <a:latin typeface="Cambria Math" panose="02040503050406030204" pitchFamily="18" charset="0"/>
                                  <a:ea typeface="Cambria Math" panose="02040503050406030204" pitchFamily="18" charset="0"/>
                                </a:rPr>
                              </m:ctrlPr>
                            </m:sSubPr>
                            <m:e>
                              <m:r>
                                <a:rPr lang="en-US" sz="3200" b="0" i="1" smtClean="0">
                                  <a:solidFill>
                                    <a:schemeClr val="bg1"/>
                                  </a:solidFill>
                                  <a:latin typeface="Cambria Math" panose="02040503050406030204" pitchFamily="18" charset="0"/>
                                  <a:ea typeface="Cambria Math" panose="02040503050406030204" pitchFamily="18" charset="0"/>
                                </a:rPr>
                                <m:t>𝑃</m:t>
                              </m:r>
                            </m:e>
                            <m:sub>
                              <m:r>
                                <a:rPr lang="en-US" sz="3200" b="0" i="1" smtClean="0">
                                  <a:solidFill>
                                    <a:schemeClr val="bg1"/>
                                  </a:solidFill>
                                  <a:latin typeface="Cambria Math" panose="02040503050406030204" pitchFamily="18" charset="0"/>
                                  <a:ea typeface="Cambria Math" panose="02040503050406030204" pitchFamily="18" charset="0"/>
                                </a:rPr>
                                <m:t>2</m:t>
                              </m:r>
                            </m:sub>
                          </m:sSub>
                        </m:den>
                      </m:f>
                    </m:oMath>
                  </m:oMathPara>
                </a14:m>
                <a:endParaRPr lang="en-US" sz="3200" dirty="0"/>
              </a:p>
            </p:txBody>
          </p:sp>
        </mc:Choice>
        <mc:Fallback xmlns="">
          <p:sp>
            <p:nvSpPr>
              <p:cNvPr id="16" name="TextBox 15">
                <a:extLst>
                  <a:ext uri="{FF2B5EF4-FFF2-40B4-BE49-F238E27FC236}">
                    <a16:creationId xmlns:a16="http://schemas.microsoft.com/office/drawing/2014/main" id="{0118D378-D998-4D80-A6A1-4564336826AA}"/>
                  </a:ext>
                </a:extLst>
              </p:cNvPr>
              <p:cNvSpPr txBox="1">
                <a:spLocks noRot="1" noChangeAspect="1" noMove="1" noResize="1" noEditPoints="1" noAdjustHandles="1" noChangeArrowheads="1" noChangeShapeType="1" noTextEdit="1"/>
              </p:cNvSpPr>
              <p:nvPr/>
            </p:nvSpPr>
            <p:spPr>
              <a:xfrm>
                <a:off x="2826773" y="4401537"/>
                <a:ext cx="2211055" cy="1002519"/>
              </a:xfrm>
              <a:prstGeom prst="rect">
                <a:avLst/>
              </a:prstGeom>
              <a:blipFill>
                <a:blip r:embed="rId3"/>
                <a:stretch>
                  <a:fillRect b="-61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DEB4ED32-AAB4-438D-A531-C53D8AF0DFE1}"/>
                  </a:ext>
                </a:extLst>
              </p:cNvPr>
              <p:cNvSpPr txBox="1"/>
              <p:nvPr/>
            </p:nvSpPr>
            <p:spPr>
              <a:xfrm>
                <a:off x="7154173" y="4390288"/>
                <a:ext cx="1824859" cy="1002519"/>
              </a:xfrm>
              <a:prstGeom prst="rect">
                <a:avLst/>
              </a:prstGeom>
              <a:solidFill>
                <a:srgbClr val="627981"/>
              </a:solid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3200" i="1" smtClean="0">
                              <a:solidFill>
                                <a:schemeClr val="bg1"/>
                              </a:solidFill>
                              <a:latin typeface="Cambria Math" panose="02040503050406030204" pitchFamily="18" charset="0"/>
                            </a:rPr>
                          </m:ctrlPr>
                        </m:fPr>
                        <m:num>
                          <m:sSub>
                            <m:sSubPr>
                              <m:ctrlPr>
                                <a:rPr lang="en-US" sz="3200" b="0" i="1" smtClean="0">
                                  <a:solidFill>
                                    <a:schemeClr val="bg1"/>
                                  </a:solidFill>
                                  <a:latin typeface="Cambria Math" panose="02040503050406030204" pitchFamily="18" charset="0"/>
                                </a:rPr>
                              </m:ctrlPr>
                            </m:sSubPr>
                            <m:e>
                              <m:r>
                                <a:rPr lang="en-US" sz="3200" b="0" i="1" smtClean="0">
                                  <a:solidFill>
                                    <a:schemeClr val="bg1"/>
                                  </a:solidFill>
                                  <a:latin typeface="Cambria Math" panose="02040503050406030204" pitchFamily="18" charset="0"/>
                                </a:rPr>
                                <m:t>𝑃</m:t>
                              </m:r>
                            </m:e>
                            <m:sub>
                              <m:r>
                                <a:rPr lang="en-US" sz="3200" b="0" i="1" smtClean="0">
                                  <a:solidFill>
                                    <a:schemeClr val="bg1"/>
                                  </a:solidFill>
                                  <a:latin typeface="Cambria Math" panose="02040503050406030204" pitchFamily="18" charset="0"/>
                                </a:rPr>
                                <m:t>1</m:t>
                              </m:r>
                            </m:sub>
                          </m:sSub>
                        </m:num>
                        <m:den>
                          <m:sSub>
                            <m:sSubPr>
                              <m:ctrlPr>
                                <a:rPr lang="en-US" sz="3200" i="1" smtClean="0">
                                  <a:solidFill>
                                    <a:schemeClr val="bg1"/>
                                  </a:solidFill>
                                  <a:latin typeface="Cambria Math" panose="02040503050406030204" pitchFamily="18" charset="0"/>
                                </a:rPr>
                              </m:ctrlPr>
                            </m:sSubPr>
                            <m:e>
                              <m:r>
                                <a:rPr lang="en-US" sz="3200" b="0" i="1" smtClean="0">
                                  <a:solidFill>
                                    <a:schemeClr val="bg1"/>
                                  </a:solidFill>
                                  <a:latin typeface="Cambria Math" panose="02040503050406030204" pitchFamily="18" charset="0"/>
                                </a:rPr>
                                <m:t>𝑃</m:t>
                              </m:r>
                            </m:e>
                            <m:sub>
                              <m:r>
                                <a:rPr lang="en-US" sz="3200" b="0" i="1" smtClean="0">
                                  <a:solidFill>
                                    <a:schemeClr val="bg1"/>
                                  </a:solidFill>
                                  <a:latin typeface="Cambria Math" panose="02040503050406030204" pitchFamily="18" charset="0"/>
                                </a:rPr>
                                <m:t>2</m:t>
                              </m:r>
                            </m:sub>
                          </m:sSub>
                        </m:den>
                      </m:f>
                      <m:r>
                        <a:rPr lang="en-US" sz="3200" i="1" smtClean="0">
                          <a:solidFill>
                            <a:schemeClr val="bg1"/>
                          </a:solidFill>
                          <a:latin typeface="Cambria Math" panose="02040503050406030204" pitchFamily="18" charset="0"/>
                          <a:ea typeface="Cambria Math" panose="02040503050406030204" pitchFamily="18" charset="0"/>
                        </a:rPr>
                        <m:t>=</m:t>
                      </m:r>
                      <m:f>
                        <m:fPr>
                          <m:ctrlPr>
                            <a:rPr lang="en-US" sz="3200" i="1" smtClean="0">
                              <a:solidFill>
                                <a:schemeClr val="bg1"/>
                              </a:solidFill>
                              <a:latin typeface="Cambria Math" panose="02040503050406030204" pitchFamily="18" charset="0"/>
                              <a:ea typeface="Cambria Math" panose="02040503050406030204" pitchFamily="18" charset="0"/>
                            </a:rPr>
                          </m:ctrlPr>
                        </m:fPr>
                        <m:num>
                          <m:sSub>
                            <m:sSubPr>
                              <m:ctrlPr>
                                <a:rPr lang="en-US" sz="3200" i="1" smtClean="0">
                                  <a:solidFill>
                                    <a:schemeClr val="bg1"/>
                                  </a:solidFill>
                                  <a:latin typeface="Cambria Math" panose="02040503050406030204" pitchFamily="18" charset="0"/>
                                  <a:ea typeface="Cambria Math" panose="02040503050406030204" pitchFamily="18" charset="0"/>
                                </a:rPr>
                              </m:ctrlPr>
                            </m:sSubPr>
                            <m:e>
                              <m:r>
                                <a:rPr lang="en-US" sz="3200" b="0" i="1" smtClean="0">
                                  <a:solidFill>
                                    <a:schemeClr val="bg1"/>
                                  </a:solidFill>
                                  <a:latin typeface="Cambria Math" panose="02040503050406030204" pitchFamily="18" charset="0"/>
                                  <a:ea typeface="Cambria Math" panose="02040503050406030204" pitchFamily="18" charset="0"/>
                                </a:rPr>
                                <m:t>𝑀𝑈</m:t>
                              </m:r>
                            </m:e>
                            <m:sub>
                              <m:r>
                                <a:rPr lang="en-US" sz="3200" b="0" i="1" smtClean="0">
                                  <a:solidFill>
                                    <a:schemeClr val="bg1"/>
                                  </a:solidFill>
                                  <a:latin typeface="Cambria Math" panose="02040503050406030204" pitchFamily="18" charset="0"/>
                                  <a:ea typeface="Cambria Math" panose="02040503050406030204" pitchFamily="18" charset="0"/>
                                </a:rPr>
                                <m:t>1</m:t>
                              </m:r>
                            </m:sub>
                          </m:sSub>
                        </m:num>
                        <m:den>
                          <m:sSub>
                            <m:sSubPr>
                              <m:ctrlPr>
                                <a:rPr lang="en-US" sz="3200" i="1" smtClean="0">
                                  <a:solidFill>
                                    <a:schemeClr val="bg1"/>
                                  </a:solidFill>
                                  <a:latin typeface="Cambria Math" panose="02040503050406030204" pitchFamily="18" charset="0"/>
                                  <a:ea typeface="Cambria Math" panose="02040503050406030204" pitchFamily="18" charset="0"/>
                                </a:rPr>
                              </m:ctrlPr>
                            </m:sSubPr>
                            <m:e>
                              <m:r>
                                <a:rPr lang="en-US" sz="3200" b="0" i="1" smtClean="0">
                                  <a:solidFill>
                                    <a:schemeClr val="bg1"/>
                                  </a:solidFill>
                                  <a:latin typeface="Cambria Math" panose="02040503050406030204" pitchFamily="18" charset="0"/>
                                  <a:ea typeface="Cambria Math" panose="02040503050406030204" pitchFamily="18" charset="0"/>
                                </a:rPr>
                                <m:t>𝑀𝑈</m:t>
                              </m:r>
                            </m:e>
                            <m:sub>
                              <m:r>
                                <a:rPr lang="en-US" sz="3200" b="0" i="1" smtClean="0">
                                  <a:solidFill>
                                    <a:schemeClr val="bg1"/>
                                  </a:solidFill>
                                  <a:latin typeface="Cambria Math" panose="02040503050406030204" pitchFamily="18" charset="0"/>
                                  <a:ea typeface="Cambria Math" panose="02040503050406030204" pitchFamily="18" charset="0"/>
                                </a:rPr>
                                <m:t>2</m:t>
                              </m:r>
                            </m:sub>
                          </m:sSub>
                        </m:den>
                      </m:f>
                    </m:oMath>
                  </m:oMathPara>
                </a14:m>
                <a:endParaRPr lang="en-US" sz="3200" dirty="0">
                  <a:latin typeface="Calibri" panose="020F0502020204030204" pitchFamily="34" charset="0"/>
                  <a:cs typeface="Calibri" panose="020F0502020204030204" pitchFamily="34" charset="0"/>
                </a:endParaRPr>
              </a:p>
            </p:txBody>
          </p:sp>
        </mc:Choice>
        <mc:Fallback xmlns="">
          <p:sp>
            <p:nvSpPr>
              <p:cNvPr id="17" name="TextBox 16">
                <a:extLst>
                  <a:ext uri="{FF2B5EF4-FFF2-40B4-BE49-F238E27FC236}">
                    <a16:creationId xmlns:a16="http://schemas.microsoft.com/office/drawing/2014/main" id="{DEB4ED32-AAB4-438D-A531-C53D8AF0DFE1}"/>
                  </a:ext>
                </a:extLst>
              </p:cNvPr>
              <p:cNvSpPr txBox="1">
                <a:spLocks noRot="1" noChangeAspect="1" noMove="1" noResize="1" noEditPoints="1" noAdjustHandles="1" noChangeArrowheads="1" noChangeShapeType="1" noTextEdit="1"/>
              </p:cNvSpPr>
              <p:nvPr/>
            </p:nvSpPr>
            <p:spPr>
              <a:xfrm>
                <a:off x="7154173" y="4390288"/>
                <a:ext cx="1824859" cy="1002519"/>
              </a:xfrm>
              <a:prstGeom prst="rect">
                <a:avLst/>
              </a:prstGeom>
              <a:blipFill>
                <a:blip r:embed="rId4"/>
                <a:stretch>
                  <a:fillRect/>
                </a:stretch>
              </a:blipFill>
            </p:spPr>
            <p:txBody>
              <a:bodyPr/>
              <a:lstStyle/>
              <a:p>
                <a:r>
                  <a:rPr lang="en-US">
                    <a:noFill/>
                  </a:rPr>
                  <a:t> </a:t>
                </a:r>
              </a:p>
            </p:txBody>
          </p:sp>
        </mc:Fallback>
      </mc:AlternateContent>
      <p:sp>
        <p:nvSpPr>
          <p:cNvPr id="18" name="Arrow: Right 17">
            <a:extLst>
              <a:ext uri="{FF2B5EF4-FFF2-40B4-BE49-F238E27FC236}">
                <a16:creationId xmlns:a16="http://schemas.microsoft.com/office/drawing/2014/main" id="{D0F521CD-1486-416D-9B6B-481A02824F6D}"/>
              </a:ext>
            </a:extLst>
          </p:cNvPr>
          <p:cNvSpPr/>
          <p:nvPr/>
        </p:nvSpPr>
        <p:spPr>
          <a:xfrm>
            <a:off x="5606796" y="4871111"/>
            <a:ext cx="978408" cy="484632"/>
          </a:xfrm>
          <a:prstGeom prst="rightArrow">
            <a:avLst/>
          </a:prstGeom>
          <a:solidFill>
            <a:srgbClr val="627981"/>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Arrow: Right 18">
            <a:extLst>
              <a:ext uri="{FF2B5EF4-FFF2-40B4-BE49-F238E27FC236}">
                <a16:creationId xmlns:a16="http://schemas.microsoft.com/office/drawing/2014/main" id="{279D1133-5ED1-4C36-9ECD-AE7A3E7EE4C9}"/>
              </a:ext>
            </a:extLst>
          </p:cNvPr>
          <p:cNvSpPr/>
          <p:nvPr/>
        </p:nvSpPr>
        <p:spPr>
          <a:xfrm flipH="1">
            <a:off x="5536956" y="4418164"/>
            <a:ext cx="978408" cy="484632"/>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944208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36B01FD4-BF71-4ABB-AD66-EB5BBE9E9DC7}"/>
              </a:ext>
            </a:extLst>
          </p:cNvPr>
          <p:cNvSpPr txBox="1"/>
          <p:nvPr/>
        </p:nvSpPr>
        <p:spPr>
          <a:xfrm>
            <a:off x="1459469" y="1736076"/>
            <a:ext cx="9273061" cy="1323439"/>
          </a:xfrm>
          <a:prstGeom prst="rect">
            <a:avLst/>
          </a:prstGeom>
          <a:solidFill>
            <a:srgbClr val="627981"/>
          </a:solidFill>
        </p:spPr>
        <p:txBody>
          <a:bodyPr wrap="square" rtlCol="0" anchor="ctr">
            <a:spAutoFit/>
          </a:bodyPr>
          <a:lstStyle/>
          <a:p>
            <a:pPr algn="ctr"/>
            <a:r>
              <a:rPr lang="en-US" sz="2000" dirty="0">
                <a:solidFill>
                  <a:schemeClr val="bg1"/>
                </a:solidFill>
              </a:rPr>
              <a:t>Think about how you make decisions about what you consume. You know that you have a limited budget, and you want to get the most satisfaction per dollar from what you consume. What process do you go through to make your consumption decisions to try to maximize utility and be as close as possible to consumer equilibrium?</a:t>
            </a: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Discussion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27999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876082"/>
            <a:ext cx="9273061" cy="2554545"/>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Economic analysis of household behavior is based on the assumption that people seek the highest level of utility or satisfaction.</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general, greater consumption of a good brings higher total utility. However, the additional utility people receive from each unit of greater consumption tends to decline in a pattern of diminishing marginal utility.</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Consumption Choices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3BA1613B-4FD4-4AE6-8FFB-1A1AD1551B09}"/>
              </a:ext>
            </a:extLst>
          </p:cNvPr>
          <p:cNvSpPr txBox="1"/>
          <p:nvPr/>
        </p:nvSpPr>
        <p:spPr>
          <a:xfrm>
            <a:off x="2096771" y="4995687"/>
            <a:ext cx="7998448" cy="1384995"/>
          </a:xfrm>
          <a:prstGeom prst="rect">
            <a:avLst/>
          </a:prstGeom>
          <a:solidFill>
            <a:srgbClr val="627981"/>
          </a:solidFill>
        </p:spPr>
        <p:txBody>
          <a:bodyPr wrap="square" rtlCol="0">
            <a:spAutoFit/>
          </a:bodyPr>
          <a:lstStyle/>
          <a:p>
            <a:pPr algn="ctr"/>
            <a:r>
              <a:rPr lang="en-US" sz="2100" dirty="0">
                <a:solidFill>
                  <a:schemeClr val="bg1"/>
                </a:solidFill>
              </a:rPr>
              <a:t>Microeconomics seeks to understand the behavior of individual economic agents such as individuals and businesses. If people base their decisions on their own tastes and personal preferences, how can economists hope to analyze the choices consumers make?</a:t>
            </a:r>
          </a:p>
        </p:txBody>
      </p:sp>
      <p:pic>
        <p:nvPicPr>
          <p:cNvPr id="1026" name="Picture 2" descr="A photograph of a calculator laying on top of a spreadsheet with a pen to the side.">
            <a:extLst>
              <a:ext uri="{FF2B5EF4-FFF2-40B4-BE49-F238E27FC236}">
                <a16:creationId xmlns:a16="http://schemas.microsoft.com/office/drawing/2014/main" id="{D74FA4C2-4F1B-4B10-8D01-4FFBB21AA88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88824" y="1285050"/>
            <a:ext cx="5414351" cy="35710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5769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Consumption Choices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81BAE3D4-30CE-4A72-AF07-55CC4AD7DD5C}"/>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Economists analyze individuals' decisions about what goods and services to buy as choices made within certain </a:t>
              </a:r>
              <a:r>
                <a:rPr lang="en-US" sz="2000" b="1" dirty="0">
                  <a:solidFill>
                    <a:schemeClr val="bg1"/>
                  </a:solidFill>
                </a:rPr>
                <a:t>budget constraints</a:t>
              </a:r>
              <a:r>
                <a:rPr lang="en-US" sz="2000" dirty="0">
                  <a:solidFill>
                    <a:schemeClr val="bg1"/>
                  </a:solidFill>
                </a:rPr>
                <a:t>.</a:t>
              </a:r>
            </a:p>
          </p:txBody>
        </p:sp>
      </p:grpSp>
      <p:grpSp>
        <p:nvGrpSpPr>
          <p:cNvPr id="12" name="Group 11">
            <a:extLst>
              <a:ext uri="{FF2B5EF4-FFF2-40B4-BE49-F238E27FC236}">
                <a16:creationId xmlns:a16="http://schemas.microsoft.com/office/drawing/2014/main" id="{8A8435D6-D374-4E5A-AF38-3D49C4E43E82}"/>
              </a:ext>
            </a:extLst>
          </p:cNvPr>
          <p:cNvGrpSpPr/>
          <p:nvPr/>
        </p:nvGrpSpPr>
        <p:grpSpPr>
          <a:xfrm>
            <a:off x="2066922" y="250495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B9CC7B03-ECDB-415B-B7DF-F43C12FD725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E7B19103-C17B-4AB2-98E7-113A790A307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Generally, consumers are trying to get the most happiness from their limited budget.</a:t>
              </a:r>
            </a:p>
          </p:txBody>
        </p:sp>
      </p:grpSp>
      <p:grpSp>
        <p:nvGrpSpPr>
          <p:cNvPr id="24" name="Group 23">
            <a:extLst>
              <a:ext uri="{FF2B5EF4-FFF2-40B4-BE49-F238E27FC236}">
                <a16:creationId xmlns:a16="http://schemas.microsoft.com/office/drawing/2014/main" id="{5A3232CA-D39A-4A32-A38E-6129AB1A380C}"/>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CFE700EC-93A5-489A-8238-4561A3FA67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7C40C636-19A8-4FF2-AD77-542FCED2BF91}"/>
                </a:ext>
              </a:extLst>
            </p:cNvPr>
            <p:cNvSpPr txBox="1"/>
            <p:nvPr/>
          </p:nvSpPr>
          <p:spPr>
            <a:xfrm>
              <a:off x="542923"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economics, happiness or satisfaction is called </a:t>
              </a:r>
              <a:r>
                <a:rPr lang="en-US" sz="2000" b="1" dirty="0">
                  <a:solidFill>
                    <a:schemeClr val="bg1"/>
                  </a:solidFill>
                </a:rPr>
                <a:t>utility</a:t>
              </a:r>
              <a:r>
                <a:rPr lang="en-US" sz="2000" dirty="0">
                  <a:solidFill>
                    <a:schemeClr val="bg1"/>
                  </a:solidFill>
                </a:rPr>
                <a:t>.</a:t>
              </a:r>
            </a:p>
          </p:txBody>
        </p:sp>
      </p:grpSp>
    </p:spTree>
    <p:extLst>
      <p:ext uri="{BB962C8B-B14F-4D97-AF65-F5344CB8AC3E}">
        <p14:creationId xmlns:p14="http://schemas.microsoft.com/office/powerpoint/2010/main" val="18371209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Consumption Choices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81BAE3D4-30CE-4A72-AF07-55CC4AD7DD5C}"/>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budget constraint </a:t>
              </a:r>
              <a:r>
                <a:rPr lang="en-US" sz="2000" dirty="0">
                  <a:solidFill>
                    <a:schemeClr val="bg1"/>
                  </a:solidFill>
                </a:rPr>
                <a:t>shows the various combinations of two goods that are affordable given a consumer’s limited income. </a:t>
              </a:r>
            </a:p>
          </p:txBody>
        </p:sp>
      </p:grpSp>
      <p:grpSp>
        <p:nvGrpSpPr>
          <p:cNvPr id="12" name="Group 11">
            <a:extLst>
              <a:ext uri="{FF2B5EF4-FFF2-40B4-BE49-F238E27FC236}">
                <a16:creationId xmlns:a16="http://schemas.microsoft.com/office/drawing/2014/main" id="{8A8435D6-D374-4E5A-AF38-3D49C4E43E82}"/>
              </a:ext>
            </a:extLst>
          </p:cNvPr>
          <p:cNvGrpSpPr/>
          <p:nvPr/>
        </p:nvGrpSpPr>
        <p:grpSpPr>
          <a:xfrm>
            <a:off x="2066922" y="250495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B9CC7B03-ECDB-415B-B7DF-F43C12FD725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E7B19103-C17B-4AB2-98E7-113A790A307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Total utility </a:t>
              </a:r>
              <a:r>
                <a:rPr lang="en-US" sz="2000" dirty="0">
                  <a:solidFill>
                    <a:schemeClr val="bg1"/>
                  </a:solidFill>
                </a:rPr>
                <a:t>is the amount of satisfaction consumers receive from the choices they make given their budget constraint.</a:t>
              </a:r>
            </a:p>
          </p:txBody>
        </p:sp>
      </p:grpSp>
      <p:pic>
        <p:nvPicPr>
          <p:cNvPr id="15" name="Picture 2" descr="A graph showing a line that represents a budget constraint with t-shirts on the x-axis and movies on the y-axis. The points on the line represent the different combinations of t-shirts and movies that can be purchased given a set budget.">
            <a:extLst>
              <a:ext uri="{FF2B5EF4-FFF2-40B4-BE49-F238E27FC236}">
                <a16:creationId xmlns:a16="http://schemas.microsoft.com/office/drawing/2014/main" id="{969BA94F-D767-4CDB-9703-4875EC84405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65559" y="3546110"/>
            <a:ext cx="4863456" cy="31369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25317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Marginal Utility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81BAE3D4-30CE-4A72-AF07-55CC4AD7DD5C}"/>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Consumers wish to choose the combination of goods on a budget constraint that will provide the greatest utility, or the most </a:t>
              </a:r>
              <a:r>
                <a:rPr lang="en-US" sz="2000" i="1" dirty="0">
                  <a:solidFill>
                    <a:schemeClr val="bg1"/>
                  </a:solidFill>
                </a:rPr>
                <a:t>utils</a:t>
              </a:r>
              <a:r>
                <a:rPr lang="en-US" sz="2000" dirty="0">
                  <a:solidFill>
                    <a:schemeClr val="bg1"/>
                  </a:solidFill>
                </a:rPr>
                <a:t>.</a:t>
              </a:r>
            </a:p>
          </p:txBody>
        </p:sp>
      </p:grpSp>
      <p:grpSp>
        <p:nvGrpSpPr>
          <p:cNvPr id="12" name="Group 11">
            <a:extLst>
              <a:ext uri="{FF2B5EF4-FFF2-40B4-BE49-F238E27FC236}">
                <a16:creationId xmlns:a16="http://schemas.microsoft.com/office/drawing/2014/main" id="{8A8435D6-D374-4E5A-AF38-3D49C4E43E82}"/>
              </a:ext>
            </a:extLst>
          </p:cNvPr>
          <p:cNvGrpSpPr/>
          <p:nvPr/>
        </p:nvGrpSpPr>
        <p:grpSpPr>
          <a:xfrm>
            <a:off x="2066921" y="3425530"/>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B9CC7B03-ECDB-415B-B7DF-F43C12FD725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E7B19103-C17B-4AB2-98E7-113A790A307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Typically, consuming additional units of a particular good leads to greater total utility, but at a decreasing rate. </a:t>
              </a:r>
            </a:p>
          </p:txBody>
        </p:sp>
      </p:grpSp>
      <p:grpSp>
        <p:nvGrpSpPr>
          <p:cNvPr id="21" name="Group 20">
            <a:extLst>
              <a:ext uri="{FF2B5EF4-FFF2-40B4-BE49-F238E27FC236}">
                <a16:creationId xmlns:a16="http://schemas.microsoft.com/office/drawing/2014/main" id="{4D0E1E7B-FE4D-443A-B921-805511369B2E}"/>
              </a:ext>
            </a:extLst>
          </p:cNvPr>
          <p:cNvGrpSpPr/>
          <p:nvPr/>
        </p:nvGrpSpPr>
        <p:grpSpPr>
          <a:xfrm>
            <a:off x="2066920" y="4349391"/>
            <a:ext cx="8058155" cy="806935"/>
            <a:chOff x="542922" y="1736761"/>
            <a:chExt cx="8058155" cy="806935"/>
          </a:xfrm>
          <a:solidFill>
            <a:srgbClr val="627981"/>
          </a:solidFill>
        </p:grpSpPr>
        <p:sp>
          <p:nvSpPr>
            <p:cNvPr id="22" name="Rectangle 21">
              <a:extLst>
                <a:ext uri="{FF2B5EF4-FFF2-40B4-BE49-F238E27FC236}">
                  <a16:creationId xmlns:a16="http://schemas.microsoft.com/office/drawing/2014/main" id="{8A9EED36-EDF6-4EB9-B28B-431076EEE0E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7C896E5A-1A32-40BE-AB40-9228090EEAF9}"/>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law of diminishing marginal utility </a:t>
              </a:r>
              <a:r>
                <a:rPr lang="en-US" sz="2000" dirty="0">
                  <a:solidFill>
                    <a:schemeClr val="bg1"/>
                  </a:solidFill>
                </a:rPr>
                <a:t>holds that for most goods, the additional utility received decreases with each unit added.</a:t>
              </a:r>
            </a:p>
          </p:txBody>
        </p:sp>
      </p:grpSp>
      <p:grpSp>
        <p:nvGrpSpPr>
          <p:cNvPr id="24" name="Group 23">
            <a:extLst>
              <a:ext uri="{FF2B5EF4-FFF2-40B4-BE49-F238E27FC236}">
                <a16:creationId xmlns:a16="http://schemas.microsoft.com/office/drawing/2014/main" id="{5A3232CA-D39A-4A32-A38E-6129AB1A380C}"/>
              </a:ext>
            </a:extLst>
          </p:cNvPr>
          <p:cNvGrpSpPr/>
          <p:nvPr/>
        </p:nvGrpSpPr>
        <p:grpSpPr>
          <a:xfrm>
            <a:off x="2066921" y="2504773"/>
            <a:ext cx="8058155" cy="806935"/>
            <a:chOff x="542922" y="1736761"/>
            <a:chExt cx="8058155" cy="806935"/>
          </a:xfrm>
          <a:solidFill>
            <a:srgbClr val="627981"/>
          </a:solidFill>
        </p:grpSpPr>
        <p:sp>
          <p:nvSpPr>
            <p:cNvPr id="25" name="Rectangle 24">
              <a:extLst>
                <a:ext uri="{FF2B5EF4-FFF2-40B4-BE49-F238E27FC236}">
                  <a16:creationId xmlns:a16="http://schemas.microsoft.com/office/drawing/2014/main" id="{CFE700EC-93A5-489A-8238-4561A3FA67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7C40C636-19A8-4FF2-AD77-542FCED2BF91}"/>
                </a:ext>
              </a:extLst>
            </p:cNvPr>
            <p:cNvSpPr txBox="1"/>
            <p:nvPr/>
          </p:nvSpPr>
          <p:spPr>
            <a:xfrm>
              <a:off x="542922" y="181104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Marginal utility </a:t>
              </a:r>
              <a:r>
                <a:rPr lang="en-US" sz="2000" dirty="0">
                  <a:solidFill>
                    <a:schemeClr val="bg1"/>
                  </a:solidFill>
                </a:rPr>
                <a:t>refers to the additional utility provided by one additional unit of consumption.</a:t>
              </a:r>
            </a:p>
          </p:txBody>
        </p:sp>
      </p:grpSp>
    </p:spTree>
    <p:extLst>
      <p:ext uri="{BB962C8B-B14F-4D97-AF65-F5344CB8AC3E}">
        <p14:creationId xmlns:p14="http://schemas.microsoft.com/office/powerpoint/2010/main" val="4310544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Total and Marginal Utility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2" name="Table 3">
            <a:extLst>
              <a:ext uri="{FF2B5EF4-FFF2-40B4-BE49-F238E27FC236}">
                <a16:creationId xmlns:a16="http://schemas.microsoft.com/office/drawing/2014/main" id="{16D36C52-5659-4E3B-ABB5-4A9AD616ADC9}"/>
              </a:ext>
            </a:extLst>
          </p:cNvPr>
          <p:cNvGraphicFramePr>
            <a:graphicFrameLocks noGrp="1"/>
          </p:cNvGraphicFramePr>
          <p:nvPr>
            <p:extLst>
              <p:ext uri="{D42A27DB-BD31-4B8C-83A1-F6EECF244321}">
                <p14:modId xmlns:p14="http://schemas.microsoft.com/office/powerpoint/2010/main" val="1457549888"/>
              </p:ext>
            </p:extLst>
          </p:nvPr>
        </p:nvGraphicFramePr>
        <p:xfrm>
          <a:off x="883920" y="1589569"/>
          <a:ext cx="10424160" cy="3036082"/>
        </p:xfrm>
        <a:graphic>
          <a:graphicData uri="http://schemas.openxmlformats.org/drawingml/2006/table">
            <a:tbl>
              <a:tblPr firstRow="1" bandRow="1">
                <a:tableStyleId>{5C22544A-7EE6-4342-B048-85BDC9FD1C3A}</a:tableStyleId>
              </a:tblPr>
              <a:tblGrid>
                <a:gridCol w="1737360">
                  <a:extLst>
                    <a:ext uri="{9D8B030D-6E8A-4147-A177-3AD203B41FA5}">
                      <a16:colId xmlns:a16="http://schemas.microsoft.com/office/drawing/2014/main" val="145547165"/>
                    </a:ext>
                  </a:extLst>
                </a:gridCol>
                <a:gridCol w="1737360">
                  <a:extLst>
                    <a:ext uri="{9D8B030D-6E8A-4147-A177-3AD203B41FA5}">
                      <a16:colId xmlns:a16="http://schemas.microsoft.com/office/drawing/2014/main" val="3384100832"/>
                    </a:ext>
                  </a:extLst>
                </a:gridCol>
                <a:gridCol w="1737360">
                  <a:extLst>
                    <a:ext uri="{9D8B030D-6E8A-4147-A177-3AD203B41FA5}">
                      <a16:colId xmlns:a16="http://schemas.microsoft.com/office/drawing/2014/main" val="2723197529"/>
                    </a:ext>
                  </a:extLst>
                </a:gridCol>
                <a:gridCol w="1737360">
                  <a:extLst>
                    <a:ext uri="{9D8B030D-6E8A-4147-A177-3AD203B41FA5}">
                      <a16:colId xmlns:a16="http://schemas.microsoft.com/office/drawing/2014/main" val="936797983"/>
                    </a:ext>
                  </a:extLst>
                </a:gridCol>
                <a:gridCol w="1737360">
                  <a:extLst>
                    <a:ext uri="{9D8B030D-6E8A-4147-A177-3AD203B41FA5}">
                      <a16:colId xmlns:a16="http://schemas.microsoft.com/office/drawing/2014/main" val="2228672212"/>
                    </a:ext>
                  </a:extLst>
                </a:gridCol>
                <a:gridCol w="1737360">
                  <a:extLst>
                    <a:ext uri="{9D8B030D-6E8A-4147-A177-3AD203B41FA5}">
                      <a16:colId xmlns:a16="http://schemas.microsoft.com/office/drawing/2014/main" val="2837557407"/>
                    </a:ext>
                  </a:extLst>
                </a:gridCol>
              </a:tblGrid>
              <a:tr h="433726">
                <a:tc>
                  <a:txBody>
                    <a:bodyPr/>
                    <a:lstStyle/>
                    <a:p>
                      <a:pPr algn="ctr"/>
                      <a:r>
                        <a:rPr lang="en-US" sz="1800" dirty="0">
                          <a:solidFill>
                            <a:schemeClr val="tx1"/>
                          </a:solidFill>
                        </a:rPr>
                        <a:t>T-Shirts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800" dirty="0">
                          <a:solidFill>
                            <a:schemeClr val="tx1"/>
                          </a:solidFill>
                        </a:rPr>
                        <a:t>Total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800" dirty="0">
                          <a:solidFill>
                            <a:schemeClr val="tx1"/>
                          </a:solidFill>
                        </a:rPr>
                        <a:t>Marginal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800" dirty="0">
                          <a:solidFill>
                            <a:schemeClr val="tx1"/>
                          </a:solidFill>
                        </a:rPr>
                        <a:t>Movies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800" dirty="0">
                          <a:solidFill>
                            <a:schemeClr val="tx1"/>
                          </a:solidFill>
                        </a:rPr>
                        <a:t>Total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1800" dirty="0">
                          <a:solidFill>
                            <a:schemeClr val="tx1"/>
                          </a:solidFill>
                        </a:rPr>
                        <a:t>Marginal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105275"/>
                  </a:ext>
                </a:extLst>
              </a:tr>
              <a:tr h="433726">
                <a:tc>
                  <a:txBody>
                    <a:bodyPr/>
                    <a:lstStyle/>
                    <a:p>
                      <a:pPr algn="ctr"/>
                      <a:r>
                        <a:rPr lang="en-US"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22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22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47464250"/>
                  </a:ext>
                </a:extLst>
              </a:tr>
              <a:tr h="433726">
                <a:tc>
                  <a:txBody>
                    <a:bodyPr/>
                    <a:lstStyle/>
                    <a:p>
                      <a:pPr algn="ctr"/>
                      <a:r>
                        <a:rPr lang="en-US"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43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21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31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01555122"/>
                  </a:ext>
                </a:extLst>
              </a:tr>
              <a:tr h="433726">
                <a:tc>
                  <a:txBody>
                    <a:bodyPr/>
                    <a:lstStyle/>
                    <a:p>
                      <a:pPr algn="ctr"/>
                      <a:r>
                        <a:rPr lang="en-US"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63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45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6125252"/>
                  </a:ext>
                </a:extLst>
              </a:tr>
              <a:tr h="433726">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81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58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43270818"/>
                  </a:ext>
                </a:extLst>
              </a:tr>
              <a:tr h="433726">
                <a:tc>
                  <a:txBody>
                    <a:bodyPr/>
                    <a:lstStyle/>
                    <a:p>
                      <a:pPr algn="ctr"/>
                      <a:r>
                        <a:rPr lang="en-US"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97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70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70021960"/>
                  </a:ext>
                </a:extLst>
              </a:tr>
              <a:tr h="433726">
                <a:tc>
                  <a:txBody>
                    <a:bodyPr/>
                    <a:lstStyle/>
                    <a:p>
                      <a:pPr algn="ctr"/>
                      <a:r>
                        <a:rPr lang="en-US" dirty="0">
                          <a:solidFill>
                            <a:schemeClr val="tx1"/>
                          </a:solidFill>
                        </a:rPr>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81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56650514"/>
                  </a:ext>
                </a:extLst>
              </a:tr>
            </a:tbl>
          </a:graphicData>
        </a:graphic>
      </p:graphicFrame>
      <p:sp>
        <p:nvSpPr>
          <p:cNvPr id="18" name="TextBox 17">
            <a:extLst>
              <a:ext uri="{FF2B5EF4-FFF2-40B4-BE49-F238E27FC236}">
                <a16:creationId xmlns:a16="http://schemas.microsoft.com/office/drawing/2014/main" id="{E6F6F85F-855C-489C-9257-5FF9AC394BEF}"/>
              </a:ext>
            </a:extLst>
          </p:cNvPr>
          <p:cNvSpPr txBox="1"/>
          <p:nvPr/>
        </p:nvSpPr>
        <p:spPr>
          <a:xfrm>
            <a:off x="2192214" y="5040627"/>
            <a:ext cx="7807571" cy="1323439"/>
          </a:xfrm>
          <a:prstGeom prst="rect">
            <a:avLst/>
          </a:prstGeom>
          <a:solidFill>
            <a:srgbClr val="627981"/>
          </a:solidFill>
        </p:spPr>
        <p:txBody>
          <a:bodyPr wrap="square" rtlCol="0">
            <a:spAutoFit/>
          </a:bodyPr>
          <a:lstStyle/>
          <a:p>
            <a:pPr algn="ctr"/>
            <a:r>
              <a:rPr lang="en-US" sz="2000" dirty="0">
                <a:solidFill>
                  <a:schemeClr val="bg1"/>
                </a:solidFill>
              </a:rPr>
              <a:t>Consider this table that shows levels of utility given different combinations of t-shirts and movies. Notice that marginal utility diminishes as additional units are consumed, which means that each subsequent unit of a good consumed provides less additional utility.</a:t>
            </a:r>
          </a:p>
        </p:txBody>
      </p:sp>
    </p:spTree>
    <p:extLst>
      <p:ext uri="{BB962C8B-B14F-4D97-AF65-F5344CB8AC3E}">
        <p14:creationId xmlns:p14="http://schemas.microsoft.com/office/powerpoint/2010/main" val="4190631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Total and Marginal Utility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4" name="Table 4">
            <a:extLst>
              <a:ext uri="{FF2B5EF4-FFF2-40B4-BE49-F238E27FC236}">
                <a16:creationId xmlns:a16="http://schemas.microsoft.com/office/drawing/2014/main" id="{223DFFD8-A4AF-42AE-9AE1-F71DBFFFB42F}"/>
              </a:ext>
            </a:extLst>
          </p:cNvPr>
          <p:cNvGraphicFramePr>
            <a:graphicFrameLocks noGrp="1"/>
          </p:cNvGraphicFramePr>
          <p:nvPr>
            <p:extLst>
              <p:ext uri="{D42A27DB-BD31-4B8C-83A1-F6EECF244321}">
                <p14:modId xmlns:p14="http://schemas.microsoft.com/office/powerpoint/2010/main" val="1522279265"/>
              </p:ext>
            </p:extLst>
          </p:nvPr>
        </p:nvGraphicFramePr>
        <p:xfrm>
          <a:off x="6479627" y="1596521"/>
          <a:ext cx="4950540" cy="2815603"/>
        </p:xfrm>
        <a:graphic>
          <a:graphicData uri="http://schemas.openxmlformats.org/drawingml/2006/table">
            <a:tbl>
              <a:tblPr firstRow="1" bandRow="1">
                <a:tableStyleId>{5C22544A-7EE6-4342-B048-85BDC9FD1C3A}</a:tableStyleId>
              </a:tblPr>
              <a:tblGrid>
                <a:gridCol w="1237635">
                  <a:extLst>
                    <a:ext uri="{9D8B030D-6E8A-4147-A177-3AD203B41FA5}">
                      <a16:colId xmlns:a16="http://schemas.microsoft.com/office/drawing/2014/main" val="1346315153"/>
                    </a:ext>
                  </a:extLst>
                </a:gridCol>
                <a:gridCol w="1237635">
                  <a:extLst>
                    <a:ext uri="{9D8B030D-6E8A-4147-A177-3AD203B41FA5}">
                      <a16:colId xmlns:a16="http://schemas.microsoft.com/office/drawing/2014/main" val="2186918686"/>
                    </a:ext>
                  </a:extLst>
                </a:gridCol>
                <a:gridCol w="1237635">
                  <a:extLst>
                    <a:ext uri="{9D8B030D-6E8A-4147-A177-3AD203B41FA5}">
                      <a16:colId xmlns:a16="http://schemas.microsoft.com/office/drawing/2014/main" val="3765644520"/>
                    </a:ext>
                  </a:extLst>
                </a:gridCol>
                <a:gridCol w="1237635">
                  <a:extLst>
                    <a:ext uri="{9D8B030D-6E8A-4147-A177-3AD203B41FA5}">
                      <a16:colId xmlns:a16="http://schemas.microsoft.com/office/drawing/2014/main" val="2750854664"/>
                    </a:ext>
                  </a:extLst>
                </a:gridCol>
              </a:tblGrid>
              <a:tr h="722538">
                <a:tc>
                  <a:txBody>
                    <a:bodyPr/>
                    <a:lstStyle/>
                    <a:p>
                      <a:pPr algn="ctr"/>
                      <a:r>
                        <a:rPr lang="en-US" dirty="0">
                          <a:solidFill>
                            <a:schemeClr val="tx1"/>
                          </a:solidFill>
                        </a:rPr>
                        <a:t>Point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T-Shirts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Movies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Total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94822513"/>
                  </a:ext>
                </a:extLst>
              </a:tr>
              <a:tr h="418613">
                <a:tc>
                  <a:txBody>
                    <a:bodyPr/>
                    <a:lstStyle/>
                    <a:p>
                      <a:pPr algn="ctr"/>
                      <a:r>
                        <a:rPr lang="en-US" i="1" dirty="0">
                          <a:solidFill>
                            <a:schemeClr val="tx1"/>
                          </a:solidFill>
                        </a:rPr>
                        <a:t>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81+0=81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28476690"/>
                  </a:ext>
                </a:extLst>
              </a:tr>
              <a:tr h="418613">
                <a:tc>
                  <a:txBody>
                    <a:bodyPr/>
                    <a:lstStyle/>
                    <a:p>
                      <a:pPr algn="ctr"/>
                      <a:r>
                        <a:rPr lang="en-US" i="1" dirty="0">
                          <a:solidFill>
                            <a:schemeClr val="tx1"/>
                          </a:solidFill>
                        </a:rPr>
                        <a:t>Q</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63+31=94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77294163"/>
                  </a:ext>
                </a:extLst>
              </a:tr>
              <a:tr h="418613">
                <a:tc>
                  <a:txBody>
                    <a:bodyPr/>
                    <a:lstStyle/>
                    <a:p>
                      <a:pPr algn="ctr"/>
                      <a:r>
                        <a:rPr lang="en-US" i="1" dirty="0">
                          <a:solidFill>
                            <a:schemeClr val="tx1"/>
                          </a:solidFill>
                        </a:rPr>
                        <a:t>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43+58=101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09016412"/>
                  </a:ext>
                </a:extLst>
              </a:tr>
              <a:tr h="418613">
                <a:tc>
                  <a:txBody>
                    <a:bodyPr/>
                    <a:lstStyle/>
                    <a:p>
                      <a:pPr algn="ctr"/>
                      <a:r>
                        <a:rPr lang="en-US" i="1" dirty="0">
                          <a:solidFill>
                            <a:schemeClr val="tx1"/>
                          </a:solidFill>
                        </a:rPr>
                        <a: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22+81=103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51315744"/>
                  </a:ext>
                </a:extLst>
              </a:tr>
              <a:tr h="418613">
                <a:tc>
                  <a:txBody>
                    <a:bodyPr/>
                    <a:lstStyle/>
                    <a:p>
                      <a:pPr algn="ctr"/>
                      <a:r>
                        <a:rPr lang="en-US" i="1" dirty="0">
                          <a:solidFill>
                            <a:schemeClr val="tx1"/>
                          </a:solidFill>
                        </a:rPr>
                        <a:t>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a:solidFill>
                            <a:schemeClr val="tx1"/>
                          </a:solidFill>
                        </a:rPr>
                        <a:t>0+100=100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45739876"/>
                  </a:ext>
                </a:extLst>
              </a:tr>
            </a:tbl>
          </a:graphicData>
        </a:graphic>
      </p:graphicFrame>
      <p:pic>
        <p:nvPicPr>
          <p:cNvPr id="8" name="Picture 2" descr="A graph showing a line that represents a budget constraint with t-shirts on the x-axis and movies on the y-axis. The points on the line represent the different combinations of t-shirts and movies that can be purchased given a set budget.">
            <a:extLst>
              <a:ext uri="{FF2B5EF4-FFF2-40B4-BE49-F238E27FC236}">
                <a16:creationId xmlns:a16="http://schemas.microsoft.com/office/drawing/2014/main" id="{23BCE705-2506-4D94-9B3A-E10A636677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1833" y="1596521"/>
            <a:ext cx="4863456" cy="311736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5680E63A-FE51-44AD-AE69-E4CEC5981046}"/>
              </a:ext>
            </a:extLst>
          </p:cNvPr>
          <p:cNvSpPr txBox="1"/>
          <p:nvPr/>
        </p:nvSpPr>
        <p:spPr>
          <a:xfrm>
            <a:off x="2192214" y="4914553"/>
            <a:ext cx="7807571" cy="1323439"/>
          </a:xfrm>
          <a:prstGeom prst="rect">
            <a:avLst/>
          </a:prstGeom>
          <a:solidFill>
            <a:srgbClr val="627981"/>
          </a:solidFill>
        </p:spPr>
        <p:txBody>
          <a:bodyPr wrap="square" rtlCol="0">
            <a:spAutoFit/>
          </a:bodyPr>
          <a:lstStyle/>
          <a:p>
            <a:pPr algn="ctr"/>
            <a:r>
              <a:rPr lang="en-US" sz="2000" dirty="0">
                <a:solidFill>
                  <a:schemeClr val="bg1"/>
                </a:solidFill>
              </a:rPr>
              <a:t>Consumers wish to choose the combination of goods on a budget constraint that will provide the greatest utility. In this case, Point </a:t>
            </a:r>
            <a:r>
              <a:rPr lang="en-US" sz="2000" i="1" dirty="0">
                <a:solidFill>
                  <a:schemeClr val="bg1"/>
                </a:solidFill>
              </a:rPr>
              <a:t>S</a:t>
            </a:r>
            <a:r>
              <a:rPr lang="en-US" sz="2000" dirty="0">
                <a:solidFill>
                  <a:schemeClr val="bg1"/>
                </a:solidFill>
              </a:rPr>
              <a:t> will give the consumer the highest utility, 103 utils. Moving to Point </a:t>
            </a:r>
            <a:r>
              <a:rPr lang="en-US" sz="2000" i="1" dirty="0">
                <a:solidFill>
                  <a:schemeClr val="bg1"/>
                </a:solidFill>
              </a:rPr>
              <a:t>T</a:t>
            </a:r>
            <a:r>
              <a:rPr lang="en-US" sz="2000" dirty="0">
                <a:solidFill>
                  <a:schemeClr val="bg1"/>
                </a:solidFill>
              </a:rPr>
              <a:t> results in a marginal utility of -3 utils, making it less desirable than Point </a:t>
            </a:r>
            <a:r>
              <a:rPr lang="en-US" sz="2000" i="1" dirty="0">
                <a:solidFill>
                  <a:schemeClr val="bg1"/>
                </a:solidFill>
              </a:rPr>
              <a:t>S</a:t>
            </a:r>
            <a:r>
              <a:rPr lang="en-US" sz="2000" dirty="0">
                <a:solidFill>
                  <a:schemeClr val="bg1"/>
                </a:solidFill>
              </a:rPr>
              <a:t>.</a:t>
            </a:r>
          </a:p>
        </p:txBody>
      </p:sp>
    </p:spTree>
    <p:extLst>
      <p:ext uri="{BB962C8B-B14F-4D97-AF65-F5344CB8AC3E}">
        <p14:creationId xmlns:p14="http://schemas.microsoft.com/office/powerpoint/2010/main" val="11227179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2487294D-B48A-4F7D-8D87-D4C2D7432859}"/>
              </a:ext>
            </a:extLst>
          </p:cNvPr>
          <p:cNvSpPr/>
          <p:nvPr/>
        </p:nvSpPr>
        <p:spPr>
          <a:xfrm>
            <a:off x="1524000" y="1481959"/>
            <a:ext cx="9144000" cy="835572"/>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Susan loves jewelry, especially earrings and bracelets. The following table shows how many utils she derives from purchasing earrings and bracelets.</a:t>
            </a:r>
            <a:r>
              <a:rPr lang="en-US" dirty="0"/>
              <a:t> </a:t>
            </a:r>
          </a:p>
        </p:txBody>
      </p:sp>
      <p:graphicFrame>
        <p:nvGraphicFramePr>
          <p:cNvPr id="3" name="Table 4">
            <a:extLst>
              <a:ext uri="{FF2B5EF4-FFF2-40B4-BE49-F238E27FC236}">
                <a16:creationId xmlns:a16="http://schemas.microsoft.com/office/drawing/2014/main" id="{BE7F6C3B-E856-42DE-989F-507DC17649FF}"/>
              </a:ext>
            </a:extLst>
          </p:cNvPr>
          <p:cNvGraphicFramePr>
            <a:graphicFrameLocks noGrp="1"/>
          </p:cNvGraphicFramePr>
          <p:nvPr>
            <p:extLst>
              <p:ext uri="{D42A27DB-BD31-4B8C-83A1-F6EECF244321}">
                <p14:modId xmlns:p14="http://schemas.microsoft.com/office/powerpoint/2010/main" val="1682051408"/>
              </p:ext>
            </p:extLst>
          </p:nvPr>
        </p:nvGraphicFramePr>
        <p:xfrm>
          <a:off x="396765" y="2661581"/>
          <a:ext cx="11398470" cy="2225040"/>
        </p:xfrm>
        <a:graphic>
          <a:graphicData uri="http://schemas.openxmlformats.org/drawingml/2006/table">
            <a:tbl>
              <a:tblPr firstRow="1" bandRow="1">
                <a:tableStyleId>{5C22544A-7EE6-4342-B048-85BDC9FD1C3A}</a:tableStyleId>
              </a:tblPr>
              <a:tblGrid>
                <a:gridCol w="1899745">
                  <a:extLst>
                    <a:ext uri="{9D8B030D-6E8A-4147-A177-3AD203B41FA5}">
                      <a16:colId xmlns:a16="http://schemas.microsoft.com/office/drawing/2014/main" val="1458759958"/>
                    </a:ext>
                  </a:extLst>
                </a:gridCol>
                <a:gridCol w="1899745">
                  <a:extLst>
                    <a:ext uri="{9D8B030D-6E8A-4147-A177-3AD203B41FA5}">
                      <a16:colId xmlns:a16="http://schemas.microsoft.com/office/drawing/2014/main" val="2040987649"/>
                    </a:ext>
                  </a:extLst>
                </a:gridCol>
                <a:gridCol w="1899745">
                  <a:extLst>
                    <a:ext uri="{9D8B030D-6E8A-4147-A177-3AD203B41FA5}">
                      <a16:colId xmlns:a16="http://schemas.microsoft.com/office/drawing/2014/main" val="4289387324"/>
                    </a:ext>
                  </a:extLst>
                </a:gridCol>
                <a:gridCol w="1899745">
                  <a:extLst>
                    <a:ext uri="{9D8B030D-6E8A-4147-A177-3AD203B41FA5}">
                      <a16:colId xmlns:a16="http://schemas.microsoft.com/office/drawing/2014/main" val="974676386"/>
                    </a:ext>
                  </a:extLst>
                </a:gridCol>
                <a:gridCol w="1899745">
                  <a:extLst>
                    <a:ext uri="{9D8B030D-6E8A-4147-A177-3AD203B41FA5}">
                      <a16:colId xmlns:a16="http://schemas.microsoft.com/office/drawing/2014/main" val="2285941687"/>
                    </a:ext>
                  </a:extLst>
                </a:gridCol>
                <a:gridCol w="1899745">
                  <a:extLst>
                    <a:ext uri="{9D8B030D-6E8A-4147-A177-3AD203B41FA5}">
                      <a16:colId xmlns:a16="http://schemas.microsoft.com/office/drawing/2014/main" val="1567291181"/>
                    </a:ext>
                  </a:extLst>
                </a:gridCol>
              </a:tblGrid>
              <a:tr h="370840">
                <a:tc>
                  <a:txBody>
                    <a:bodyPr/>
                    <a:lstStyle/>
                    <a:p>
                      <a:pPr algn="ctr"/>
                      <a:r>
                        <a:rPr lang="en-US" dirty="0">
                          <a:solidFill>
                            <a:schemeClr val="tx1"/>
                          </a:solidFill>
                        </a:rPr>
                        <a:t>Pairs of Earrings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Total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Marginal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Bracelets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Total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Marginal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45098996"/>
                  </a:ext>
                </a:extLst>
              </a:tr>
              <a:tr h="370840">
                <a:tc>
                  <a:txBody>
                    <a:bodyPr/>
                    <a:lstStyle/>
                    <a:p>
                      <a:pPr algn="ctr"/>
                      <a:r>
                        <a:rPr lang="en-US"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57836317"/>
                  </a:ext>
                </a:extLst>
              </a:tr>
              <a:tr h="370840">
                <a:tc>
                  <a:txBody>
                    <a:bodyPr/>
                    <a:lstStyle/>
                    <a:p>
                      <a:pPr algn="ctr"/>
                      <a:r>
                        <a:rPr lang="en-US"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85705798"/>
                  </a:ext>
                </a:extLst>
              </a:tr>
              <a:tr h="370840">
                <a:tc>
                  <a:txBody>
                    <a:bodyPr/>
                    <a:lstStyle/>
                    <a:p>
                      <a:pPr algn="ctr"/>
                      <a:r>
                        <a:rPr lang="en-US"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65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64396440"/>
                  </a:ext>
                </a:extLst>
              </a:tr>
              <a:tr h="370840">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77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69775256"/>
                  </a:ext>
                </a:extLst>
              </a:tr>
              <a:tr h="370840">
                <a:tc>
                  <a:txBody>
                    <a:bodyPr/>
                    <a:lstStyle/>
                    <a:p>
                      <a:pPr algn="ctr"/>
                      <a:r>
                        <a:rPr lang="en-US"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83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33162673"/>
                  </a:ext>
                </a:extLst>
              </a:tr>
            </a:tbl>
          </a:graphicData>
        </a:graphic>
      </p:graphicFrame>
      <p:sp>
        <p:nvSpPr>
          <p:cNvPr id="10" name="Rectangle 9">
            <a:extLst>
              <a:ext uri="{FF2B5EF4-FFF2-40B4-BE49-F238E27FC236}">
                <a16:creationId xmlns:a16="http://schemas.microsoft.com/office/drawing/2014/main" id="{4F00D5F9-7360-4C97-AD1E-F45106BDDE3D}"/>
              </a:ext>
            </a:extLst>
          </p:cNvPr>
          <p:cNvSpPr/>
          <p:nvPr/>
        </p:nvSpPr>
        <p:spPr>
          <a:xfrm>
            <a:off x="1524000" y="5376041"/>
            <a:ext cx="9144000" cy="835572"/>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What is her total utility if she purchases 5 pairs of earrings and 1 bracelet?</a:t>
            </a:r>
            <a:endParaRPr lang="en-US" dirty="0"/>
          </a:p>
        </p:txBody>
      </p:sp>
    </p:spTree>
    <p:extLst>
      <p:ext uri="{BB962C8B-B14F-4D97-AF65-F5344CB8AC3E}">
        <p14:creationId xmlns:p14="http://schemas.microsoft.com/office/powerpoint/2010/main" val="11965232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Table 4">
            <a:extLst>
              <a:ext uri="{FF2B5EF4-FFF2-40B4-BE49-F238E27FC236}">
                <a16:creationId xmlns:a16="http://schemas.microsoft.com/office/drawing/2014/main" id="{BE7F6C3B-E856-42DE-989F-507DC17649FF}"/>
              </a:ext>
            </a:extLst>
          </p:cNvPr>
          <p:cNvGraphicFramePr>
            <a:graphicFrameLocks noGrp="1"/>
          </p:cNvGraphicFramePr>
          <p:nvPr/>
        </p:nvGraphicFramePr>
        <p:xfrm>
          <a:off x="396765" y="2661581"/>
          <a:ext cx="11398470" cy="2225040"/>
        </p:xfrm>
        <a:graphic>
          <a:graphicData uri="http://schemas.openxmlformats.org/drawingml/2006/table">
            <a:tbl>
              <a:tblPr firstRow="1" bandRow="1">
                <a:tableStyleId>{5C22544A-7EE6-4342-B048-85BDC9FD1C3A}</a:tableStyleId>
              </a:tblPr>
              <a:tblGrid>
                <a:gridCol w="1899745">
                  <a:extLst>
                    <a:ext uri="{9D8B030D-6E8A-4147-A177-3AD203B41FA5}">
                      <a16:colId xmlns:a16="http://schemas.microsoft.com/office/drawing/2014/main" val="1458759958"/>
                    </a:ext>
                  </a:extLst>
                </a:gridCol>
                <a:gridCol w="1899745">
                  <a:extLst>
                    <a:ext uri="{9D8B030D-6E8A-4147-A177-3AD203B41FA5}">
                      <a16:colId xmlns:a16="http://schemas.microsoft.com/office/drawing/2014/main" val="2040987649"/>
                    </a:ext>
                  </a:extLst>
                </a:gridCol>
                <a:gridCol w="1899745">
                  <a:extLst>
                    <a:ext uri="{9D8B030D-6E8A-4147-A177-3AD203B41FA5}">
                      <a16:colId xmlns:a16="http://schemas.microsoft.com/office/drawing/2014/main" val="4289387324"/>
                    </a:ext>
                  </a:extLst>
                </a:gridCol>
                <a:gridCol w="1899745">
                  <a:extLst>
                    <a:ext uri="{9D8B030D-6E8A-4147-A177-3AD203B41FA5}">
                      <a16:colId xmlns:a16="http://schemas.microsoft.com/office/drawing/2014/main" val="974676386"/>
                    </a:ext>
                  </a:extLst>
                </a:gridCol>
                <a:gridCol w="1899745">
                  <a:extLst>
                    <a:ext uri="{9D8B030D-6E8A-4147-A177-3AD203B41FA5}">
                      <a16:colId xmlns:a16="http://schemas.microsoft.com/office/drawing/2014/main" val="2285941687"/>
                    </a:ext>
                  </a:extLst>
                </a:gridCol>
                <a:gridCol w="1899745">
                  <a:extLst>
                    <a:ext uri="{9D8B030D-6E8A-4147-A177-3AD203B41FA5}">
                      <a16:colId xmlns:a16="http://schemas.microsoft.com/office/drawing/2014/main" val="1567291181"/>
                    </a:ext>
                  </a:extLst>
                </a:gridCol>
              </a:tblGrid>
              <a:tr h="370840">
                <a:tc>
                  <a:txBody>
                    <a:bodyPr/>
                    <a:lstStyle/>
                    <a:p>
                      <a:pPr algn="ctr"/>
                      <a:r>
                        <a:rPr lang="en-US" dirty="0">
                          <a:solidFill>
                            <a:schemeClr val="tx1"/>
                          </a:solidFill>
                        </a:rPr>
                        <a:t>Pairs of Earrings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Total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Marginal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Bracelets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Total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Marginal Utility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45098996"/>
                  </a:ext>
                </a:extLst>
              </a:tr>
              <a:tr h="370840">
                <a:tc>
                  <a:txBody>
                    <a:bodyPr/>
                    <a:lstStyle/>
                    <a:p>
                      <a:pPr algn="ctr"/>
                      <a:r>
                        <a:rPr lang="en-US"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57836317"/>
                  </a:ext>
                </a:extLst>
              </a:tr>
              <a:tr h="370840">
                <a:tc>
                  <a:txBody>
                    <a:bodyPr/>
                    <a:lstStyle/>
                    <a:p>
                      <a:pPr algn="ctr"/>
                      <a:r>
                        <a:rPr lang="en-US"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85705798"/>
                  </a:ext>
                </a:extLst>
              </a:tr>
              <a:tr h="370840">
                <a:tc>
                  <a:txBody>
                    <a:bodyPr/>
                    <a:lstStyle/>
                    <a:p>
                      <a:pPr algn="ctr"/>
                      <a:r>
                        <a:rPr lang="en-US"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65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64396440"/>
                  </a:ext>
                </a:extLst>
              </a:tr>
              <a:tr h="370840">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77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69775256"/>
                  </a:ext>
                </a:extLst>
              </a:tr>
              <a:tr h="370840">
                <a:tc>
                  <a:txBody>
                    <a:bodyPr/>
                    <a:lstStyle/>
                    <a:p>
                      <a:pPr algn="ctr"/>
                      <a:r>
                        <a:rPr lang="en-US"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83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33162673"/>
                  </a:ext>
                </a:extLst>
              </a:tr>
            </a:tbl>
          </a:graphicData>
        </a:graphic>
      </p:graphicFrame>
      <p:sp>
        <p:nvSpPr>
          <p:cNvPr id="10" name="Rectangle 9">
            <a:extLst>
              <a:ext uri="{FF2B5EF4-FFF2-40B4-BE49-F238E27FC236}">
                <a16:creationId xmlns:a16="http://schemas.microsoft.com/office/drawing/2014/main" id="{4F00D5F9-7360-4C97-AD1E-F45106BDDE3D}"/>
              </a:ext>
            </a:extLst>
          </p:cNvPr>
          <p:cNvSpPr/>
          <p:nvPr/>
        </p:nvSpPr>
        <p:spPr>
          <a:xfrm>
            <a:off x="5131675" y="5302306"/>
            <a:ext cx="1928650" cy="835572"/>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53+20=73 utils</a:t>
            </a:r>
            <a:endParaRPr lang="en-US" dirty="0"/>
          </a:p>
        </p:txBody>
      </p:sp>
      <p:sp>
        <p:nvSpPr>
          <p:cNvPr id="4" name="Oval 3">
            <a:extLst>
              <a:ext uri="{FF2B5EF4-FFF2-40B4-BE49-F238E27FC236}">
                <a16:creationId xmlns:a16="http://schemas.microsoft.com/office/drawing/2014/main" id="{7F667FB2-FBF1-4E94-996B-A54C63C76102}"/>
              </a:ext>
            </a:extLst>
          </p:cNvPr>
          <p:cNvSpPr/>
          <p:nvPr/>
        </p:nvSpPr>
        <p:spPr>
          <a:xfrm>
            <a:off x="3011216" y="4540467"/>
            <a:ext cx="441434" cy="31462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C2ACCA70-FE48-4693-89C4-8AEC8DBB6E55}"/>
              </a:ext>
            </a:extLst>
          </p:cNvPr>
          <p:cNvSpPr/>
          <p:nvPr/>
        </p:nvSpPr>
        <p:spPr>
          <a:xfrm>
            <a:off x="8713078" y="3067081"/>
            <a:ext cx="441434" cy="314621"/>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121894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438</TotalTime>
  <Words>1271</Words>
  <Application>Microsoft Office PowerPoint</Application>
  <PresentationFormat>Widescreen</PresentationFormat>
  <Paragraphs>219</Paragraphs>
  <Slides>14</Slides>
  <Notes>12</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14</vt:i4>
      </vt:variant>
    </vt:vector>
  </HeadingPairs>
  <TitlesOfParts>
    <vt:vector size="22" baseType="lpstr">
      <vt:lpstr>Arial</vt:lpstr>
      <vt:lpstr>Calibri</vt:lpstr>
      <vt:lpstr>Calibri Light</vt:lpstr>
      <vt:lpstr>Cambria Math</vt:lpstr>
      <vt:lpstr>Century Gothic</vt:lpstr>
      <vt:lpstr>Open Sans</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51</cp:revision>
  <dcterms:created xsi:type="dcterms:W3CDTF">2017-06-16T13:06:21Z</dcterms:created>
  <dcterms:modified xsi:type="dcterms:W3CDTF">2021-04-14T17:17:22Z</dcterms:modified>
</cp:coreProperties>
</file>