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9" r:id="rId4"/>
    <p:sldId id="370" r:id="rId5"/>
    <p:sldId id="371" r:id="rId6"/>
    <p:sldId id="368" r:id="rId7"/>
    <p:sldId id="375" r:id="rId8"/>
    <p:sldId id="293" r:id="rId9"/>
    <p:sldId id="372" r:id="rId10"/>
    <p:sldId id="373"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4/14/2021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241788" y="1975519"/>
            <a:ext cx="9991093"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Changes in Income and Prices Affect 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734327"/>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Unifying Power of the Utility-Maximizing Budget Set Framework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interaction between prices, budget constraints, and personal preferences determines household choices.</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flexible and powerful terminology of utility-maximization gives economists a vocabulary for bringing these elements together.</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Not even economists believe people constantly measure their utility before making decisions.</a:t>
              </a:r>
            </a:p>
          </p:txBody>
        </p:sp>
      </p:grpSp>
      <p:grpSp>
        <p:nvGrpSpPr>
          <p:cNvPr id="15" name="Group 14">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116780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budget constraint framework suggests that when income or price changes, a range of responses are possible.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income rises, households will demand a higher quantity of normal goods but a lower quantity of inferior goods.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price of a good rises, households will typically demand less of that good—but whether they will demand a much lower quantity or only a slightly lower quantity will depend on personal preferences.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higher price for one good can lead to more or less demand for other goods.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Changes in Income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979509" y="1431152"/>
            <a:ext cx="2914983" cy="4288940"/>
            <a:chOff x="542922" y="1736761"/>
            <a:chExt cx="8058155" cy="877897"/>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2" y="1736761"/>
              <a:ext cx="8058155" cy="8778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61523"/>
              <a:ext cx="7807571" cy="8283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shifts the budget constraint to the right.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Following the change, consumers will again consider the utility and marginal utility received from the two goods to make the utility-maximizing choice.</a:t>
              </a:r>
            </a:p>
            <a:p>
              <a:endParaRPr lang="en-US" sz="2000" dirty="0">
                <a:solidFill>
                  <a:schemeClr val="bg1"/>
                </a:solidFill>
              </a:endParaRPr>
            </a:p>
          </p:txBody>
        </p:sp>
      </p:grpSp>
      <p:pic>
        <p:nvPicPr>
          <p:cNvPr id="1026" name="Picture 2" descr="A graph of Kimberly's original and new budget constraints. An increase in income shifts the budget constraint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5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Normal and Inferior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income rises, the most common reaction is to purchase more of both goods on the budget constraint.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and services are </a:t>
              </a:r>
              <a:r>
                <a:rPr lang="en-US" sz="2000" b="1" dirty="0">
                  <a:solidFill>
                    <a:schemeClr val="bg1"/>
                  </a:solidFill>
                </a:rPr>
                <a:t>normal goods </a:t>
              </a:r>
              <a:r>
                <a:rPr lang="en-US" sz="2000" dirty="0">
                  <a:solidFill>
                    <a:schemeClr val="bg1"/>
                  </a:solidFill>
                </a:rPr>
                <a:t>when a rise in income leads to a rise in the quantity consumed of that good, and vice versa.</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where demand declines as income rises (or conversely, where the demand rises as income falls) are called </a:t>
              </a:r>
              <a:r>
                <a:rPr lang="en-US" sz="2000" b="1" dirty="0">
                  <a:solidFill>
                    <a:schemeClr val="bg1"/>
                  </a:solidFill>
                </a:rPr>
                <a:t>inferior goods</a:t>
              </a:r>
              <a:r>
                <a:rPr lang="en-US" sz="2000" dirty="0">
                  <a:solidFill>
                    <a:schemeClr val="bg1"/>
                  </a:solidFill>
                </a:rPr>
                <a: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rise in income could, however, cause consumption of one good to increase while consumption of the other good declines.</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4571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Price Changes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173004" y="1566743"/>
            <a:ext cx="2914983" cy="4496670"/>
            <a:chOff x="-1414776" y="1736760"/>
            <a:chExt cx="8058155" cy="1166329"/>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1414776" y="1736760"/>
              <a:ext cx="8058155" cy="11663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1414776" y="1789055"/>
              <a:ext cx="7807571" cy="106173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price of a good means less of the good can be bought with any given budget.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good on the horizontal axis of a budget constraint has an increase in price, the budget constraint will shift inward from the vertical axis.</a:t>
              </a:r>
            </a:p>
          </p:txBody>
        </p:sp>
      </p:gr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83862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11379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algn="ctr"/>
            <a:r>
              <a:rPr lang="en-US" sz="2000" i="1" dirty="0">
                <a:solidFill>
                  <a:schemeClr val="bg1"/>
                </a:solidFill>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32490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Substitution and Income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algn="ctr"/>
            <a:r>
              <a:rPr lang="en-US" sz="2000">
                <a:solidFill>
                  <a:schemeClr val="bg1"/>
                </a:solidFill>
              </a:rPr>
              <a:t>When a price changes and consumers have an incentive to substitute some of the good with a relatively lower-priced good.</a:t>
            </a:r>
            <a:endParaRPr lang="en-US" sz="2000" dirty="0">
              <a:solidFill>
                <a:schemeClr val="bg1"/>
              </a:solidFill>
            </a:endParaRP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algn="ctr"/>
            <a:r>
              <a:rPr lang="en-US" sz="2000" dirty="0">
                <a:solidFill>
                  <a:schemeClr val="bg1"/>
                </a:solidFill>
              </a:rPr>
              <a:t>A higher price means the buying power of income has been reduced (even though actual income has not changed), which leads to buying less of the good.</a:t>
            </a:r>
          </a:p>
        </p:txBody>
      </p:sp>
      <p:grpSp>
        <p:nvGrpSpPr>
          <p:cNvPr id="7" name="Group 6">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algn="ctr"/>
              <a:r>
                <a:rPr lang="en-US" sz="2000" dirty="0">
                  <a:solidFill>
                    <a:schemeClr val="bg1"/>
                  </a:solidFill>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algn="ctr"/>
            <a:r>
              <a:rPr lang="en-US" b="1" dirty="0">
                <a:solidFill>
                  <a:schemeClr val="bg1"/>
                </a:solidFill>
              </a:rPr>
              <a:t>Substitution Effect</a:t>
            </a: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algn="ctr"/>
            <a:r>
              <a:rPr lang="en-US" b="1" dirty="0">
                <a:solidFill>
                  <a:schemeClr val="bg1"/>
                </a:solidFill>
              </a:rPr>
              <a:t>Income Effect</a:t>
            </a:r>
          </a:p>
        </p:txBody>
      </p:sp>
    </p:spTree>
    <p:extLst>
      <p:ext uri="{BB962C8B-B14F-4D97-AF65-F5344CB8AC3E}">
        <p14:creationId xmlns:p14="http://schemas.microsoft.com/office/powerpoint/2010/main" val="104149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Foundations of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price of a good lead the budget constraint to rotate.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 constraint rotations mean that when individuals are seeking their highest utility, the quantity demanded of that good will change.</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211653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Applications in Government and Business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algn="ctr"/>
              <a:r>
                <a:rPr lang="en-US" sz="2000" dirty="0">
                  <a:solidFill>
                    <a:schemeClr val="bg1"/>
                  </a:solidFill>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Higher prices for natural gas and electricity due to Hurricanes Katrina and Rita</a:t>
            </a:r>
          </a:p>
        </p:txBody>
      </p: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Many people turned down their thermostats and decreased energy consumption.</a:t>
            </a:r>
          </a:p>
        </p:txBody>
      </p: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Taxes on alcohol</a:t>
            </a:r>
          </a:p>
        </p:txBody>
      </p: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Since a tax increases the price of alcohol, many people decrease their consumption of alcohol.</a:t>
            </a:r>
          </a:p>
        </p:txBody>
      </p: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Consumers may decrease their purchases of other goods and services due to the income effect.</a:t>
            </a:r>
          </a:p>
        </p:txBody>
      </p:sp>
      <p:cxnSp>
        <p:nvCxnSpPr>
          <p:cNvPr id="4" name="Straight Connector 3">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057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TotalTime>
  <Words>1551</Words>
  <Application>Microsoft Office PowerPoint</Application>
  <PresentationFormat>Widescreen</PresentationFormat>
  <Paragraphs>103</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44</cp:revision>
  <dcterms:created xsi:type="dcterms:W3CDTF">2017-06-16T13:06:21Z</dcterms:created>
  <dcterms:modified xsi:type="dcterms:W3CDTF">2021-04-14T15:14:22Z</dcterms:modified>
</cp:coreProperties>
</file>