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367" r:id="rId4"/>
    <p:sldId id="298" r:id="rId5"/>
    <p:sldId id="257" r:id="rId6"/>
    <p:sldId id="297" r:id="rId7"/>
    <p:sldId id="299" r:id="rId8"/>
    <p:sldId id="290" r:id="rId9"/>
    <p:sldId id="291" r:id="rId10"/>
    <p:sldId id="293" r:id="rId11"/>
    <p:sldId id="368" r:id="rId12"/>
    <p:sldId id="300" r:id="rId13"/>
    <p:sldId id="365" r:id="rId14"/>
    <p:sldId id="366" r:id="rId15"/>
    <p:sldId id="364"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FF8181"/>
    <a:srgbClr val="2FB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7" d="100"/>
          <a:sy n="97" d="100"/>
        </p:scale>
        <p:origin x="4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4/14/2021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less than two decades, Amazon has transformed the way consumers sell, buy, and even read. A major reason for the giant retailer's success is its production model and cost structure, which has enabled Amazon to undercut competitors' prices even when factoring in the cost of shipping. </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definitions of cost are important for distinguishing between two conceptions of profit: accounting profit and economic profit. Accounting profit is a cash concept: total revenue minus explicit costs—the difference between dollars brought in and dollars paid out. Economic profit is total revenue minus total cost, including both explicit and implicit costs. Whether or not a business is economically successful depends on its economic profit.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2599740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A firm had a sales revenue of $1,300,000 last year. It spent $450,000 on labor, $50,000 on capital, and $250,000 on materials. The firm's factory sits on land owned by the firm that it could rent for $80,000 per year.</a:t>
            </a:r>
          </a:p>
          <a:p>
            <a:pPr algn="l"/>
            <a:endParaRPr lang="en-US" sz="1200" dirty="0">
              <a:solidFill>
                <a:schemeClr val="bg1"/>
              </a:solidFill>
            </a:endParaRPr>
          </a:p>
          <a:p>
            <a:pPr algn="l"/>
            <a:r>
              <a:rPr lang="en-US" sz="1200" dirty="0">
                <a:solidFill>
                  <a:schemeClr val="bg1"/>
                </a:solidFill>
              </a:rPr>
              <a:t>What was the firm's economic profit? </a:t>
            </a:r>
          </a:p>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3302209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Economic profit is calculated by subtracting total cost from total revenue. Explicit costs are actual payments that the firm makes. Labor, capital, and materials are all explicit costs. Implicit costs are the opportunity costs of using resources that the firm already owns. Using the land the firm owns for its factory is considered an implicit cost since the firm could make money by renting out the land. Since all four costs are included in total cost, subtract each one from the firm's total revenue.</a:t>
            </a:r>
          </a:p>
          <a:p>
            <a:pPr algn="l"/>
            <a:endParaRPr lang="en-US" sz="1200" dirty="0">
              <a:solidFill>
                <a:schemeClr val="bg1"/>
              </a:solidFill>
            </a:endParaRPr>
          </a:p>
          <a:p>
            <a:pPr algn="l"/>
            <a:r>
              <a:rPr lang="en-US" sz="1200" dirty="0">
                <a:solidFill>
                  <a:schemeClr val="bg1"/>
                </a:solidFill>
              </a:rPr>
              <a:t>economic profit= sales revenue−labor−capital−materials−opportunity cost of land</a:t>
            </a:r>
          </a:p>
          <a:p>
            <a:pPr algn="l"/>
            <a:r>
              <a:rPr lang="en-US" sz="1200" dirty="0">
                <a:solidFill>
                  <a:schemeClr val="bg1"/>
                </a:solidFill>
              </a:rPr>
              <a:t>economic profit= $1,300,000 − $450,000 − $50,000 − $250,000 − $80,000</a:t>
            </a:r>
          </a:p>
          <a:p>
            <a:pPr algn="l"/>
            <a:r>
              <a:rPr lang="en-US" sz="1200" dirty="0">
                <a:solidFill>
                  <a:schemeClr val="bg1"/>
                </a:solidFill>
              </a:rPr>
              <a:t>economic profit= $470,000</a:t>
            </a:r>
          </a:p>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4221258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theory of the firm explains how firms behave. A firm combines inputs of land, labor, capital, and component materials to produce outputs. Production is any process or service that creates value, including manufacturing, transportation, distribution, and sales.</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3828753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Production involves many important decisions that define a firm's behavior. Just a few of these decisions include what product or products the firm should produce, how the firm should produce these products (in other words, what production process the firm should use), how much output the firm should produce, what price the firm should charge for its products, and how much labor the firm should employ. These decisions depend on the production and cost conditions facing each firm as well as the market structure for the product in question.</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answers to production questions depend on the conditions facing each firm and the market structure for the product(s) in question. Market structure is a multidimensional concept that involves how competitive the industry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375416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Market structure is defined by questions such as these: How much market power does each firm in the industry possess? How difficult is it for new firms to enter the industry? How similar is each firm’s product to the products of other firms in the industry? Do firms compete on the basis of price, advertising, or other product differences?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3303144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Firms face different competitive situations. At one extreme—perfect competition—many firms are all trying to sell identical products. At the other extreme—monopoly—only one firm is selling the product, and this firm faces no competition. Monopolistic competition and oligopoly fall between the extremes of perfect competition and monopoly. Monopolistic competition is a situation with many firms selling similar, but not identical, products. Oligopoly is a situation with few firms that sell identical or similar products.</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Each business, regardless of size or complexity, tries to earn a profit. 𝑝𝑟𝑜𝑓𝑖𝑡=𝑡𝑜𝑡𝑎𝑙 𝑟𝑒𝑣𝑒𝑛𝑢𝑒−𝑡𝑜𝑡𝑎𝑙 𝑐𝑜𝑠𝑡. Total revenue is the income the firm generates from selling its products. We calculate it by multiplying the price of the product times the quantity of output sold: 𝑡𝑜𝑡𝑎𝑙 𝑟𝑒𝑣𝑒𝑛𝑢𝑒=𝑝𝑟𝑖𝑐𝑒×𝑞𝑢𝑎𝑛𝑡𝑖𝑡𝑦.</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Total cost is what the firm pays for producing and selling its products. We can distinguish between two types of cost: explicit and implicit. Explicit costs are out-of-pocket costs and actual payments, such as wages paid to employees and rent for an office. Implicit costs are the opportunity costs of using resources the firm already owns, such as depreciation.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1680508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Suppose you own your own vinyl decal business, and you currently generate revenue of $20,000 per year. To calculate your profit, what else do you need to consider besides your total revenue of $20,000?</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34965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4/14/2021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4/14/2021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4/14/2021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4/14/2021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4/14/2021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4/14/2021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4/14/2021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4/14/2021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353202" y="2216768"/>
            <a:ext cx="11485596"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Explicit and Implicit Costs, and Accounting and Economic Profit</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248175"/>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93968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237335" y="4248175"/>
            <a:ext cx="2992294" cy="369332"/>
          </a:xfrm>
          <a:prstGeom prst="rect">
            <a:avLst/>
          </a:prstGeom>
          <a:noFill/>
        </p:spPr>
        <p:txBody>
          <a:bodyPr wrap="none" rtlCol="0">
            <a:spAutoFit/>
          </a:bodyPr>
          <a:lstStyle/>
          <a:p>
            <a:r>
              <a:rPr lang="en-US" i="1" dirty="0"/>
              <a:t>Principles of Microeconomics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1701248"/>
            <a:ext cx="8851342" cy="1200329"/>
          </a:xfrm>
          <a:prstGeom prst="rect">
            <a:avLst/>
          </a:prstGeom>
          <a:solidFill>
            <a:srgbClr val="627981"/>
          </a:solidFill>
        </p:spPr>
        <p:txBody>
          <a:bodyPr wrap="square" rtlCol="0" anchor="ctr">
            <a:spAutoFit/>
          </a:bodyPr>
          <a:lstStyle/>
          <a:p>
            <a:pPr algn="ctr"/>
            <a:r>
              <a:rPr lang="en-US" sz="2400" dirty="0">
                <a:solidFill>
                  <a:schemeClr val="bg1"/>
                </a:solidFill>
              </a:rPr>
              <a:t>Suppose you own your own vinyl decal business, and you currently generate revenue of $20,000 per year. To calculate your profit, what else do you need to consider besides your total revenue of $20,000?</a:t>
            </a:r>
          </a:p>
        </p:txBody>
      </p:sp>
      <p:pic>
        <p:nvPicPr>
          <p:cNvPr id="3" name="Picture 2" descr="Vinyl playing on a turntable">
            <a:extLst>
              <a:ext uri="{FF2B5EF4-FFF2-40B4-BE49-F238E27FC236}">
                <a16:creationId xmlns:a16="http://schemas.microsoft.com/office/drawing/2014/main" id="{D55A6EC9-2B73-4F1D-BC0E-F37CCE96C8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2887" y="3464916"/>
            <a:ext cx="5946226" cy="2717549"/>
          </a:xfrm>
          <a:prstGeom prst="rect">
            <a:avLst/>
          </a:prstGeom>
        </p:spPr>
      </p:pic>
    </p:spTree>
    <p:extLst>
      <p:ext uri="{BB962C8B-B14F-4D97-AF65-F5344CB8AC3E}">
        <p14:creationId xmlns:p14="http://schemas.microsoft.com/office/powerpoint/2010/main" val="2572799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Profit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DF140933-3DCD-4873-8013-B0B06C32866B}"/>
              </a:ext>
            </a:extLst>
          </p:cNvPr>
          <p:cNvGrpSpPr/>
          <p:nvPr/>
        </p:nvGrpSpPr>
        <p:grpSpPr>
          <a:xfrm>
            <a:off x="2066921" y="1580912"/>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2C105CF1-56B0-4FE7-BB48-E96284EE4CA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0EC61E21-0B60-4633-BFB7-FB6D6EEE5748}"/>
                </a:ext>
              </a:extLst>
            </p:cNvPr>
            <p:cNvSpPr txBox="1"/>
            <p:nvPr/>
          </p:nvSpPr>
          <p:spPr>
            <a:xfrm>
              <a:off x="542922" y="178239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definitions of cost are important for distinguishing between two conceptions of profit: accounting profit and economic profit.</a:t>
              </a:r>
            </a:p>
          </p:txBody>
        </p:sp>
      </p:grpSp>
      <p:grpSp>
        <p:nvGrpSpPr>
          <p:cNvPr id="22" name="Group 21">
            <a:extLst>
              <a:ext uri="{FF2B5EF4-FFF2-40B4-BE49-F238E27FC236}">
                <a16:creationId xmlns:a16="http://schemas.microsoft.com/office/drawing/2014/main" id="{165025EF-ACE0-4E38-A539-4FCCF8DA4F72}"/>
              </a:ext>
            </a:extLst>
          </p:cNvPr>
          <p:cNvGrpSpPr/>
          <p:nvPr/>
        </p:nvGrpSpPr>
        <p:grpSpPr>
          <a:xfrm>
            <a:off x="2066920" y="2504956"/>
            <a:ext cx="8058156" cy="806935"/>
            <a:chOff x="542921" y="1736761"/>
            <a:chExt cx="8058156" cy="806935"/>
          </a:xfrm>
          <a:solidFill>
            <a:srgbClr val="627981"/>
          </a:solidFill>
        </p:grpSpPr>
        <p:sp>
          <p:nvSpPr>
            <p:cNvPr id="23" name="Rectangle 22">
              <a:extLst>
                <a:ext uri="{FF2B5EF4-FFF2-40B4-BE49-F238E27FC236}">
                  <a16:creationId xmlns:a16="http://schemas.microsoft.com/office/drawing/2014/main" id="{869EC0EA-2B7A-4426-B8A0-26BE3A18B41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86B93D80-E8A7-4585-8565-D528CB945FE7}"/>
                </a:ext>
              </a:extLst>
            </p:cNvPr>
            <p:cNvSpPr txBox="1"/>
            <p:nvPr/>
          </p:nvSpPr>
          <p:spPr>
            <a:xfrm>
              <a:off x="542921" y="176225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Accounting profit </a:t>
              </a:r>
              <a:r>
                <a:rPr lang="en-US" sz="2000" dirty="0">
                  <a:solidFill>
                    <a:schemeClr val="bg1"/>
                  </a:solidFill>
                </a:rPr>
                <a:t>is a cash concept: total revenue minus explicit costs—the difference between dollars brought in and dollars paid out.</a:t>
              </a:r>
            </a:p>
          </p:txBody>
        </p:sp>
      </p:grpSp>
      <p:grpSp>
        <p:nvGrpSpPr>
          <p:cNvPr id="29" name="Group 28">
            <a:extLst>
              <a:ext uri="{FF2B5EF4-FFF2-40B4-BE49-F238E27FC236}">
                <a16:creationId xmlns:a16="http://schemas.microsoft.com/office/drawing/2014/main" id="{A1710AC6-DB51-49E9-97B8-4CE304310157}"/>
              </a:ext>
            </a:extLst>
          </p:cNvPr>
          <p:cNvGrpSpPr/>
          <p:nvPr/>
        </p:nvGrpSpPr>
        <p:grpSpPr>
          <a:xfrm>
            <a:off x="2066922" y="4353044"/>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4AE80BE1-43D4-4179-89AF-4BB782104E4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A41F293E-AB1D-45A0-8EC4-A5135A9EC13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Whether or not a business is economically successful depends on its economic profit.</a:t>
              </a:r>
            </a:p>
          </p:txBody>
        </p:sp>
      </p:grpSp>
      <p:grpSp>
        <p:nvGrpSpPr>
          <p:cNvPr id="32" name="Group 31">
            <a:extLst>
              <a:ext uri="{FF2B5EF4-FFF2-40B4-BE49-F238E27FC236}">
                <a16:creationId xmlns:a16="http://schemas.microsoft.com/office/drawing/2014/main" id="{0A347D64-D701-4A87-ADE0-9735D9E4E409}"/>
              </a:ext>
            </a:extLst>
          </p:cNvPr>
          <p:cNvGrpSpPr/>
          <p:nvPr/>
        </p:nvGrpSpPr>
        <p:grpSpPr>
          <a:xfrm>
            <a:off x="2066922" y="3429000"/>
            <a:ext cx="8058154" cy="806935"/>
            <a:chOff x="542923" y="1736761"/>
            <a:chExt cx="8058154" cy="806935"/>
          </a:xfrm>
          <a:solidFill>
            <a:srgbClr val="627981"/>
          </a:solidFill>
        </p:grpSpPr>
        <p:sp>
          <p:nvSpPr>
            <p:cNvPr id="33" name="Rectangle 32">
              <a:extLst>
                <a:ext uri="{FF2B5EF4-FFF2-40B4-BE49-F238E27FC236}">
                  <a16:creationId xmlns:a16="http://schemas.microsoft.com/office/drawing/2014/main" id="{1584169F-4214-4798-8A79-801BCC57C69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BF386963-EA58-4B3D-9421-A41A071C690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Economic profit </a:t>
              </a:r>
              <a:r>
                <a:rPr lang="en-US" sz="2000" dirty="0">
                  <a:solidFill>
                    <a:schemeClr val="bg1"/>
                  </a:solidFill>
                </a:rPr>
                <a:t>is total revenue minus total cost, including both explicit and implicit costs.</a:t>
              </a:r>
            </a:p>
          </p:txBody>
        </p:sp>
      </p:grpSp>
    </p:spTree>
    <p:extLst>
      <p:ext uri="{BB962C8B-B14F-4D97-AF65-F5344CB8AC3E}">
        <p14:creationId xmlns:p14="http://schemas.microsoft.com/office/powerpoint/2010/main" val="1359962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81188" y="1600101"/>
            <a:ext cx="8429624" cy="2308324"/>
          </a:xfrm>
          <a:prstGeom prst="rect">
            <a:avLst/>
          </a:prstGeom>
          <a:solidFill>
            <a:srgbClr val="627981"/>
          </a:solidFill>
        </p:spPr>
        <p:txBody>
          <a:bodyPr wrap="square" rtlCol="0">
            <a:spAutoFit/>
          </a:bodyPr>
          <a:lstStyle/>
          <a:p>
            <a:pPr algn="ctr"/>
            <a:r>
              <a:rPr lang="en-US" sz="2400" dirty="0">
                <a:solidFill>
                  <a:schemeClr val="bg1"/>
                </a:solidFill>
              </a:rPr>
              <a:t>A firm had a sales revenue of </a:t>
            </a:r>
            <a:r>
              <a:rPr lang="en-US" sz="2400" b="1" dirty="0">
                <a:solidFill>
                  <a:schemeClr val="bg1"/>
                </a:solidFill>
              </a:rPr>
              <a:t>$1,300,000</a:t>
            </a:r>
            <a:r>
              <a:rPr lang="en-US" sz="2400" dirty="0">
                <a:solidFill>
                  <a:schemeClr val="bg1"/>
                </a:solidFill>
              </a:rPr>
              <a:t> last year. It spent </a:t>
            </a:r>
            <a:r>
              <a:rPr lang="en-US" sz="2400" b="1" dirty="0">
                <a:solidFill>
                  <a:schemeClr val="bg1"/>
                </a:solidFill>
              </a:rPr>
              <a:t>$450,000 </a:t>
            </a:r>
            <a:r>
              <a:rPr lang="en-US" sz="2400" dirty="0">
                <a:solidFill>
                  <a:schemeClr val="bg1"/>
                </a:solidFill>
              </a:rPr>
              <a:t>on labor</a:t>
            </a:r>
            <a:r>
              <a:rPr lang="en-US" sz="2400" b="1" dirty="0">
                <a:solidFill>
                  <a:schemeClr val="bg1"/>
                </a:solidFill>
              </a:rPr>
              <a:t>, $50,000 </a:t>
            </a:r>
            <a:r>
              <a:rPr lang="en-US" sz="2400" dirty="0">
                <a:solidFill>
                  <a:schemeClr val="bg1"/>
                </a:solidFill>
              </a:rPr>
              <a:t>on capital, and </a:t>
            </a:r>
            <a:r>
              <a:rPr lang="en-US" sz="2400" b="1" dirty="0">
                <a:solidFill>
                  <a:schemeClr val="bg1"/>
                </a:solidFill>
              </a:rPr>
              <a:t>$250,000 </a:t>
            </a:r>
            <a:r>
              <a:rPr lang="en-US" sz="2400" dirty="0">
                <a:solidFill>
                  <a:schemeClr val="bg1"/>
                </a:solidFill>
              </a:rPr>
              <a:t>on materials. The firm's factory sits on land owned by the firm that it could rent for </a:t>
            </a:r>
            <a:r>
              <a:rPr lang="en-US" sz="2400" b="1" dirty="0">
                <a:solidFill>
                  <a:schemeClr val="bg1"/>
                </a:solidFill>
              </a:rPr>
              <a:t>$80,000 </a:t>
            </a:r>
            <a:r>
              <a:rPr lang="en-US" sz="2400" dirty="0">
                <a:solidFill>
                  <a:schemeClr val="bg1"/>
                </a:solidFill>
              </a:rPr>
              <a:t>per year.</a:t>
            </a:r>
          </a:p>
          <a:p>
            <a:pPr algn="ctr"/>
            <a:endParaRPr lang="en-US" sz="2400" dirty="0">
              <a:solidFill>
                <a:schemeClr val="bg1"/>
              </a:solidFill>
            </a:endParaRPr>
          </a:p>
          <a:p>
            <a:pPr algn="ctr"/>
            <a:r>
              <a:rPr lang="en-US" sz="2400" dirty="0">
                <a:solidFill>
                  <a:schemeClr val="bg1"/>
                </a:solidFill>
              </a:rPr>
              <a:t>What was the firm's economic profit? </a:t>
            </a:r>
            <a:endParaRPr lang="en-US" sz="2000" dirty="0"/>
          </a:p>
        </p:txBody>
      </p:sp>
    </p:spTree>
    <p:extLst>
      <p:ext uri="{BB962C8B-B14F-4D97-AF65-F5344CB8AC3E}">
        <p14:creationId xmlns:p14="http://schemas.microsoft.com/office/powerpoint/2010/main" val="301011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DA83CD1-FF57-4925-A2F2-344DD08A9286}"/>
              </a:ext>
            </a:extLst>
          </p:cNvPr>
          <p:cNvSpPr txBox="1"/>
          <p:nvPr/>
        </p:nvSpPr>
        <p:spPr>
          <a:xfrm>
            <a:off x="1459469" y="1341780"/>
            <a:ext cx="9273061" cy="4708981"/>
          </a:xfrm>
          <a:prstGeom prst="rect">
            <a:avLst/>
          </a:prstGeom>
          <a:solidFill>
            <a:srgbClr val="627981"/>
          </a:solidFill>
        </p:spPr>
        <p:txBody>
          <a:bodyPr wrap="square" rtlCol="0" anchor="ctr">
            <a:spAutoFit/>
          </a:bodyPr>
          <a:lstStyle/>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p:txBody>
      </p:sp>
      <p:sp>
        <p:nvSpPr>
          <p:cNvPr id="3" name="TextBox 2">
            <a:extLst>
              <a:ext uri="{FF2B5EF4-FFF2-40B4-BE49-F238E27FC236}">
                <a16:creationId xmlns:a16="http://schemas.microsoft.com/office/drawing/2014/main" id="{9378F5E7-1C27-4E62-BCA9-DA2FD380FAD9}"/>
              </a:ext>
            </a:extLst>
          </p:cNvPr>
          <p:cNvSpPr txBox="1"/>
          <p:nvPr/>
        </p:nvSpPr>
        <p:spPr>
          <a:xfrm>
            <a:off x="1881188" y="1734207"/>
            <a:ext cx="8429625" cy="1754326"/>
          </a:xfrm>
          <a:prstGeom prst="rect">
            <a:avLst/>
          </a:prstGeom>
          <a:noFill/>
        </p:spPr>
        <p:txBody>
          <a:bodyPr wrap="square" rtlCol="0">
            <a:spAutoFit/>
          </a:bodyPr>
          <a:lstStyle/>
          <a:p>
            <a:pPr algn="ctr"/>
            <a:r>
              <a:rPr lang="en-US" dirty="0">
                <a:solidFill>
                  <a:schemeClr val="bg1"/>
                </a:solidFill>
              </a:rPr>
              <a:t>Economic profit is calculated by subtracting total cost from total revenue. Explicit costs are actual payments that the firm makes. Labor, capital, and materials are all explicit costs. Implicit costs are the opportunity costs of using resources that the firm already owns. Using the land the firm owns for its factory is considered an implicit cost since the firm could make money by renting out the land.</a:t>
            </a:r>
          </a:p>
          <a:p>
            <a:endParaRPr lang="en-US" dirty="0">
              <a:solidFill>
                <a:schemeClr val="bg1"/>
              </a:solidFill>
            </a:endParaRPr>
          </a:p>
        </p:txBody>
      </p:sp>
      <p:sp>
        <p:nvSpPr>
          <p:cNvPr id="11" name="TextBox 10">
            <a:extLst>
              <a:ext uri="{FF2B5EF4-FFF2-40B4-BE49-F238E27FC236}">
                <a16:creationId xmlns:a16="http://schemas.microsoft.com/office/drawing/2014/main" id="{795A56C9-2901-4187-92B6-A933A23297BC}"/>
              </a:ext>
            </a:extLst>
          </p:cNvPr>
          <p:cNvSpPr txBox="1"/>
          <p:nvPr/>
        </p:nvSpPr>
        <p:spPr>
          <a:xfrm>
            <a:off x="1881186" y="3824929"/>
            <a:ext cx="8429625" cy="2031325"/>
          </a:xfrm>
          <a:prstGeom prst="rect">
            <a:avLst/>
          </a:prstGeom>
          <a:noFill/>
        </p:spPr>
        <p:txBody>
          <a:bodyPr wrap="square" rtlCol="0">
            <a:spAutoFit/>
          </a:bodyPr>
          <a:lstStyle/>
          <a:p>
            <a:pPr algn="ctr"/>
            <a:r>
              <a:rPr lang="en-US" dirty="0">
                <a:solidFill>
                  <a:schemeClr val="bg1"/>
                </a:solidFill>
              </a:rPr>
              <a:t>Since all four costs are included in total cost, subtract each one from the firm's total revenue.</a:t>
            </a:r>
          </a:p>
          <a:p>
            <a:pPr algn="ctr"/>
            <a:endParaRPr lang="en-US" dirty="0">
              <a:solidFill>
                <a:schemeClr val="bg1"/>
              </a:solidFill>
            </a:endParaRPr>
          </a:p>
          <a:p>
            <a:pPr algn="ctr"/>
            <a:r>
              <a:rPr lang="en-US" dirty="0">
                <a:solidFill>
                  <a:schemeClr val="bg1"/>
                </a:solidFill>
              </a:rPr>
              <a:t>economic profit= sales revenue−labor−capital−materials−opportunity cost of land</a:t>
            </a:r>
          </a:p>
          <a:p>
            <a:pPr algn="ctr"/>
            <a:r>
              <a:rPr lang="en-US" dirty="0">
                <a:solidFill>
                  <a:schemeClr val="bg1"/>
                </a:solidFill>
              </a:rPr>
              <a:t>economic profit= $1,300,000 − $450,000 − $50,000 − $250,000 − $80,000</a:t>
            </a:r>
          </a:p>
          <a:p>
            <a:pPr algn="ctr"/>
            <a:r>
              <a:rPr lang="en-US" dirty="0">
                <a:solidFill>
                  <a:schemeClr val="bg1"/>
                </a:solidFill>
              </a:rPr>
              <a:t>economic profit= $470,000</a:t>
            </a:r>
          </a:p>
          <a:p>
            <a:pPr algn="ctr"/>
            <a:endParaRPr lang="en-US" dirty="0">
              <a:solidFill>
                <a:schemeClr val="bg1"/>
              </a:solidFill>
            </a:endParaRPr>
          </a:p>
        </p:txBody>
      </p:sp>
    </p:spTree>
    <p:extLst>
      <p:ext uri="{BB962C8B-B14F-4D97-AF65-F5344CB8AC3E}">
        <p14:creationId xmlns:p14="http://schemas.microsoft.com/office/powerpoint/2010/main" val="335851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93783"/>
            <a:ext cx="9273061" cy="2554545"/>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Privately owned firms are motivated to earn profits.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Profit is the difference between revenue and cost.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While accounting profit considers only explicit costs, economic profit considers both explicit and implicit costs.</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Cost Structure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635484E1-69B7-45C0-93D1-3E34A99FCB56}"/>
              </a:ext>
            </a:extLst>
          </p:cNvPr>
          <p:cNvGrpSpPr/>
          <p:nvPr/>
        </p:nvGrpSpPr>
        <p:grpSpPr>
          <a:xfrm>
            <a:off x="1881186" y="4811395"/>
            <a:ext cx="8429625" cy="1482704"/>
            <a:chOff x="542921" y="1494983"/>
            <a:chExt cx="8492547" cy="1116933"/>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1"/>
              <a:ext cx="8492547" cy="9470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542922" y="1494983"/>
              <a:ext cx="8492546" cy="1043328"/>
            </a:xfrm>
            <a:prstGeom prst="rect">
              <a:avLst/>
            </a:prstGeom>
            <a:grpFill/>
          </p:spPr>
          <p:txBody>
            <a:bodyPr wrap="square" rtlCol="0">
              <a:spAutoFit/>
            </a:bodyPr>
            <a:lstStyle/>
            <a:p>
              <a:pPr algn="ctr"/>
              <a:r>
                <a:rPr lang="en-US" sz="2100" dirty="0">
                  <a:solidFill>
                    <a:schemeClr val="bg1"/>
                  </a:solidFill>
                </a:rPr>
                <a:t>In less than two decades, Amazon has transformed the way consumers sell, buy, and even read. A major reason for the giant retailer's success is its production model and cost structure, which has enabled Amazon to undercut competitors' prices even when factoring in the cost of shipping. </a:t>
              </a:r>
            </a:p>
          </p:txBody>
        </p:sp>
      </p:grpSp>
      <p:pic>
        <p:nvPicPr>
          <p:cNvPr id="1026" name="Picture 2" descr="A photograph of three boxes sitting on a doorstep">
            <a:extLst>
              <a:ext uri="{FF2B5EF4-FFF2-40B4-BE49-F238E27FC236}">
                <a16:creationId xmlns:a16="http://schemas.microsoft.com/office/drawing/2014/main" id="{52533856-871E-46FD-BD72-97DDEA4E77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0981" y="1309496"/>
            <a:ext cx="6270033" cy="3330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76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Theory of the Firm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B25565E-D965-43E6-BE25-AA1241473A36}"/>
              </a:ext>
            </a:extLst>
          </p:cNvPr>
          <p:cNvSpPr/>
          <p:nvPr/>
        </p:nvSpPr>
        <p:spPr>
          <a:xfrm>
            <a:off x="1881188" y="1592317"/>
            <a:ext cx="8429625" cy="146619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The theory of the firm explains how firms behave.</a:t>
            </a:r>
          </a:p>
        </p:txBody>
      </p:sp>
      <p:sp>
        <p:nvSpPr>
          <p:cNvPr id="5" name="Rectangle 4">
            <a:extLst>
              <a:ext uri="{FF2B5EF4-FFF2-40B4-BE49-F238E27FC236}">
                <a16:creationId xmlns:a16="http://schemas.microsoft.com/office/drawing/2014/main" id="{CB2F0188-BE76-4AB2-9008-A4E12C2C214E}"/>
              </a:ext>
            </a:extLst>
          </p:cNvPr>
          <p:cNvSpPr/>
          <p:nvPr/>
        </p:nvSpPr>
        <p:spPr>
          <a:xfrm>
            <a:off x="1881187" y="3799491"/>
            <a:ext cx="3894246" cy="222293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 </a:t>
            </a:r>
            <a:r>
              <a:rPr lang="en-US" sz="2400" b="1" dirty="0"/>
              <a:t>firm</a:t>
            </a:r>
            <a:r>
              <a:rPr lang="en-US" sz="2400" dirty="0"/>
              <a:t> combines inputs of land, labor, capital, and component materials to produce outputs.</a:t>
            </a:r>
          </a:p>
        </p:txBody>
      </p:sp>
      <p:sp>
        <p:nvSpPr>
          <p:cNvPr id="12" name="Rectangle 11">
            <a:extLst>
              <a:ext uri="{FF2B5EF4-FFF2-40B4-BE49-F238E27FC236}">
                <a16:creationId xmlns:a16="http://schemas.microsoft.com/office/drawing/2014/main" id="{9F2B88C2-5A82-4042-AB15-9B46B903B16F}"/>
              </a:ext>
            </a:extLst>
          </p:cNvPr>
          <p:cNvSpPr/>
          <p:nvPr/>
        </p:nvSpPr>
        <p:spPr>
          <a:xfrm>
            <a:off x="6416566" y="3799492"/>
            <a:ext cx="3894247" cy="222293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Production</a:t>
            </a:r>
            <a:r>
              <a:rPr lang="en-US" sz="2400" dirty="0"/>
              <a:t> is any process or service that creates value, including manufacturing, transportation, distribution, and sales.</a:t>
            </a:r>
          </a:p>
        </p:txBody>
      </p:sp>
      <p:sp>
        <p:nvSpPr>
          <p:cNvPr id="6" name="Arrow: Up 5">
            <a:extLst>
              <a:ext uri="{FF2B5EF4-FFF2-40B4-BE49-F238E27FC236}">
                <a16:creationId xmlns:a16="http://schemas.microsoft.com/office/drawing/2014/main" id="{4E24798C-73D9-4CCC-BB7D-4B2CAF3D7459}"/>
              </a:ext>
            </a:extLst>
          </p:cNvPr>
          <p:cNvSpPr/>
          <p:nvPr/>
        </p:nvSpPr>
        <p:spPr>
          <a:xfrm>
            <a:off x="3237103" y="3058509"/>
            <a:ext cx="1182414" cy="740982"/>
          </a:xfrm>
          <a:prstGeom prst="up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Up 13">
            <a:extLst>
              <a:ext uri="{FF2B5EF4-FFF2-40B4-BE49-F238E27FC236}">
                <a16:creationId xmlns:a16="http://schemas.microsoft.com/office/drawing/2014/main" id="{4B64C5C3-D8F6-45A0-B115-5242F766B930}"/>
              </a:ext>
            </a:extLst>
          </p:cNvPr>
          <p:cNvSpPr/>
          <p:nvPr/>
        </p:nvSpPr>
        <p:spPr>
          <a:xfrm>
            <a:off x="7772485" y="3058508"/>
            <a:ext cx="1182414" cy="740982"/>
          </a:xfrm>
          <a:prstGeom prst="up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8141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14E928-7388-42C0-801D-C6A7B548F169}"/>
              </a:ext>
            </a:extLst>
          </p:cNvPr>
          <p:cNvSpPr/>
          <p:nvPr/>
        </p:nvSpPr>
        <p:spPr>
          <a:xfrm>
            <a:off x="1881187" y="1500453"/>
            <a:ext cx="8429625" cy="453768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Production Decisions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7D81A4C-5684-4B4B-B3D7-D503D8A3FCFB}"/>
              </a:ext>
            </a:extLst>
          </p:cNvPr>
          <p:cNvSpPr/>
          <p:nvPr/>
        </p:nvSpPr>
        <p:spPr>
          <a:xfrm>
            <a:off x="3303535" y="2415492"/>
            <a:ext cx="5584927" cy="400110"/>
          </a:xfrm>
          <a:prstGeom prst="rect">
            <a:avLst/>
          </a:prstGeom>
          <a:solidFill>
            <a:srgbClr val="627981"/>
          </a:solidFill>
        </p:spPr>
        <p:txBody>
          <a:bodyPr wrap="none">
            <a:spAutoFit/>
          </a:bodyPr>
          <a:lstStyle/>
          <a:p>
            <a:r>
              <a:rPr lang="en-US" sz="2000" dirty="0">
                <a:solidFill>
                  <a:schemeClr val="bg1"/>
                </a:solidFill>
              </a:rPr>
              <a:t>What product or products should the firm produce?</a:t>
            </a:r>
          </a:p>
        </p:txBody>
      </p:sp>
      <p:sp>
        <p:nvSpPr>
          <p:cNvPr id="3" name="Rectangle 2">
            <a:extLst>
              <a:ext uri="{FF2B5EF4-FFF2-40B4-BE49-F238E27FC236}">
                <a16:creationId xmlns:a16="http://schemas.microsoft.com/office/drawing/2014/main" id="{8FF64F95-0C93-44B8-8B91-6F87D3589DC3}"/>
              </a:ext>
            </a:extLst>
          </p:cNvPr>
          <p:cNvSpPr/>
          <p:nvPr/>
        </p:nvSpPr>
        <p:spPr>
          <a:xfrm>
            <a:off x="3726407" y="3152571"/>
            <a:ext cx="4739182" cy="400110"/>
          </a:xfrm>
          <a:prstGeom prst="rect">
            <a:avLst/>
          </a:prstGeom>
          <a:solidFill>
            <a:srgbClr val="627981"/>
          </a:solidFill>
        </p:spPr>
        <p:txBody>
          <a:bodyPr wrap="none">
            <a:spAutoFit/>
          </a:bodyPr>
          <a:lstStyle/>
          <a:p>
            <a:r>
              <a:rPr lang="en-US" sz="2000" dirty="0">
                <a:solidFill>
                  <a:schemeClr val="bg1"/>
                </a:solidFill>
              </a:rPr>
              <a:t>How should the firm produce the products?</a:t>
            </a:r>
          </a:p>
        </p:txBody>
      </p:sp>
      <p:sp>
        <p:nvSpPr>
          <p:cNvPr id="4" name="Rectangle 3">
            <a:extLst>
              <a:ext uri="{FF2B5EF4-FFF2-40B4-BE49-F238E27FC236}">
                <a16:creationId xmlns:a16="http://schemas.microsoft.com/office/drawing/2014/main" id="{A20381AA-D7C5-4C46-B824-C22391BFAA64}"/>
              </a:ext>
            </a:extLst>
          </p:cNvPr>
          <p:cNvSpPr/>
          <p:nvPr/>
        </p:nvSpPr>
        <p:spPr>
          <a:xfrm>
            <a:off x="3713933" y="3889650"/>
            <a:ext cx="4764125" cy="400110"/>
          </a:xfrm>
          <a:prstGeom prst="rect">
            <a:avLst/>
          </a:prstGeom>
          <a:solidFill>
            <a:srgbClr val="627981"/>
          </a:solidFill>
        </p:spPr>
        <p:txBody>
          <a:bodyPr wrap="none">
            <a:spAutoFit/>
          </a:bodyPr>
          <a:lstStyle/>
          <a:p>
            <a:r>
              <a:rPr lang="en-US" sz="2000" dirty="0">
                <a:solidFill>
                  <a:schemeClr val="bg1"/>
                </a:solidFill>
              </a:rPr>
              <a:t>How much output should the firm produce?</a:t>
            </a:r>
          </a:p>
        </p:txBody>
      </p:sp>
      <p:sp>
        <p:nvSpPr>
          <p:cNvPr id="5" name="Rectangle 4">
            <a:extLst>
              <a:ext uri="{FF2B5EF4-FFF2-40B4-BE49-F238E27FC236}">
                <a16:creationId xmlns:a16="http://schemas.microsoft.com/office/drawing/2014/main" id="{2D7EBAA6-4643-4223-9975-40F4C671891D}"/>
              </a:ext>
            </a:extLst>
          </p:cNvPr>
          <p:cNvSpPr/>
          <p:nvPr/>
        </p:nvSpPr>
        <p:spPr>
          <a:xfrm>
            <a:off x="3303535" y="4626729"/>
            <a:ext cx="5501955" cy="400110"/>
          </a:xfrm>
          <a:prstGeom prst="rect">
            <a:avLst/>
          </a:prstGeom>
          <a:solidFill>
            <a:srgbClr val="627981"/>
          </a:solidFill>
        </p:spPr>
        <p:txBody>
          <a:bodyPr wrap="none">
            <a:spAutoFit/>
          </a:bodyPr>
          <a:lstStyle/>
          <a:p>
            <a:r>
              <a:rPr lang="en-US" sz="2000" dirty="0">
                <a:solidFill>
                  <a:schemeClr val="bg1"/>
                </a:solidFill>
              </a:rPr>
              <a:t>What price should the firm charge for its products?</a:t>
            </a:r>
          </a:p>
        </p:txBody>
      </p:sp>
      <p:sp>
        <p:nvSpPr>
          <p:cNvPr id="6" name="Rectangle 5">
            <a:extLst>
              <a:ext uri="{FF2B5EF4-FFF2-40B4-BE49-F238E27FC236}">
                <a16:creationId xmlns:a16="http://schemas.microsoft.com/office/drawing/2014/main" id="{E56C0718-A34A-45D1-905E-43EFC0F643B9}"/>
              </a:ext>
            </a:extLst>
          </p:cNvPr>
          <p:cNvSpPr/>
          <p:nvPr/>
        </p:nvSpPr>
        <p:spPr>
          <a:xfrm>
            <a:off x="3841596" y="5363808"/>
            <a:ext cx="4508798" cy="400110"/>
          </a:xfrm>
          <a:prstGeom prst="rect">
            <a:avLst/>
          </a:prstGeom>
          <a:solidFill>
            <a:srgbClr val="627981"/>
          </a:solidFill>
        </p:spPr>
        <p:txBody>
          <a:bodyPr wrap="none">
            <a:spAutoFit/>
          </a:bodyPr>
          <a:lstStyle/>
          <a:p>
            <a:r>
              <a:rPr lang="en-US" sz="2000" dirty="0">
                <a:solidFill>
                  <a:schemeClr val="bg1"/>
                </a:solidFill>
              </a:rPr>
              <a:t>How much labor should the firm employ?</a:t>
            </a:r>
          </a:p>
        </p:txBody>
      </p:sp>
      <p:sp>
        <p:nvSpPr>
          <p:cNvPr id="20" name="TextBox 19">
            <a:extLst>
              <a:ext uri="{FF2B5EF4-FFF2-40B4-BE49-F238E27FC236}">
                <a16:creationId xmlns:a16="http://schemas.microsoft.com/office/drawing/2014/main" id="{C39B78BE-4C72-462B-B71A-362A6B16FDAF}"/>
              </a:ext>
            </a:extLst>
          </p:cNvPr>
          <p:cNvSpPr txBox="1"/>
          <p:nvPr/>
        </p:nvSpPr>
        <p:spPr>
          <a:xfrm>
            <a:off x="2192214" y="1676258"/>
            <a:ext cx="7807571" cy="400110"/>
          </a:xfrm>
          <a:prstGeom prst="rect">
            <a:avLst/>
          </a:prstGeom>
          <a:solidFill>
            <a:srgbClr val="627981"/>
          </a:solidFill>
        </p:spPr>
        <p:txBody>
          <a:bodyPr wrap="square" rtlCol="0">
            <a:spAutoFit/>
          </a:bodyPr>
          <a:lstStyle/>
          <a:p>
            <a:pPr algn="ctr"/>
            <a:r>
              <a:rPr lang="en-US" sz="2000" dirty="0">
                <a:solidFill>
                  <a:schemeClr val="bg1"/>
                </a:solidFill>
              </a:rPr>
              <a:t>Production involves a number of decisions that define a firm's behavior:</a:t>
            </a:r>
          </a:p>
        </p:txBody>
      </p:sp>
    </p:spTree>
    <p:extLst>
      <p:ext uri="{BB962C8B-B14F-4D97-AF65-F5344CB8AC3E}">
        <p14:creationId xmlns:p14="http://schemas.microsoft.com/office/powerpoint/2010/main" val="443456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Market Structure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03D23DB-510A-4914-BBBE-3C5394BB4195}"/>
              </a:ext>
            </a:extLst>
          </p:cNvPr>
          <p:cNvGrpSpPr/>
          <p:nvPr/>
        </p:nvGrpSpPr>
        <p:grpSpPr>
          <a:xfrm>
            <a:off x="2066922" y="1580912"/>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5B2E2BC8-7FC7-48B5-96C0-1DA7F0A56A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B0DDC293-FBCE-4429-8BD6-93FDA272E43D}"/>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answers to production questions depend on the conditions facing each firm and the market structure for the product(s) in question.</a:t>
              </a:r>
            </a:p>
          </p:txBody>
        </p:sp>
      </p:grpSp>
      <p:grpSp>
        <p:nvGrpSpPr>
          <p:cNvPr id="19" name="Group 18">
            <a:extLst>
              <a:ext uri="{FF2B5EF4-FFF2-40B4-BE49-F238E27FC236}">
                <a16:creationId xmlns:a16="http://schemas.microsoft.com/office/drawing/2014/main" id="{C9D8EA16-E629-4411-B7D7-0C526319D3EA}"/>
              </a:ext>
            </a:extLst>
          </p:cNvPr>
          <p:cNvGrpSpPr/>
          <p:nvPr/>
        </p:nvGrpSpPr>
        <p:grpSpPr>
          <a:xfrm>
            <a:off x="2066922" y="2504956"/>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2FAE1B5A-C308-4D1C-B0B1-CD79DC93EE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CD14CBB4-F18A-4405-B356-E94C0B44BA0B}"/>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Market structure is a multidimensional concept that involves how competitive the industry is.</a:t>
              </a:r>
            </a:p>
          </p:txBody>
        </p:sp>
      </p:grpSp>
      <p:pic>
        <p:nvPicPr>
          <p:cNvPr id="1026" name="Picture 2" descr="A photograph of a man operating a forklift">
            <a:extLst>
              <a:ext uri="{FF2B5EF4-FFF2-40B4-BE49-F238E27FC236}">
                <a16:creationId xmlns:a16="http://schemas.microsoft.com/office/drawing/2014/main" id="{307C59CA-4441-47F1-A8FF-E6E05B5CDE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4871" y="3564719"/>
            <a:ext cx="4782255" cy="2954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704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201AEA-88F6-4F1D-9E80-3FFA2E3F1646}"/>
              </a:ext>
            </a:extLst>
          </p:cNvPr>
          <p:cNvSpPr/>
          <p:nvPr/>
        </p:nvSpPr>
        <p:spPr>
          <a:xfrm>
            <a:off x="1523995" y="1490951"/>
            <a:ext cx="9144000" cy="394815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Market Structure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7D81A4C-5684-4B4B-B3D7-D503D8A3FCFB}"/>
              </a:ext>
            </a:extLst>
          </p:cNvPr>
          <p:cNvSpPr/>
          <p:nvPr/>
        </p:nvSpPr>
        <p:spPr>
          <a:xfrm>
            <a:off x="2473756" y="2438442"/>
            <a:ext cx="6973897" cy="400110"/>
          </a:xfrm>
          <a:prstGeom prst="rect">
            <a:avLst/>
          </a:prstGeom>
          <a:solidFill>
            <a:srgbClr val="627981"/>
          </a:solidFill>
        </p:spPr>
        <p:txBody>
          <a:bodyPr wrap="none">
            <a:spAutoFit/>
          </a:bodyPr>
          <a:lstStyle/>
          <a:p>
            <a:r>
              <a:rPr lang="en-US" sz="2000" dirty="0">
                <a:solidFill>
                  <a:schemeClr val="bg1"/>
                </a:solidFill>
              </a:rPr>
              <a:t>How much market power does each firm in the industry possess?</a:t>
            </a:r>
          </a:p>
        </p:txBody>
      </p:sp>
      <p:sp>
        <p:nvSpPr>
          <p:cNvPr id="3" name="Rectangle 2">
            <a:extLst>
              <a:ext uri="{FF2B5EF4-FFF2-40B4-BE49-F238E27FC236}">
                <a16:creationId xmlns:a16="http://schemas.microsoft.com/office/drawing/2014/main" id="{8FF64F95-0C93-44B8-8B91-6F87D3589DC3}"/>
              </a:ext>
            </a:extLst>
          </p:cNvPr>
          <p:cNvSpPr/>
          <p:nvPr/>
        </p:nvSpPr>
        <p:spPr>
          <a:xfrm>
            <a:off x="3235372" y="3132475"/>
            <a:ext cx="5721246" cy="400110"/>
          </a:xfrm>
          <a:prstGeom prst="rect">
            <a:avLst/>
          </a:prstGeom>
          <a:solidFill>
            <a:srgbClr val="627981"/>
          </a:solidFill>
        </p:spPr>
        <p:txBody>
          <a:bodyPr wrap="none">
            <a:spAutoFit/>
          </a:bodyPr>
          <a:lstStyle/>
          <a:p>
            <a:r>
              <a:rPr lang="en-US" sz="2000" dirty="0">
                <a:solidFill>
                  <a:schemeClr val="bg1"/>
                </a:solidFill>
              </a:rPr>
              <a:t>How difficult is it for new firms to enter the industry?</a:t>
            </a:r>
          </a:p>
        </p:txBody>
      </p:sp>
      <p:sp>
        <p:nvSpPr>
          <p:cNvPr id="4" name="Rectangle 3">
            <a:extLst>
              <a:ext uri="{FF2B5EF4-FFF2-40B4-BE49-F238E27FC236}">
                <a16:creationId xmlns:a16="http://schemas.microsoft.com/office/drawing/2014/main" id="{A20381AA-D7C5-4C46-B824-C22391BFAA64}"/>
              </a:ext>
            </a:extLst>
          </p:cNvPr>
          <p:cNvSpPr/>
          <p:nvPr/>
        </p:nvSpPr>
        <p:spPr>
          <a:xfrm>
            <a:off x="1820690" y="3889650"/>
            <a:ext cx="8550610" cy="400110"/>
          </a:xfrm>
          <a:prstGeom prst="rect">
            <a:avLst/>
          </a:prstGeom>
          <a:solidFill>
            <a:srgbClr val="627981"/>
          </a:solidFill>
        </p:spPr>
        <p:txBody>
          <a:bodyPr wrap="none">
            <a:spAutoFit/>
          </a:bodyPr>
          <a:lstStyle/>
          <a:p>
            <a:r>
              <a:rPr lang="en-US" sz="2000" dirty="0">
                <a:solidFill>
                  <a:schemeClr val="bg1"/>
                </a:solidFill>
              </a:rPr>
              <a:t>How similar is each firm’s product to the products of other firms in the industry?</a:t>
            </a:r>
          </a:p>
        </p:txBody>
      </p:sp>
      <p:sp>
        <p:nvSpPr>
          <p:cNvPr id="5" name="Rectangle 4">
            <a:extLst>
              <a:ext uri="{FF2B5EF4-FFF2-40B4-BE49-F238E27FC236}">
                <a16:creationId xmlns:a16="http://schemas.microsoft.com/office/drawing/2014/main" id="{2D7EBAA6-4643-4223-9975-40F4C671891D}"/>
              </a:ext>
            </a:extLst>
          </p:cNvPr>
          <p:cNvSpPr/>
          <p:nvPr/>
        </p:nvSpPr>
        <p:spPr>
          <a:xfrm>
            <a:off x="1760417" y="4646825"/>
            <a:ext cx="8671156" cy="400110"/>
          </a:xfrm>
          <a:prstGeom prst="rect">
            <a:avLst/>
          </a:prstGeom>
          <a:solidFill>
            <a:srgbClr val="627981"/>
          </a:solidFill>
        </p:spPr>
        <p:txBody>
          <a:bodyPr wrap="none">
            <a:spAutoFit/>
          </a:bodyPr>
          <a:lstStyle/>
          <a:p>
            <a:r>
              <a:rPr lang="en-US" sz="2000" dirty="0">
                <a:solidFill>
                  <a:schemeClr val="bg1"/>
                </a:solidFill>
              </a:rPr>
              <a:t>Do firms compete on the basis of price, advertising, or other product differences?</a:t>
            </a:r>
          </a:p>
        </p:txBody>
      </p:sp>
      <p:sp>
        <p:nvSpPr>
          <p:cNvPr id="20" name="TextBox 19">
            <a:extLst>
              <a:ext uri="{FF2B5EF4-FFF2-40B4-BE49-F238E27FC236}">
                <a16:creationId xmlns:a16="http://schemas.microsoft.com/office/drawing/2014/main" id="{C39B78BE-4C72-462B-B71A-362A6B16FDAF}"/>
              </a:ext>
            </a:extLst>
          </p:cNvPr>
          <p:cNvSpPr txBox="1"/>
          <p:nvPr/>
        </p:nvSpPr>
        <p:spPr>
          <a:xfrm>
            <a:off x="2192214" y="1676258"/>
            <a:ext cx="7807571" cy="400110"/>
          </a:xfrm>
          <a:prstGeom prst="rect">
            <a:avLst/>
          </a:prstGeom>
          <a:solidFill>
            <a:srgbClr val="627981"/>
          </a:solidFill>
        </p:spPr>
        <p:txBody>
          <a:bodyPr wrap="square" rtlCol="0">
            <a:spAutoFit/>
          </a:bodyPr>
          <a:lstStyle/>
          <a:p>
            <a:pPr algn="ctr"/>
            <a:r>
              <a:rPr lang="en-US" sz="2000" dirty="0">
                <a:solidFill>
                  <a:schemeClr val="bg1"/>
                </a:solidFill>
              </a:rPr>
              <a:t>Market structure is defined by questions such as these:</a:t>
            </a:r>
          </a:p>
        </p:txBody>
      </p:sp>
    </p:spTree>
    <p:extLst>
      <p:ext uri="{BB962C8B-B14F-4D97-AF65-F5344CB8AC3E}">
        <p14:creationId xmlns:p14="http://schemas.microsoft.com/office/powerpoint/2010/main" val="4077571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Different Market Structures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7F2703E-313F-4817-A225-315C5EFBC405}"/>
              </a:ext>
            </a:extLst>
          </p:cNvPr>
          <p:cNvSpPr/>
          <p:nvPr/>
        </p:nvSpPr>
        <p:spPr>
          <a:xfrm>
            <a:off x="775138" y="3090067"/>
            <a:ext cx="10357945" cy="33893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C6C3AF-5223-467C-8396-8435B99E8285}"/>
              </a:ext>
            </a:extLst>
          </p:cNvPr>
          <p:cNvSpPr/>
          <p:nvPr/>
        </p:nvSpPr>
        <p:spPr>
          <a:xfrm>
            <a:off x="775138" y="2589498"/>
            <a:ext cx="407276" cy="134006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22AB454-BF04-4E18-8D42-841F4AFAEC91}"/>
              </a:ext>
            </a:extLst>
          </p:cNvPr>
          <p:cNvSpPr/>
          <p:nvPr/>
        </p:nvSpPr>
        <p:spPr>
          <a:xfrm>
            <a:off x="10736317" y="2589498"/>
            <a:ext cx="407276" cy="134006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EA93806-000A-43C5-B032-CFAB55C24C41}"/>
              </a:ext>
            </a:extLst>
          </p:cNvPr>
          <p:cNvSpPr/>
          <p:nvPr/>
        </p:nvSpPr>
        <p:spPr>
          <a:xfrm>
            <a:off x="3922986" y="2589498"/>
            <a:ext cx="407276" cy="134006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8C183B1-2972-4F9C-B121-03C145F88E2C}"/>
              </a:ext>
            </a:extLst>
          </p:cNvPr>
          <p:cNvSpPr/>
          <p:nvPr/>
        </p:nvSpPr>
        <p:spPr>
          <a:xfrm>
            <a:off x="7588469" y="2589498"/>
            <a:ext cx="407276" cy="134006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A3D1B01-0A27-48A8-A98A-114255081CA0}"/>
              </a:ext>
            </a:extLst>
          </p:cNvPr>
          <p:cNvSpPr txBox="1"/>
          <p:nvPr/>
        </p:nvSpPr>
        <p:spPr>
          <a:xfrm>
            <a:off x="332390" y="1904265"/>
            <a:ext cx="1292772" cy="369332"/>
          </a:xfrm>
          <a:prstGeom prst="rect">
            <a:avLst/>
          </a:prstGeom>
          <a:solidFill>
            <a:srgbClr val="627981"/>
          </a:solidFill>
          <a:ln>
            <a:noFill/>
          </a:ln>
        </p:spPr>
        <p:txBody>
          <a:bodyPr wrap="square" rtlCol="0">
            <a:spAutoFit/>
          </a:bodyPr>
          <a:lstStyle/>
          <a:p>
            <a:pPr algn="ctr"/>
            <a:r>
              <a:rPr lang="en-US" dirty="0">
                <a:solidFill>
                  <a:schemeClr val="bg1"/>
                </a:solidFill>
              </a:rPr>
              <a:t>Many firms</a:t>
            </a:r>
          </a:p>
        </p:txBody>
      </p:sp>
      <p:sp>
        <p:nvSpPr>
          <p:cNvPr id="38" name="TextBox 37">
            <a:extLst>
              <a:ext uri="{FF2B5EF4-FFF2-40B4-BE49-F238E27FC236}">
                <a16:creationId xmlns:a16="http://schemas.microsoft.com/office/drawing/2014/main" id="{048742DC-23C8-4E70-BBD3-20E9B4F2514B}"/>
              </a:ext>
            </a:extLst>
          </p:cNvPr>
          <p:cNvSpPr txBox="1"/>
          <p:nvPr/>
        </p:nvSpPr>
        <p:spPr>
          <a:xfrm>
            <a:off x="3480238" y="1904265"/>
            <a:ext cx="1292772" cy="369332"/>
          </a:xfrm>
          <a:prstGeom prst="rect">
            <a:avLst/>
          </a:prstGeom>
          <a:solidFill>
            <a:srgbClr val="627981"/>
          </a:solidFill>
          <a:ln>
            <a:noFill/>
          </a:ln>
        </p:spPr>
        <p:txBody>
          <a:bodyPr wrap="square" rtlCol="0">
            <a:spAutoFit/>
          </a:bodyPr>
          <a:lstStyle/>
          <a:p>
            <a:pPr algn="ctr"/>
            <a:r>
              <a:rPr lang="en-US" dirty="0">
                <a:solidFill>
                  <a:schemeClr val="bg1"/>
                </a:solidFill>
              </a:rPr>
              <a:t>Many firms</a:t>
            </a:r>
          </a:p>
        </p:txBody>
      </p:sp>
      <p:sp>
        <p:nvSpPr>
          <p:cNvPr id="39" name="TextBox 38">
            <a:extLst>
              <a:ext uri="{FF2B5EF4-FFF2-40B4-BE49-F238E27FC236}">
                <a16:creationId xmlns:a16="http://schemas.microsoft.com/office/drawing/2014/main" id="{C9FDA530-3111-49CE-A9B6-4A671DD4AAD3}"/>
              </a:ext>
            </a:extLst>
          </p:cNvPr>
          <p:cNvSpPr txBox="1"/>
          <p:nvPr/>
        </p:nvSpPr>
        <p:spPr>
          <a:xfrm>
            <a:off x="10368459" y="1904265"/>
            <a:ext cx="1141683" cy="369329"/>
          </a:xfrm>
          <a:prstGeom prst="rect">
            <a:avLst/>
          </a:prstGeom>
          <a:solidFill>
            <a:srgbClr val="627981"/>
          </a:solidFill>
          <a:ln>
            <a:noFill/>
          </a:ln>
        </p:spPr>
        <p:txBody>
          <a:bodyPr wrap="square" rtlCol="0">
            <a:spAutoFit/>
          </a:bodyPr>
          <a:lstStyle/>
          <a:p>
            <a:pPr algn="ctr"/>
            <a:r>
              <a:rPr lang="en-US" dirty="0">
                <a:solidFill>
                  <a:schemeClr val="bg1"/>
                </a:solidFill>
              </a:rPr>
              <a:t>One firm</a:t>
            </a:r>
          </a:p>
        </p:txBody>
      </p:sp>
      <p:sp>
        <p:nvSpPr>
          <p:cNvPr id="40" name="TextBox 39">
            <a:extLst>
              <a:ext uri="{FF2B5EF4-FFF2-40B4-BE49-F238E27FC236}">
                <a16:creationId xmlns:a16="http://schemas.microsoft.com/office/drawing/2014/main" id="{1342B4F2-1A0E-4806-955A-E04A2F28F6A6}"/>
              </a:ext>
            </a:extLst>
          </p:cNvPr>
          <p:cNvSpPr txBox="1"/>
          <p:nvPr/>
        </p:nvSpPr>
        <p:spPr>
          <a:xfrm>
            <a:off x="7185138" y="1904264"/>
            <a:ext cx="1141683" cy="369330"/>
          </a:xfrm>
          <a:prstGeom prst="rect">
            <a:avLst/>
          </a:prstGeom>
          <a:solidFill>
            <a:srgbClr val="627981"/>
          </a:solidFill>
          <a:ln>
            <a:noFill/>
          </a:ln>
        </p:spPr>
        <p:txBody>
          <a:bodyPr wrap="square" rtlCol="0">
            <a:spAutoFit/>
          </a:bodyPr>
          <a:lstStyle/>
          <a:p>
            <a:pPr algn="ctr"/>
            <a:r>
              <a:rPr lang="en-US" dirty="0">
                <a:solidFill>
                  <a:schemeClr val="bg1"/>
                </a:solidFill>
              </a:rPr>
              <a:t>Few firms</a:t>
            </a:r>
          </a:p>
        </p:txBody>
      </p:sp>
      <p:sp>
        <p:nvSpPr>
          <p:cNvPr id="41" name="TextBox 40">
            <a:extLst>
              <a:ext uri="{FF2B5EF4-FFF2-40B4-BE49-F238E27FC236}">
                <a16:creationId xmlns:a16="http://schemas.microsoft.com/office/drawing/2014/main" id="{B36D22BF-00B0-4C8E-B6F5-BA123D40518A}"/>
              </a:ext>
            </a:extLst>
          </p:cNvPr>
          <p:cNvSpPr txBox="1"/>
          <p:nvPr/>
        </p:nvSpPr>
        <p:spPr>
          <a:xfrm>
            <a:off x="332390" y="4245468"/>
            <a:ext cx="1292772" cy="646331"/>
          </a:xfrm>
          <a:prstGeom prst="rect">
            <a:avLst/>
          </a:prstGeom>
          <a:solidFill>
            <a:srgbClr val="627981"/>
          </a:solidFill>
          <a:ln>
            <a:noFill/>
          </a:ln>
        </p:spPr>
        <p:txBody>
          <a:bodyPr wrap="square" rtlCol="0">
            <a:spAutoFit/>
          </a:bodyPr>
          <a:lstStyle/>
          <a:p>
            <a:pPr algn="ctr"/>
            <a:r>
              <a:rPr lang="en-US" dirty="0">
                <a:solidFill>
                  <a:schemeClr val="bg1"/>
                </a:solidFill>
              </a:rPr>
              <a:t>Identical product</a:t>
            </a:r>
          </a:p>
        </p:txBody>
      </p:sp>
      <p:sp>
        <p:nvSpPr>
          <p:cNvPr id="42" name="TextBox 41">
            <a:extLst>
              <a:ext uri="{FF2B5EF4-FFF2-40B4-BE49-F238E27FC236}">
                <a16:creationId xmlns:a16="http://schemas.microsoft.com/office/drawing/2014/main" id="{33EF117A-4C58-47FE-A80D-4F9ABD32748A}"/>
              </a:ext>
            </a:extLst>
          </p:cNvPr>
          <p:cNvSpPr txBox="1"/>
          <p:nvPr/>
        </p:nvSpPr>
        <p:spPr>
          <a:xfrm>
            <a:off x="275321" y="5207700"/>
            <a:ext cx="1406909" cy="646331"/>
          </a:xfrm>
          <a:prstGeom prst="rect">
            <a:avLst/>
          </a:prstGeom>
          <a:solidFill>
            <a:srgbClr val="627981"/>
          </a:solidFill>
          <a:ln>
            <a:noFill/>
          </a:ln>
        </p:spPr>
        <p:txBody>
          <a:bodyPr wrap="square" rtlCol="0">
            <a:spAutoFit/>
          </a:bodyPr>
          <a:lstStyle/>
          <a:p>
            <a:pPr algn="ctr"/>
            <a:r>
              <a:rPr lang="en-US" b="1" dirty="0">
                <a:solidFill>
                  <a:schemeClr val="bg1"/>
                </a:solidFill>
              </a:rPr>
              <a:t>Perfect competition</a:t>
            </a:r>
          </a:p>
        </p:txBody>
      </p:sp>
      <p:sp>
        <p:nvSpPr>
          <p:cNvPr id="43" name="TextBox 42">
            <a:extLst>
              <a:ext uri="{FF2B5EF4-FFF2-40B4-BE49-F238E27FC236}">
                <a16:creationId xmlns:a16="http://schemas.microsoft.com/office/drawing/2014/main" id="{7FC48D5E-EC07-434A-A279-9693EE479D64}"/>
              </a:ext>
            </a:extLst>
          </p:cNvPr>
          <p:cNvSpPr txBox="1"/>
          <p:nvPr/>
        </p:nvSpPr>
        <p:spPr>
          <a:xfrm>
            <a:off x="3097554" y="4245468"/>
            <a:ext cx="2058140" cy="646331"/>
          </a:xfrm>
          <a:prstGeom prst="rect">
            <a:avLst/>
          </a:prstGeom>
          <a:solidFill>
            <a:srgbClr val="627981"/>
          </a:solidFill>
          <a:ln>
            <a:noFill/>
          </a:ln>
        </p:spPr>
        <p:txBody>
          <a:bodyPr wrap="square" rtlCol="0">
            <a:spAutoFit/>
          </a:bodyPr>
          <a:lstStyle/>
          <a:p>
            <a:pPr algn="ctr"/>
            <a:r>
              <a:rPr lang="en-US" dirty="0">
                <a:solidFill>
                  <a:schemeClr val="bg1"/>
                </a:solidFill>
              </a:rPr>
              <a:t>Similar but not identical products</a:t>
            </a:r>
          </a:p>
        </p:txBody>
      </p:sp>
      <p:sp>
        <p:nvSpPr>
          <p:cNvPr id="44" name="TextBox 43">
            <a:extLst>
              <a:ext uri="{FF2B5EF4-FFF2-40B4-BE49-F238E27FC236}">
                <a16:creationId xmlns:a16="http://schemas.microsoft.com/office/drawing/2014/main" id="{9F08BB49-86B4-432B-A8BE-830255A6431A}"/>
              </a:ext>
            </a:extLst>
          </p:cNvPr>
          <p:cNvSpPr txBox="1"/>
          <p:nvPr/>
        </p:nvSpPr>
        <p:spPr>
          <a:xfrm>
            <a:off x="3339373" y="5207700"/>
            <a:ext cx="1574501" cy="646331"/>
          </a:xfrm>
          <a:prstGeom prst="rect">
            <a:avLst/>
          </a:prstGeom>
          <a:solidFill>
            <a:srgbClr val="627981"/>
          </a:solidFill>
          <a:ln>
            <a:noFill/>
          </a:ln>
        </p:spPr>
        <p:txBody>
          <a:bodyPr wrap="square" rtlCol="0">
            <a:spAutoFit/>
          </a:bodyPr>
          <a:lstStyle/>
          <a:p>
            <a:pPr algn="ctr"/>
            <a:r>
              <a:rPr lang="en-US" b="1" dirty="0">
                <a:solidFill>
                  <a:schemeClr val="bg1"/>
                </a:solidFill>
              </a:rPr>
              <a:t>Monopolistic Competition</a:t>
            </a:r>
          </a:p>
        </p:txBody>
      </p:sp>
      <p:sp>
        <p:nvSpPr>
          <p:cNvPr id="45" name="TextBox 44">
            <a:extLst>
              <a:ext uri="{FF2B5EF4-FFF2-40B4-BE49-F238E27FC236}">
                <a16:creationId xmlns:a16="http://schemas.microsoft.com/office/drawing/2014/main" id="{84F6700E-12DF-4250-B55C-1FC423114E79}"/>
              </a:ext>
            </a:extLst>
          </p:cNvPr>
          <p:cNvSpPr txBox="1"/>
          <p:nvPr/>
        </p:nvSpPr>
        <p:spPr>
          <a:xfrm>
            <a:off x="6752531" y="4245468"/>
            <a:ext cx="2058140" cy="646331"/>
          </a:xfrm>
          <a:prstGeom prst="rect">
            <a:avLst/>
          </a:prstGeom>
          <a:solidFill>
            <a:srgbClr val="627981"/>
          </a:solidFill>
          <a:ln>
            <a:noFill/>
          </a:ln>
        </p:spPr>
        <p:txBody>
          <a:bodyPr wrap="square" rtlCol="0">
            <a:spAutoFit/>
          </a:bodyPr>
          <a:lstStyle/>
          <a:p>
            <a:pPr algn="ctr"/>
            <a:r>
              <a:rPr lang="en-US" dirty="0">
                <a:solidFill>
                  <a:schemeClr val="bg1"/>
                </a:solidFill>
              </a:rPr>
              <a:t>Identical or similar products</a:t>
            </a:r>
          </a:p>
        </p:txBody>
      </p:sp>
      <p:sp>
        <p:nvSpPr>
          <p:cNvPr id="46" name="TextBox 45">
            <a:extLst>
              <a:ext uri="{FF2B5EF4-FFF2-40B4-BE49-F238E27FC236}">
                <a16:creationId xmlns:a16="http://schemas.microsoft.com/office/drawing/2014/main" id="{DDB0FC34-D463-4759-9436-BC90F16ADBE7}"/>
              </a:ext>
            </a:extLst>
          </p:cNvPr>
          <p:cNvSpPr txBox="1"/>
          <p:nvPr/>
        </p:nvSpPr>
        <p:spPr>
          <a:xfrm>
            <a:off x="6994350" y="5343931"/>
            <a:ext cx="1574501" cy="369332"/>
          </a:xfrm>
          <a:prstGeom prst="rect">
            <a:avLst/>
          </a:prstGeom>
          <a:solidFill>
            <a:srgbClr val="627981"/>
          </a:solidFill>
          <a:ln>
            <a:noFill/>
          </a:ln>
        </p:spPr>
        <p:txBody>
          <a:bodyPr wrap="square" rtlCol="0">
            <a:spAutoFit/>
          </a:bodyPr>
          <a:lstStyle/>
          <a:p>
            <a:pPr algn="ctr"/>
            <a:r>
              <a:rPr lang="en-US" b="1" dirty="0">
                <a:solidFill>
                  <a:schemeClr val="bg1"/>
                </a:solidFill>
              </a:rPr>
              <a:t>Oligopoly</a:t>
            </a:r>
          </a:p>
        </p:txBody>
      </p:sp>
      <p:sp>
        <p:nvSpPr>
          <p:cNvPr id="47" name="TextBox 46">
            <a:extLst>
              <a:ext uri="{FF2B5EF4-FFF2-40B4-BE49-F238E27FC236}">
                <a16:creationId xmlns:a16="http://schemas.microsoft.com/office/drawing/2014/main" id="{C657DB3C-6804-4A84-9E7A-A10CA2FEB21D}"/>
              </a:ext>
            </a:extLst>
          </p:cNvPr>
          <p:cNvSpPr txBox="1"/>
          <p:nvPr/>
        </p:nvSpPr>
        <p:spPr>
          <a:xfrm>
            <a:off x="9862077" y="4245468"/>
            <a:ext cx="2058140" cy="646331"/>
          </a:xfrm>
          <a:prstGeom prst="rect">
            <a:avLst/>
          </a:prstGeom>
          <a:solidFill>
            <a:srgbClr val="627981"/>
          </a:solidFill>
          <a:ln>
            <a:noFill/>
          </a:ln>
        </p:spPr>
        <p:txBody>
          <a:bodyPr wrap="square" rtlCol="0">
            <a:spAutoFit/>
          </a:bodyPr>
          <a:lstStyle/>
          <a:p>
            <a:pPr algn="ctr"/>
            <a:r>
              <a:rPr lang="en-US" dirty="0">
                <a:solidFill>
                  <a:schemeClr val="bg1"/>
                </a:solidFill>
              </a:rPr>
              <a:t>No similar products exist</a:t>
            </a:r>
          </a:p>
        </p:txBody>
      </p:sp>
      <p:sp>
        <p:nvSpPr>
          <p:cNvPr id="48" name="TextBox 47">
            <a:extLst>
              <a:ext uri="{FF2B5EF4-FFF2-40B4-BE49-F238E27FC236}">
                <a16:creationId xmlns:a16="http://schemas.microsoft.com/office/drawing/2014/main" id="{11D3502D-72DB-4296-82F9-7789C6A16A68}"/>
              </a:ext>
            </a:extLst>
          </p:cNvPr>
          <p:cNvSpPr txBox="1"/>
          <p:nvPr/>
        </p:nvSpPr>
        <p:spPr>
          <a:xfrm>
            <a:off x="10103896" y="5343931"/>
            <a:ext cx="1574501" cy="369332"/>
          </a:xfrm>
          <a:prstGeom prst="rect">
            <a:avLst/>
          </a:prstGeom>
          <a:solidFill>
            <a:srgbClr val="627981"/>
          </a:solidFill>
          <a:ln>
            <a:noFill/>
          </a:ln>
        </p:spPr>
        <p:txBody>
          <a:bodyPr wrap="square" rtlCol="0">
            <a:spAutoFit/>
          </a:bodyPr>
          <a:lstStyle/>
          <a:p>
            <a:pPr algn="ctr"/>
            <a:r>
              <a:rPr lang="en-US" b="1" dirty="0">
                <a:solidFill>
                  <a:schemeClr val="bg1"/>
                </a:solidFill>
              </a:rPr>
              <a:t>Monopoly</a:t>
            </a:r>
          </a:p>
        </p:txBody>
      </p:sp>
    </p:spTree>
    <p:extLst>
      <p:ext uri="{BB962C8B-B14F-4D97-AF65-F5344CB8AC3E}">
        <p14:creationId xmlns:p14="http://schemas.microsoft.com/office/powerpoint/2010/main" val="1806453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0CD1BDA-40DD-450C-9DE5-8BF984BDA0F5}"/>
              </a:ext>
            </a:extLst>
          </p:cNvPr>
          <p:cNvSpPr/>
          <p:nvPr/>
        </p:nvSpPr>
        <p:spPr>
          <a:xfrm>
            <a:off x="1881187" y="1500455"/>
            <a:ext cx="8429625" cy="409630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Profit and Revenue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B014D538-1266-4343-B085-E5D200D0A644}"/>
                  </a:ext>
                </a:extLst>
              </p:cNvPr>
              <p:cNvSpPr txBox="1"/>
              <p:nvPr/>
            </p:nvSpPr>
            <p:spPr>
              <a:xfrm>
                <a:off x="4206858" y="2499325"/>
                <a:ext cx="3778277" cy="307777"/>
              </a:xfrm>
              <a:prstGeom prst="rect">
                <a:avLst/>
              </a:prstGeom>
              <a:solidFill>
                <a:srgbClr val="62798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solidFill>
                            <a:schemeClr val="bg1"/>
                          </a:solidFill>
                          <a:latin typeface="Cambria Math" panose="02040503050406030204" pitchFamily="18" charset="0"/>
                        </a:rPr>
                        <m:t>profit</m:t>
                      </m:r>
                      <m:r>
                        <a:rPr lang="en-US" sz="2000" b="0" i="0" smtClean="0">
                          <a:solidFill>
                            <a:schemeClr val="bg1"/>
                          </a:solidFill>
                          <a:latin typeface="Cambria Math" panose="02040503050406030204" pitchFamily="18" charset="0"/>
                        </a:rPr>
                        <m:t>=</m:t>
                      </m:r>
                      <m:r>
                        <m:rPr>
                          <m:sty m:val="p"/>
                        </m:rPr>
                        <a:rPr lang="en-US" sz="2000" b="0" i="0" smtClean="0">
                          <a:solidFill>
                            <a:schemeClr val="bg1"/>
                          </a:solidFill>
                          <a:latin typeface="Cambria Math" panose="02040503050406030204" pitchFamily="18" charset="0"/>
                        </a:rPr>
                        <m:t>total</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revenue</m:t>
                      </m:r>
                      <m:r>
                        <a:rPr lang="en-US" sz="2000" b="0" i="0" smtClean="0">
                          <a:solidFill>
                            <a:schemeClr val="bg1"/>
                          </a:solidFill>
                          <a:latin typeface="Cambria Math" panose="02040503050406030204" pitchFamily="18" charset="0"/>
                        </a:rPr>
                        <m:t>−</m:t>
                      </m:r>
                      <m:r>
                        <m:rPr>
                          <m:sty m:val="p"/>
                        </m:rPr>
                        <a:rPr lang="en-US" sz="2000" b="0" i="0" smtClean="0">
                          <a:solidFill>
                            <a:schemeClr val="bg1"/>
                          </a:solidFill>
                          <a:latin typeface="Cambria Math" panose="02040503050406030204" pitchFamily="18" charset="0"/>
                        </a:rPr>
                        <m:t>total</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cost</m:t>
                      </m:r>
                    </m:oMath>
                  </m:oMathPara>
                </a14:m>
                <a:endParaRPr lang="en-US" sz="2000" dirty="0">
                  <a:solidFill>
                    <a:schemeClr val="bg1"/>
                  </a:solidFill>
                </a:endParaRPr>
              </a:p>
            </p:txBody>
          </p:sp>
        </mc:Choice>
        <mc:Fallback>
          <p:sp>
            <p:nvSpPr>
              <p:cNvPr id="2" name="TextBox 1">
                <a:extLst>
                  <a:ext uri="{FF2B5EF4-FFF2-40B4-BE49-F238E27FC236}">
                    <a16:creationId xmlns:a16="http://schemas.microsoft.com/office/drawing/2014/main" id="{B014D538-1266-4343-B085-E5D200D0A644}"/>
                  </a:ext>
                </a:extLst>
              </p:cNvPr>
              <p:cNvSpPr txBox="1">
                <a:spLocks noRot="1" noChangeAspect="1" noMove="1" noResize="1" noEditPoints="1" noAdjustHandles="1" noChangeArrowheads="1" noChangeShapeType="1" noTextEdit="1"/>
              </p:cNvSpPr>
              <p:nvPr/>
            </p:nvSpPr>
            <p:spPr>
              <a:xfrm>
                <a:off x="4206858" y="2499325"/>
                <a:ext cx="3778277" cy="307777"/>
              </a:xfrm>
              <a:prstGeom prst="rect">
                <a:avLst/>
              </a:prstGeom>
              <a:blipFill>
                <a:blip r:embed="rId3"/>
                <a:stretch>
                  <a:fillRect l="-1774" r="-968" b="-34000"/>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DC5445D9-F6B4-44ED-891D-30FC5CAAB593}"/>
              </a:ext>
            </a:extLst>
          </p:cNvPr>
          <p:cNvSpPr txBox="1"/>
          <p:nvPr/>
        </p:nvSpPr>
        <p:spPr>
          <a:xfrm>
            <a:off x="2192213" y="1775310"/>
            <a:ext cx="7807571" cy="400110"/>
          </a:xfrm>
          <a:prstGeom prst="rect">
            <a:avLst/>
          </a:prstGeom>
          <a:solidFill>
            <a:srgbClr val="627981"/>
          </a:solidFill>
        </p:spPr>
        <p:txBody>
          <a:bodyPr wrap="square" rtlCol="0">
            <a:spAutoFit/>
          </a:bodyPr>
          <a:lstStyle/>
          <a:p>
            <a:pPr algn="ctr"/>
            <a:r>
              <a:rPr lang="en-US" sz="2000" dirty="0">
                <a:solidFill>
                  <a:schemeClr val="bg1"/>
                </a:solidFill>
              </a:rPr>
              <a:t>Each business, regardless of size or complexity, tries to earn a profit.</a:t>
            </a: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C442DDB1-7D96-4536-9121-2B3C8C470F3B}"/>
                  </a:ext>
                </a:extLst>
              </p:cNvPr>
              <p:cNvSpPr txBox="1"/>
              <p:nvPr/>
            </p:nvSpPr>
            <p:spPr>
              <a:xfrm>
                <a:off x="4283801" y="4679970"/>
                <a:ext cx="3624390" cy="307777"/>
              </a:xfrm>
              <a:prstGeom prst="rect">
                <a:avLst/>
              </a:prstGeom>
              <a:solidFill>
                <a:srgbClr val="62798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solidFill>
                            <a:schemeClr val="bg1"/>
                          </a:solidFill>
                          <a:latin typeface="Cambria Math" panose="02040503050406030204" pitchFamily="18" charset="0"/>
                        </a:rPr>
                        <m:t>total</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revenue</m:t>
                      </m:r>
                      <m:r>
                        <a:rPr lang="en-US" sz="2000" b="0" i="0" smtClean="0">
                          <a:solidFill>
                            <a:schemeClr val="bg1"/>
                          </a:solidFill>
                          <a:latin typeface="Cambria Math" panose="02040503050406030204" pitchFamily="18" charset="0"/>
                        </a:rPr>
                        <m:t>=</m:t>
                      </m:r>
                      <m:r>
                        <m:rPr>
                          <m:sty m:val="p"/>
                        </m:rPr>
                        <a:rPr lang="en-US" sz="2000" b="0" i="0" smtClean="0">
                          <a:solidFill>
                            <a:schemeClr val="bg1"/>
                          </a:solidFill>
                          <a:latin typeface="Cambria Math" panose="02040503050406030204" pitchFamily="18" charset="0"/>
                        </a:rPr>
                        <m:t>price</m:t>
                      </m:r>
                      <m:r>
                        <a:rPr lang="en-US" sz="2000" b="0" i="0" smtClean="0">
                          <a:solidFill>
                            <a:schemeClr val="bg1"/>
                          </a:solidFill>
                          <a:latin typeface="Cambria Math" panose="02040503050406030204" pitchFamily="18" charset="0"/>
                          <a:ea typeface="Cambria Math" panose="02040503050406030204" pitchFamily="18" charset="0"/>
                        </a:rPr>
                        <m:t>×</m:t>
                      </m:r>
                      <m:r>
                        <m:rPr>
                          <m:sty m:val="p"/>
                        </m:rPr>
                        <a:rPr lang="en-US" sz="2000" b="0" i="0" smtClean="0">
                          <a:solidFill>
                            <a:schemeClr val="bg1"/>
                          </a:solidFill>
                          <a:latin typeface="Cambria Math" panose="02040503050406030204" pitchFamily="18" charset="0"/>
                          <a:ea typeface="Cambria Math" panose="02040503050406030204" pitchFamily="18" charset="0"/>
                        </a:rPr>
                        <m:t>quantity</m:t>
                      </m:r>
                    </m:oMath>
                  </m:oMathPara>
                </a14:m>
                <a:endParaRPr lang="en-US" sz="2000" dirty="0">
                  <a:solidFill>
                    <a:schemeClr val="bg1"/>
                  </a:solidFill>
                </a:endParaRPr>
              </a:p>
            </p:txBody>
          </p:sp>
        </mc:Choice>
        <mc:Fallback>
          <p:sp>
            <p:nvSpPr>
              <p:cNvPr id="11" name="TextBox 10">
                <a:extLst>
                  <a:ext uri="{FF2B5EF4-FFF2-40B4-BE49-F238E27FC236}">
                    <a16:creationId xmlns:a16="http://schemas.microsoft.com/office/drawing/2014/main" id="{C442DDB1-7D96-4536-9121-2B3C8C470F3B}"/>
                  </a:ext>
                </a:extLst>
              </p:cNvPr>
              <p:cNvSpPr txBox="1">
                <a:spLocks noRot="1" noChangeAspect="1" noMove="1" noResize="1" noEditPoints="1" noAdjustHandles="1" noChangeArrowheads="1" noChangeShapeType="1" noTextEdit="1"/>
              </p:cNvSpPr>
              <p:nvPr/>
            </p:nvSpPr>
            <p:spPr>
              <a:xfrm>
                <a:off x="4283801" y="4679970"/>
                <a:ext cx="3624390" cy="307777"/>
              </a:xfrm>
              <a:prstGeom prst="rect">
                <a:avLst/>
              </a:prstGeom>
              <a:blipFill>
                <a:blip r:embed="rId4"/>
                <a:stretch>
                  <a:fillRect l="-1178" r="-2189" b="-34000"/>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0B6D4737-F1B9-4710-9778-915CECB2E40F}"/>
              </a:ext>
            </a:extLst>
          </p:cNvPr>
          <p:cNvSpPr txBox="1"/>
          <p:nvPr/>
        </p:nvSpPr>
        <p:spPr>
          <a:xfrm>
            <a:off x="2192212" y="3378622"/>
            <a:ext cx="7807571" cy="1015663"/>
          </a:xfrm>
          <a:prstGeom prst="rect">
            <a:avLst/>
          </a:prstGeom>
          <a:solidFill>
            <a:srgbClr val="627981"/>
          </a:solidFill>
        </p:spPr>
        <p:txBody>
          <a:bodyPr wrap="square" rtlCol="0">
            <a:spAutoFit/>
          </a:bodyPr>
          <a:lstStyle/>
          <a:p>
            <a:pPr algn="ctr"/>
            <a:r>
              <a:rPr lang="en-US" sz="2000" dirty="0">
                <a:solidFill>
                  <a:schemeClr val="bg1"/>
                </a:solidFill>
              </a:rPr>
              <a:t>Total revenue is the income the firm generates from selling its products. We calculate it by multiplying the price of the product times the quantity of output sold:</a:t>
            </a:r>
          </a:p>
        </p:txBody>
      </p:sp>
    </p:spTree>
    <p:extLst>
      <p:ext uri="{BB962C8B-B14F-4D97-AF65-F5344CB8AC3E}">
        <p14:creationId xmlns:p14="http://schemas.microsoft.com/office/powerpoint/2010/main" val="1336995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Cost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DF140933-3DCD-4873-8013-B0B06C32866B}"/>
              </a:ext>
            </a:extLst>
          </p:cNvPr>
          <p:cNvGrpSpPr/>
          <p:nvPr/>
        </p:nvGrpSpPr>
        <p:grpSpPr>
          <a:xfrm>
            <a:off x="2066922" y="1580912"/>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C105CF1-56B0-4FE7-BB48-E96284EE4CA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0EC61E21-0B60-4633-BFB7-FB6D6EEE5748}"/>
                </a:ext>
              </a:extLst>
            </p:cNvPr>
            <p:cNvSpPr txBox="1"/>
            <p:nvPr/>
          </p:nvSpPr>
          <p:spPr>
            <a:xfrm>
              <a:off x="542923"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Total cost is what the firm pays for producing and selling its products.</a:t>
              </a:r>
            </a:p>
          </p:txBody>
        </p:sp>
      </p:grpSp>
      <p:grpSp>
        <p:nvGrpSpPr>
          <p:cNvPr id="22" name="Group 21">
            <a:extLst>
              <a:ext uri="{FF2B5EF4-FFF2-40B4-BE49-F238E27FC236}">
                <a16:creationId xmlns:a16="http://schemas.microsoft.com/office/drawing/2014/main" id="{165025EF-ACE0-4E38-A539-4FCCF8DA4F72}"/>
              </a:ext>
            </a:extLst>
          </p:cNvPr>
          <p:cNvGrpSpPr/>
          <p:nvPr/>
        </p:nvGrpSpPr>
        <p:grpSpPr>
          <a:xfrm>
            <a:off x="2066922" y="2504956"/>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869EC0EA-2B7A-4426-B8A0-26BE3A18B41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86B93D80-E8A7-4585-8565-D528CB945FE7}"/>
                </a:ext>
              </a:extLst>
            </p:cNvPr>
            <p:cNvSpPr txBox="1"/>
            <p:nvPr/>
          </p:nvSpPr>
          <p:spPr>
            <a:xfrm>
              <a:off x="542923"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We can distinguish between two types of cost: explicit and implicit.</a:t>
              </a:r>
            </a:p>
          </p:txBody>
        </p:sp>
      </p:grpSp>
      <p:grpSp>
        <p:nvGrpSpPr>
          <p:cNvPr id="29" name="Group 28">
            <a:extLst>
              <a:ext uri="{FF2B5EF4-FFF2-40B4-BE49-F238E27FC236}">
                <a16:creationId xmlns:a16="http://schemas.microsoft.com/office/drawing/2014/main" id="{A1710AC6-DB51-49E9-97B8-4CE304310157}"/>
              </a:ext>
            </a:extLst>
          </p:cNvPr>
          <p:cNvGrpSpPr/>
          <p:nvPr/>
        </p:nvGrpSpPr>
        <p:grpSpPr>
          <a:xfrm>
            <a:off x="2066922" y="4353044"/>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4AE80BE1-43D4-4179-89AF-4BB782104E4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A41F293E-AB1D-45A0-8EC4-A5135A9EC13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Implicit costs </a:t>
              </a:r>
              <a:r>
                <a:rPr lang="en-US" sz="2000" dirty="0">
                  <a:solidFill>
                    <a:schemeClr val="bg1"/>
                  </a:solidFill>
                </a:rPr>
                <a:t>are the opportunity costs of using resources the firm already owns, such as depreciation.</a:t>
              </a:r>
            </a:p>
          </p:txBody>
        </p:sp>
      </p:grpSp>
      <p:grpSp>
        <p:nvGrpSpPr>
          <p:cNvPr id="32" name="Group 31">
            <a:extLst>
              <a:ext uri="{FF2B5EF4-FFF2-40B4-BE49-F238E27FC236}">
                <a16:creationId xmlns:a16="http://schemas.microsoft.com/office/drawing/2014/main" id="{0A347D64-D701-4A87-ADE0-9735D9E4E409}"/>
              </a:ext>
            </a:extLst>
          </p:cNvPr>
          <p:cNvGrpSpPr/>
          <p:nvPr/>
        </p:nvGrpSpPr>
        <p:grpSpPr>
          <a:xfrm>
            <a:off x="2066922" y="3429000"/>
            <a:ext cx="8058154" cy="806935"/>
            <a:chOff x="542923" y="1736761"/>
            <a:chExt cx="8058154" cy="806935"/>
          </a:xfrm>
          <a:solidFill>
            <a:srgbClr val="627981"/>
          </a:solidFill>
        </p:grpSpPr>
        <p:sp>
          <p:nvSpPr>
            <p:cNvPr id="33" name="Rectangle 32">
              <a:extLst>
                <a:ext uri="{FF2B5EF4-FFF2-40B4-BE49-F238E27FC236}">
                  <a16:creationId xmlns:a16="http://schemas.microsoft.com/office/drawing/2014/main" id="{1584169F-4214-4798-8A79-801BCC57C69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BF386963-EA58-4B3D-9421-A41A071C690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Explicit costs </a:t>
              </a:r>
              <a:r>
                <a:rPr lang="en-US" sz="2000" dirty="0">
                  <a:solidFill>
                    <a:schemeClr val="bg1"/>
                  </a:solidFill>
                </a:rPr>
                <a:t>are out-of-pocket costs and actual payments, such as wages paid to employees and rent for an office.</a:t>
              </a:r>
            </a:p>
          </p:txBody>
        </p:sp>
      </p:grpSp>
    </p:spTree>
    <p:extLst>
      <p:ext uri="{BB962C8B-B14F-4D97-AF65-F5344CB8AC3E}">
        <p14:creationId xmlns:p14="http://schemas.microsoft.com/office/powerpoint/2010/main" val="8790444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TotalTime>
  <Words>1635</Words>
  <Application>Microsoft Office PowerPoint</Application>
  <PresentationFormat>Widescreen</PresentationFormat>
  <Paragraphs>126</Paragraphs>
  <Slides>15</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Calibri Light</vt:lpstr>
      <vt:lpstr>Cambria Math</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47</cp:revision>
  <dcterms:created xsi:type="dcterms:W3CDTF">2017-06-16T13:06:21Z</dcterms:created>
  <dcterms:modified xsi:type="dcterms:W3CDTF">2021-04-14T21:15:09Z</dcterms:modified>
</cp:coreProperties>
</file>