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257" r:id="rId4"/>
    <p:sldId id="301" r:id="rId5"/>
    <p:sldId id="302" r:id="rId6"/>
    <p:sldId id="291" r:id="rId7"/>
    <p:sldId id="303" r:id="rId8"/>
    <p:sldId id="304" r:id="rId9"/>
    <p:sldId id="305" r:id="rId10"/>
    <p:sldId id="298" r:id="rId11"/>
    <p:sldId id="306" r:id="rId12"/>
    <p:sldId id="307" r:id="rId13"/>
    <p:sldId id="368" r:id="rId14"/>
    <p:sldId id="308" r:id="rId15"/>
    <p:sldId id="294" r:id="rId16"/>
    <p:sldId id="309" r:id="rId17"/>
    <p:sldId id="310" r:id="rId18"/>
    <p:sldId id="365" r:id="rId19"/>
    <p:sldId id="366"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identify economies of scale, diseconomies of scale, and constant returns to scale; interpret graphs of short-run and long-run average cost curves; and analyze cost and production in the long run and short run.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91847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middle portion of the long-run average cost curve shows that economies of scale have been exhausted. In this situation, allowing all inputs to expand does not change the average cost of production. This is called constant returns to scale because the average cost of production does not change as scale rises or falls.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66947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righthand portion of the long-run average cost curve shows a situation where, as the level of output and the scale rises, average costs rise as well. This is called diseconomies of scale.</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043544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shape of the long-run average cost curve has implications for how many firms will compete in an industry. It also has implications as to whether the firms in an industry have many different sizes or tend to be the same size.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440043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at output level </a:t>
            </a:r>
            <a:r>
              <a:rPr lang="en-US" sz="1200" i="1" dirty="0">
                <a:solidFill>
                  <a:schemeClr val="bg1"/>
                </a:solidFill>
              </a:rPr>
              <a:t>R. </a:t>
            </a:r>
            <a:r>
              <a:rPr lang="en-US" sz="12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106872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between output levels </a:t>
            </a:r>
            <a:r>
              <a:rPr lang="en-US" sz="1200" i="1" dirty="0">
                <a:solidFill>
                  <a:schemeClr val="bg1"/>
                </a:solidFill>
              </a:rPr>
              <a:t>R </a:t>
            </a:r>
            <a:r>
              <a:rPr lang="en-US" sz="1200" dirty="0">
                <a:solidFill>
                  <a:schemeClr val="bg1"/>
                </a:solidFill>
              </a:rPr>
              <a:t>and </a:t>
            </a:r>
            <a:r>
              <a:rPr lang="en-US" sz="1200" i="1" dirty="0">
                <a:solidFill>
                  <a:schemeClr val="bg1"/>
                </a:solidFill>
              </a:rPr>
              <a:t>S. </a:t>
            </a:r>
            <a:r>
              <a:rPr lang="en-US" sz="1200" dirty="0">
                <a:solidFill>
                  <a:schemeClr val="bg1"/>
                </a:solidFill>
              </a:rPr>
              <a:t>When the </a:t>
            </a:r>
            <a:r>
              <a:rPr lang="en-US" sz="1200" i="1" dirty="0">
                <a:solidFill>
                  <a:schemeClr val="bg1"/>
                </a:solidFill>
              </a:rPr>
              <a:t>LRAC</a:t>
            </a:r>
            <a:r>
              <a:rPr lang="en-US" sz="1200" dirty="0">
                <a:solidFill>
                  <a:schemeClr val="bg1"/>
                </a:solidFill>
              </a:rPr>
              <a:t> has a flat bottom, firms producing at any quantity along this flat bottom can compete, since they all face the same average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193718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Developments in production technology can shift the LRAC curve in ways that can alter the size distribution of firms in an industry. </a:t>
            </a:r>
            <a:r>
              <a:rPr lang="en-US" sz="1200" dirty="0">
                <a:solidFill>
                  <a:schemeClr val="bg1"/>
                </a:solidFill>
              </a:rPr>
              <a:t>For much of the twentieth century, the most common change was alterations in technology, like the assembly line or the large department store, where large-scale producers seemed to gain an advantage over smaller ones. </a:t>
            </a:r>
            <a:r>
              <a:rPr lang="en-US" sz="1200" kern="1200" dirty="0">
                <a:solidFill>
                  <a:schemeClr val="tx1"/>
                </a:solidFill>
                <a:effectLst/>
                <a:latin typeface="+mn-lt"/>
                <a:ea typeface="+mn-ea"/>
                <a:cs typeface="+mn-cs"/>
              </a:rPr>
              <a:t>In the LRAC curve, the downward-sloping economies of scale portion of the curve stretched over a larger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568448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A long-run average cost curve has a clear minimum point at a quantity of 40,000 lamps. The current demand in the market is 800,000 lamps. Calculate the number of firms in the lamp industry if demand increases and becomes twice as large.</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 run is the period of time when all costs are variable. The long run depends on the specifics of the firm in question—it is not a precise period of time. No costs are fixed in the long run, as a firm can build new factories and purchase new machinery, or it can close existing facilities. In planning for the long run, the firm will compare alternative production technologies and can substitute its labor for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perform many tasks with a range of combinations of labor and capital. For example, a firm can have employees (labor) answering phones, or it can invest in an automated voicemail system (capital). In short, capital and labor can often substitute for each other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175328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an example of a local government hiring a private firm to clean up public parks. Three different combinations of labor and capital for cleaning up a single average-sized park are possible. Since all three of these production methods produce the same thing—one cleaned-up park—a profit-seeking firm will choose the production technology that is least expensive, given the prices of labor and machines.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13076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 firm has determined the least costly production process, it can consider the optimal scale of production, or quantity of output to produce. Economies of scale refers to the situation where, as the quantity of output goes up, the cost per unit goes down. A larger factory can produce at a lower average cost than a smaller factory as the level of output increases. Economies of scale exist when the long-run average total cost is declining across the associated range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graph, which shows the average total cost of producing an alarm clock falling as the quantity of output rises. A smaller factory can produce 1,000 alarm clocks at an average cost of $12 while a larger factory can produce 5,000 alarm clocks at an average price of $4. Economies of scale exist when the larger scale of production leads to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404569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in the short run, firms are limited to operating on a single average cost curve (corresponding to the level of fixed costs chosen). In the long run, when all costs are variable, they can choose to operate on any average cost curve. Thus, the long-run average cost (LRAC) curve is actually based on a group of short-run average cost (SRAC) curves. The long-run average cost curve will be the least expensive average cost curve for any level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63726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average cost curve is built from a group of short-run average cost curves. Although most diagrams shows only a few SRAC curves, presumably there are an infinite number of other SRAC curves. A group of short-run average cost curves represents different choices for a firm that is planning its level of investment in fixed cost physical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89866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left-hand portion of the long-run average cost curve illustrates the case of economies of scale. In this portion of the long-run average cost curve, larger scale leads to lower average costs.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15095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7690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Costs in the Long Run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69676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1431130" y="1244716"/>
            <a:ext cx="9329739" cy="1398391"/>
            <a:chOff x="542923" y="1736760"/>
            <a:chExt cx="8058154" cy="2219775"/>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74144"/>
            </a:xfrm>
            <a:prstGeom prst="rect">
              <a:avLst/>
            </a:prstGeom>
            <a:grpFill/>
          </p:spPr>
          <p:txBody>
            <a:bodyPr wrap="square" rtlCol="0">
              <a:spAutoFit/>
            </a:bodyPr>
            <a:lstStyle/>
            <a:p>
              <a:pPr algn="ctr"/>
              <a:r>
                <a:rPr lang="en-US" sz="2000" dirty="0">
                  <a:solidFill>
                    <a:schemeClr val="bg1"/>
                  </a:solidFill>
                </a:rPr>
                <a:t>The middle portion of the long-run average cost curve shows that economies of scale have been exhausted. In this situation, allowing all inputs to expand does not change the average cost of production. This is called </a:t>
              </a:r>
              <a:r>
                <a:rPr lang="en-US" sz="2000" b="1" dirty="0">
                  <a:solidFill>
                    <a:schemeClr val="bg1"/>
                  </a:solidFill>
                </a:rPr>
                <a:t>constant returns to scale </a:t>
              </a:r>
              <a:r>
                <a:rPr lang="en-US" sz="2000" dirty="0">
                  <a:solidFill>
                    <a:schemeClr val="bg1"/>
                  </a:solidFill>
                </a:rPr>
                <a:t>because the average cost of production does not change as scale rises or falls.</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97203787-1F37-4DF3-A2E2-07BAE5908AE3}"/>
              </a:ext>
            </a:extLst>
          </p:cNvPr>
          <p:cNvPicPr>
            <a:picLocks noChangeAspect="1"/>
          </p:cNvPicPr>
          <p:nvPr/>
        </p:nvPicPr>
        <p:blipFill>
          <a:blip r:embed="rId3"/>
          <a:stretch>
            <a:fillRect/>
          </a:stretch>
        </p:blipFill>
        <p:spPr>
          <a:xfrm>
            <a:off x="2765727" y="2671851"/>
            <a:ext cx="6660546" cy="4165135"/>
          </a:xfrm>
          <a:prstGeom prst="rect">
            <a:avLst/>
          </a:prstGeom>
        </p:spPr>
      </p:pic>
      <p:sp>
        <p:nvSpPr>
          <p:cNvPr id="13" name="Arrow: Down 12">
            <a:extLst>
              <a:ext uri="{FF2B5EF4-FFF2-40B4-BE49-F238E27FC236}">
                <a16:creationId xmlns:a16="http://schemas.microsoft.com/office/drawing/2014/main" id="{11BB8E1E-5C2F-4A25-A849-6C55F7F5FB38}"/>
              </a:ext>
            </a:extLst>
          </p:cNvPr>
          <p:cNvSpPr/>
          <p:nvPr/>
        </p:nvSpPr>
        <p:spPr>
          <a:xfrm>
            <a:off x="5674955" y="31582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4925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2066922" y="1325483"/>
            <a:ext cx="8058154" cy="1055026"/>
            <a:chOff x="542923" y="1736760"/>
            <a:chExt cx="8058154" cy="2219772"/>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36952"/>
            </a:xfrm>
            <a:prstGeom prst="rect">
              <a:avLst/>
            </a:prstGeom>
            <a:grpFill/>
          </p:spPr>
          <p:txBody>
            <a:bodyPr wrap="square" rtlCol="0">
              <a:spAutoFit/>
            </a:bodyPr>
            <a:lstStyle/>
            <a:p>
              <a:pPr algn="ctr"/>
              <a:r>
                <a:rPr lang="en-US" sz="2000" dirty="0">
                  <a:solidFill>
                    <a:schemeClr val="bg1"/>
                  </a:solidFill>
                </a:rPr>
                <a:t>The right-hand portion of the long-run average cost curve shows a situation where, as the level of output and the scale rises, average costs rise as well. This is called </a:t>
              </a:r>
              <a:r>
                <a:rPr lang="en-US" sz="2000" b="1" dirty="0">
                  <a:solidFill>
                    <a:schemeClr val="bg1"/>
                  </a:solidFill>
                </a:rPr>
                <a:t>diseconomies of scale</a:t>
              </a:r>
              <a:r>
                <a:rPr lang="en-US" sz="2000" dirty="0">
                  <a:solidFill>
                    <a:schemeClr val="bg1"/>
                  </a:solidFill>
                </a:rPr>
                <a:t>.</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80405E61-7BB8-4C7F-93F1-60D28BB68F26}"/>
              </a:ext>
            </a:extLst>
          </p:cNvPr>
          <p:cNvPicPr>
            <a:picLocks noChangeAspect="1"/>
          </p:cNvPicPr>
          <p:nvPr/>
        </p:nvPicPr>
        <p:blipFill>
          <a:blip r:embed="rId3"/>
          <a:stretch>
            <a:fillRect/>
          </a:stretch>
        </p:blipFill>
        <p:spPr>
          <a:xfrm>
            <a:off x="2646308" y="2460089"/>
            <a:ext cx="6899383" cy="4314490"/>
          </a:xfrm>
          <a:prstGeom prst="rect">
            <a:avLst/>
          </a:prstGeom>
        </p:spPr>
      </p:pic>
      <p:sp>
        <p:nvSpPr>
          <p:cNvPr id="13" name="Arrow: Down 12">
            <a:extLst>
              <a:ext uri="{FF2B5EF4-FFF2-40B4-BE49-F238E27FC236}">
                <a16:creationId xmlns:a16="http://schemas.microsoft.com/office/drawing/2014/main" id="{4FD26B1A-28AB-4623-8ECF-CFDB522ACDC6}"/>
              </a:ext>
            </a:extLst>
          </p:cNvPr>
          <p:cNvSpPr/>
          <p:nvPr/>
        </p:nvSpPr>
        <p:spPr>
          <a:xfrm>
            <a:off x="7690567" y="25680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014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383374"/>
            <a:ext cx="8851342" cy="1938992"/>
          </a:xfrm>
          <a:prstGeom prst="rect">
            <a:avLst/>
          </a:prstGeom>
          <a:solidFill>
            <a:srgbClr val="627981"/>
          </a:solidFill>
        </p:spPr>
        <p:txBody>
          <a:bodyPr wrap="square" rtlCol="0" anchor="ctr">
            <a:spAutoFit/>
          </a:bodyPr>
          <a:lstStyle/>
          <a:p>
            <a:pPr algn="ctr"/>
            <a:r>
              <a:rPr lang="en-US" sz="24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p:txBody>
      </p: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Size and Number of Firms in an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shape of the long-run average cost curve has implications for how many firms will compete in an industry.</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also has implications as to whether the firms in an industry have many different sizes or tend to be the same size.</a:t>
              </a:r>
            </a:p>
          </p:txBody>
        </p:sp>
      </p:grpSp>
    </p:spTree>
    <p:extLst>
      <p:ext uri="{BB962C8B-B14F-4D97-AF65-F5344CB8AC3E}">
        <p14:creationId xmlns:p14="http://schemas.microsoft.com/office/powerpoint/2010/main" val="3869181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LRAC </a:t>
            </a:r>
            <a:r>
              <a:rPr lang="en-US" sz="3000" dirty="0">
                <a:solidFill>
                  <a:srgbClr val="323542"/>
                </a:solidFill>
                <a:latin typeface="Century Gothic" panose="020B0502020202020204" pitchFamily="34" charset="0"/>
              </a:rPr>
              <a:t>Curve</a:t>
            </a:r>
            <a:endParaRPr lang="en-US" sz="3000" i="1"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5AB67625-1EEB-4568-92D5-1D69A09B7369}"/>
              </a:ext>
            </a:extLst>
          </p:cNvPr>
          <p:cNvGrpSpPr/>
          <p:nvPr/>
        </p:nvGrpSpPr>
        <p:grpSpPr>
          <a:xfrm>
            <a:off x="2192214" y="1247299"/>
            <a:ext cx="7807571" cy="1732829"/>
            <a:chOff x="542923" y="1736757"/>
            <a:chExt cx="7807571" cy="3639182"/>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7"/>
              <a:ext cx="7807571" cy="3639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542923" y="1867159"/>
              <a:ext cx="7807571" cy="3425781"/>
            </a:xfrm>
            <a:prstGeom prst="rect">
              <a:avLst/>
            </a:prstGeom>
            <a:grpFill/>
          </p:spPr>
          <p:txBody>
            <a:bodyPr wrap="square" rtlCol="0">
              <a:spAutoFit/>
            </a:bodyPr>
            <a:lstStyle/>
            <a:p>
              <a:pPr algn="ctr"/>
              <a:r>
                <a:rPr lang="en-US" sz="2000" dirty="0">
                  <a:solidFill>
                    <a:schemeClr val="bg1"/>
                  </a:solidFill>
                </a:rPr>
                <a:t>Low-cost firms will produce at output level </a:t>
              </a:r>
              <a:r>
                <a:rPr lang="en-US" sz="2000" i="1" dirty="0">
                  <a:solidFill>
                    <a:schemeClr val="bg1"/>
                  </a:solidFill>
                </a:rPr>
                <a:t>R. </a:t>
              </a:r>
              <a:r>
                <a:rPr lang="en-US" sz="20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grpSp>
      <p:pic>
        <p:nvPicPr>
          <p:cNvPr id="4" name="Picture 3" descr="A long run average cost curve with a clear minimum point at an output level labeled R.">
            <a:extLst>
              <a:ext uri="{FF2B5EF4-FFF2-40B4-BE49-F238E27FC236}">
                <a16:creationId xmlns:a16="http://schemas.microsoft.com/office/drawing/2014/main" id="{B96E252E-D7C0-4B2F-A80F-E006DA487C39}"/>
              </a:ext>
            </a:extLst>
          </p:cNvPr>
          <p:cNvPicPr>
            <a:picLocks noChangeAspect="1"/>
          </p:cNvPicPr>
          <p:nvPr/>
        </p:nvPicPr>
        <p:blipFill>
          <a:blip r:embed="rId3"/>
          <a:stretch>
            <a:fillRect/>
          </a:stretch>
        </p:blipFill>
        <p:spPr>
          <a:xfrm>
            <a:off x="3694922" y="3089518"/>
            <a:ext cx="4574007" cy="3640662"/>
          </a:xfrm>
          <a:prstGeom prst="rect">
            <a:avLst/>
          </a:prstGeom>
        </p:spPr>
      </p:pic>
    </p:spTree>
    <p:extLst>
      <p:ext uri="{BB962C8B-B14F-4D97-AF65-F5344CB8AC3E}">
        <p14:creationId xmlns:p14="http://schemas.microsoft.com/office/powerpoint/2010/main" val="2353301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LRAC </a:t>
            </a:r>
            <a:r>
              <a:rPr lang="en-US" sz="3000" dirty="0">
                <a:solidFill>
                  <a:srgbClr val="323542"/>
                </a:solidFill>
                <a:latin typeface="Century Gothic" panose="020B0502020202020204" pitchFamily="34" charset="0"/>
              </a:rPr>
              <a:t>Curve</a:t>
            </a:r>
            <a:endParaRPr lang="en-US" sz="3000" i="1"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5AB67625-1EEB-4568-92D5-1D69A09B7369}"/>
              </a:ext>
            </a:extLst>
          </p:cNvPr>
          <p:cNvGrpSpPr/>
          <p:nvPr/>
        </p:nvGrpSpPr>
        <p:grpSpPr>
          <a:xfrm>
            <a:off x="2066923" y="1334340"/>
            <a:ext cx="8058154" cy="1153222"/>
            <a:chOff x="542923" y="1736756"/>
            <a:chExt cx="8058154" cy="3524346"/>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6"/>
              <a:ext cx="8058154" cy="35243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668214" y="1907955"/>
              <a:ext cx="7807571" cy="3103954"/>
            </a:xfrm>
            <a:prstGeom prst="rect">
              <a:avLst/>
            </a:prstGeom>
            <a:grpFill/>
          </p:spPr>
          <p:txBody>
            <a:bodyPr wrap="square" rtlCol="0">
              <a:spAutoFit/>
            </a:bodyPr>
            <a:lstStyle/>
            <a:p>
              <a:pPr algn="ctr"/>
              <a:r>
                <a:rPr lang="en-US" sz="2000" dirty="0">
                  <a:solidFill>
                    <a:schemeClr val="bg1"/>
                  </a:solidFill>
                </a:rPr>
                <a:t>Low-cost firms will produce between output levels </a:t>
              </a:r>
              <a:r>
                <a:rPr lang="en-US" sz="2000" i="1" dirty="0">
                  <a:solidFill>
                    <a:schemeClr val="bg1"/>
                  </a:solidFill>
                </a:rPr>
                <a:t>R </a:t>
              </a:r>
              <a:r>
                <a:rPr lang="en-US" sz="2000" dirty="0">
                  <a:solidFill>
                    <a:schemeClr val="bg1"/>
                  </a:solidFill>
                </a:rPr>
                <a:t>and </a:t>
              </a:r>
              <a:r>
                <a:rPr lang="en-US" sz="2000" i="1" dirty="0">
                  <a:solidFill>
                    <a:schemeClr val="bg1"/>
                  </a:solidFill>
                </a:rPr>
                <a:t>S. </a:t>
              </a:r>
              <a:r>
                <a:rPr lang="en-US" sz="2000" dirty="0">
                  <a:solidFill>
                    <a:schemeClr val="bg1"/>
                  </a:solidFill>
                </a:rPr>
                <a:t>When the </a:t>
              </a:r>
              <a:r>
                <a:rPr lang="en-US" sz="2000" i="1" dirty="0">
                  <a:solidFill>
                    <a:schemeClr val="bg1"/>
                  </a:solidFill>
                </a:rPr>
                <a:t>LRAC</a:t>
              </a:r>
              <a:r>
                <a:rPr lang="en-US" sz="2000" dirty="0">
                  <a:solidFill>
                    <a:schemeClr val="bg1"/>
                  </a:solidFill>
                </a:rPr>
                <a:t> has a flat bottom, firms producing at any quantity along this flat bottom can compete, since they all face the same average costs.</a:t>
              </a:r>
            </a:p>
          </p:txBody>
        </p:sp>
      </p:grpSp>
      <p:pic>
        <p:nvPicPr>
          <p:cNvPr id="3" name="Picture 2" descr="A long run average cost curve with a flat-bottomed area, which starts at output level R and ends at output level S.">
            <a:extLst>
              <a:ext uri="{FF2B5EF4-FFF2-40B4-BE49-F238E27FC236}">
                <a16:creationId xmlns:a16="http://schemas.microsoft.com/office/drawing/2014/main" id="{7B58E162-6804-4DA8-A1D0-468DCB4EBA1C}"/>
              </a:ext>
            </a:extLst>
          </p:cNvPr>
          <p:cNvPicPr>
            <a:picLocks noChangeAspect="1"/>
          </p:cNvPicPr>
          <p:nvPr/>
        </p:nvPicPr>
        <p:blipFill>
          <a:blip r:embed="rId3"/>
          <a:stretch>
            <a:fillRect/>
          </a:stretch>
        </p:blipFill>
        <p:spPr>
          <a:xfrm>
            <a:off x="3347078" y="2683993"/>
            <a:ext cx="5247259" cy="3908943"/>
          </a:xfrm>
          <a:prstGeom prst="rect">
            <a:avLst/>
          </a:prstGeom>
        </p:spPr>
      </p:pic>
    </p:spTree>
    <p:extLst>
      <p:ext uri="{BB962C8B-B14F-4D97-AF65-F5344CB8AC3E}">
        <p14:creationId xmlns:p14="http://schemas.microsoft.com/office/powerpoint/2010/main" val="2389147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Shifting Patterns of Long-Run Average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Developments in production technology can shift the </a:t>
              </a:r>
              <a:r>
                <a:rPr lang="en-US" sz="2000" i="1" dirty="0">
                  <a:solidFill>
                    <a:schemeClr val="bg1"/>
                  </a:solidFill>
                </a:rPr>
                <a:t>LRAC</a:t>
              </a:r>
              <a:r>
                <a:rPr lang="en-US" sz="2000" dirty="0">
                  <a:solidFill>
                    <a:schemeClr val="bg1"/>
                  </a:solidFill>
                </a:rPr>
                <a:t> curve in ways that can alter the size distribution of firms in an industry.</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1369267"/>
            <a:chOff x="542923" y="1736761"/>
            <a:chExt cx="8058154" cy="1369267"/>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13692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much of the twentieth century, the most common change was alterations in technology, like the assembly line or the large department store, where large-scale producers seemed to gain an advantage over smaller ones.</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399133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a:t>
              </a:r>
              <a:r>
                <a:rPr lang="en-US" sz="2000" i="1" dirty="0">
                  <a:solidFill>
                    <a:schemeClr val="bg1"/>
                  </a:solidFill>
                </a:rPr>
                <a:t>LRAC</a:t>
              </a:r>
              <a:r>
                <a:rPr lang="en-US" sz="2000" dirty="0">
                  <a:solidFill>
                    <a:schemeClr val="bg1"/>
                  </a:solidFill>
                </a:rPr>
                <a:t> curve, the downward-sloping economies of scale portion of the curve stretched over a larger quantity of output.</a:t>
              </a:r>
            </a:p>
          </p:txBody>
        </p:sp>
      </p:grpSp>
    </p:spTree>
    <p:extLst>
      <p:ext uri="{BB962C8B-B14F-4D97-AF65-F5344CB8AC3E}">
        <p14:creationId xmlns:p14="http://schemas.microsoft.com/office/powerpoint/2010/main" val="245975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308324"/>
          </a:xfrm>
          <a:prstGeom prst="rect">
            <a:avLst/>
          </a:prstGeom>
          <a:solidFill>
            <a:srgbClr val="627981"/>
          </a:solidFill>
        </p:spPr>
        <p:txBody>
          <a:bodyPr wrap="square" rtlCol="0">
            <a:spAutoFit/>
          </a:bodyPr>
          <a:lstStyle/>
          <a:p>
            <a:pPr algn="ctr"/>
            <a:r>
              <a:rPr lang="en-US" sz="2400" dirty="0">
                <a:solidFill>
                  <a:schemeClr val="bg1"/>
                </a:solidFill>
              </a:rPr>
              <a:t>A long-run average cost curve has a clear minimum point at a quantity of </a:t>
            </a:r>
            <a:r>
              <a:rPr lang="en-US" sz="2400" b="1" dirty="0">
                <a:solidFill>
                  <a:schemeClr val="bg1"/>
                </a:solidFill>
              </a:rPr>
              <a:t>40,000</a:t>
            </a:r>
            <a:r>
              <a:rPr lang="en-US" sz="2400" dirty="0">
                <a:solidFill>
                  <a:schemeClr val="bg1"/>
                </a:solidFill>
              </a:rPr>
              <a:t> lamps. The current demand in the market is </a:t>
            </a:r>
            <a:r>
              <a:rPr lang="en-US" sz="2400" b="1" dirty="0">
                <a:solidFill>
                  <a:schemeClr val="bg1"/>
                </a:solidFill>
              </a:rPr>
              <a:t>800,000</a:t>
            </a:r>
            <a:r>
              <a:rPr lang="en-US" sz="2400" dirty="0">
                <a:solidFill>
                  <a:schemeClr val="bg1"/>
                </a:solidFill>
              </a:rPr>
              <a:t> lamps.</a:t>
            </a:r>
          </a:p>
          <a:p>
            <a:pPr algn="ctr"/>
            <a:endParaRPr lang="en-US" sz="2400" dirty="0">
              <a:solidFill>
                <a:schemeClr val="bg1"/>
              </a:solidFill>
            </a:endParaRPr>
          </a:p>
          <a:p>
            <a:pPr algn="ctr"/>
            <a:r>
              <a:rPr lang="en-US" sz="2400" dirty="0">
                <a:solidFill>
                  <a:schemeClr val="bg1"/>
                </a:solidFill>
              </a:rPr>
              <a:t>Calculate the number of firms in the lamp industry if demand increases and becomes </a:t>
            </a:r>
            <a:r>
              <a:rPr lang="en-US" sz="2400" b="1" dirty="0">
                <a:solidFill>
                  <a:schemeClr val="bg1"/>
                </a:solidFill>
              </a:rPr>
              <a:t>twice</a:t>
            </a:r>
            <a:r>
              <a:rPr lang="en-US" sz="2400" dirty="0">
                <a:solidFill>
                  <a:schemeClr val="bg1"/>
                </a:solidFill>
              </a:rPr>
              <a:t> as large.</a:t>
            </a:r>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1200329"/>
          </a:xfrm>
          <a:prstGeom prst="rect">
            <a:avLst/>
          </a:prstGeom>
          <a:noFill/>
        </p:spPr>
        <p:txBody>
          <a:bodyPr wrap="square" rtlCol="0">
            <a:spAutoFit/>
          </a:bodyPr>
          <a:lstStyle/>
          <a:p>
            <a:pPr marL="342900" indent="-342900">
              <a:buFont typeface="+mj-lt"/>
              <a:buAutoNum type="arabicPeriod"/>
            </a:pPr>
            <a:r>
              <a:rPr lang="en-US" dirty="0">
                <a:solidFill>
                  <a:schemeClr val="bg1"/>
                </a:solidFill>
              </a:rPr>
              <a:t>Given that the </a:t>
            </a:r>
            <a:r>
              <a:rPr lang="en-US" i="1" dirty="0">
                <a:solidFill>
                  <a:schemeClr val="bg1"/>
                </a:solidFill>
              </a:rPr>
              <a:t>LRAC</a:t>
            </a:r>
            <a:r>
              <a:rPr lang="en-US" dirty="0">
                <a:solidFill>
                  <a:schemeClr val="bg1"/>
                </a:solidFill>
              </a:rPr>
              <a:t> curve has a clear minimum point, any firm producing a different quantity will be unable to compete. Therefore, we can determine the initial number of firms in the industry by dividing the initial quantity demanded by the number of lamps produced at the minimum point: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289478837"/>
              </p:ext>
            </p:extLst>
          </p:nvPr>
        </p:nvGraphicFramePr>
        <p:xfrm>
          <a:off x="5232400" y="2898775"/>
          <a:ext cx="1916113" cy="669925"/>
        </p:xfrm>
        <a:graphic>
          <a:graphicData uri="http://schemas.openxmlformats.org/presentationml/2006/ole">
            <mc:AlternateContent xmlns:mc="http://schemas.openxmlformats.org/markup-compatibility/2006">
              <mc:Choice xmlns:v="urn:schemas-microsoft-com:vml" Requires="v">
                <p:oleObj name="Equation" r:id="rId3" imgW="1054080" imgH="368280" progId="Equation.DSMT4">
                  <p:embed/>
                </p:oleObj>
              </mc:Choice>
              <mc:Fallback>
                <p:oleObj name="Equation" r:id="rId3" imgW="1054080" imgH="3682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4"/>
                      <a:stretch>
                        <a:fillRect/>
                      </a:stretch>
                    </p:blipFill>
                    <p:spPr>
                      <a:xfrm>
                        <a:off x="5232400" y="2898775"/>
                        <a:ext cx="1916113" cy="669925"/>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1188" y="3738853"/>
            <a:ext cx="8429625" cy="369332"/>
          </a:xfrm>
          <a:prstGeom prst="rect">
            <a:avLst/>
          </a:prstGeom>
          <a:noFill/>
        </p:spPr>
        <p:txBody>
          <a:bodyPr wrap="square" rtlCol="0">
            <a:spAutoFit/>
          </a:bodyPr>
          <a:lstStyle/>
          <a:p>
            <a:pPr marL="342900" indent="-342900">
              <a:buFont typeface="+mj-lt"/>
              <a:buAutoNum type="arabicPeriod" startAt="2"/>
            </a:pPr>
            <a:r>
              <a:rPr lang="en-US" dirty="0">
                <a:solidFill>
                  <a:schemeClr val="bg1"/>
                </a:solidFill>
              </a:rPr>
              <a:t>If demand doubles, so too will the number of firms in the lamp industry:</a:t>
            </a:r>
          </a:p>
        </p:txBody>
      </p:sp>
      <p:graphicFrame>
        <p:nvGraphicFramePr>
          <p:cNvPr id="17" name="Object 16">
            <a:extLst>
              <a:ext uri="{FF2B5EF4-FFF2-40B4-BE49-F238E27FC236}">
                <a16:creationId xmlns:a16="http://schemas.microsoft.com/office/drawing/2014/main" id="{864A8777-E05A-449E-A20E-349CAA10B15B}"/>
              </a:ext>
            </a:extLst>
          </p:cNvPr>
          <p:cNvGraphicFramePr>
            <a:graphicFrameLocks noChangeAspect="1"/>
          </p:cNvGraphicFramePr>
          <p:nvPr>
            <p:extLst>
              <p:ext uri="{D42A27DB-BD31-4B8C-83A1-F6EECF244321}">
                <p14:modId xmlns:p14="http://schemas.microsoft.com/office/powerpoint/2010/main" val="3421786265"/>
              </p:ext>
            </p:extLst>
          </p:nvPr>
        </p:nvGraphicFramePr>
        <p:xfrm>
          <a:off x="5013325" y="4911725"/>
          <a:ext cx="2354263" cy="669925"/>
        </p:xfrm>
        <a:graphic>
          <a:graphicData uri="http://schemas.openxmlformats.org/presentationml/2006/ole">
            <mc:AlternateContent xmlns:mc="http://schemas.openxmlformats.org/markup-compatibility/2006">
              <mc:Choice xmlns:v="urn:schemas-microsoft-com:vml" Requires="v">
                <p:oleObj name="Equation" r:id="rId5" imgW="1295280" imgH="368280" progId="Equation.DSMT4">
                  <p:embed/>
                </p:oleObj>
              </mc:Choice>
              <mc:Fallback>
                <p:oleObj name="Equation" r:id="rId5" imgW="1295280" imgH="3682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6"/>
                      <a:stretch>
                        <a:fillRect/>
                      </a:stretch>
                    </p:blipFill>
                    <p:spPr>
                      <a:xfrm>
                        <a:off x="5013325" y="4911725"/>
                        <a:ext cx="2354263" cy="669925"/>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EF381C47-CE59-47EE-BA89-6BF014DE77E3}"/>
              </a:ext>
            </a:extLst>
          </p:cNvPr>
          <p:cNvGraphicFramePr>
            <a:graphicFrameLocks noChangeAspect="1"/>
          </p:cNvGraphicFramePr>
          <p:nvPr>
            <p:extLst>
              <p:ext uri="{D42A27DB-BD31-4B8C-83A1-F6EECF244321}">
                <p14:modId xmlns:p14="http://schemas.microsoft.com/office/powerpoint/2010/main" val="1052914546"/>
              </p:ext>
            </p:extLst>
          </p:nvPr>
        </p:nvGraphicFramePr>
        <p:xfrm>
          <a:off x="5275263" y="4344988"/>
          <a:ext cx="1638300" cy="300037"/>
        </p:xfrm>
        <a:graphic>
          <a:graphicData uri="http://schemas.openxmlformats.org/presentationml/2006/ole">
            <mc:AlternateContent xmlns:mc="http://schemas.openxmlformats.org/markup-compatibility/2006">
              <mc:Choice xmlns:v="urn:schemas-microsoft-com:vml" Requires="v">
                <p:oleObj name="Equation" r:id="rId7" imgW="901440" imgH="164880" progId="Equation.DSMT4">
                  <p:embed/>
                </p:oleObj>
              </mc:Choice>
              <mc:Fallback>
                <p:oleObj name="Equation" r:id="rId7" imgW="901440" imgH="164880" progId="Equation.DSMT4">
                  <p:embed/>
                  <p:pic>
                    <p:nvPicPr>
                      <p:cNvPr id="17" name="Object 16">
                        <a:extLst>
                          <a:ext uri="{FF2B5EF4-FFF2-40B4-BE49-F238E27FC236}">
                            <a16:creationId xmlns:a16="http://schemas.microsoft.com/office/drawing/2014/main" id="{864A8777-E05A-449E-A20E-349CAA10B15B}"/>
                          </a:ext>
                        </a:extLst>
                      </p:cNvPr>
                      <p:cNvPicPr/>
                      <p:nvPr/>
                    </p:nvPicPr>
                    <p:blipFill>
                      <a:blip r:embed="rId8"/>
                      <a:stretch>
                        <a:fillRect/>
                      </a:stretch>
                    </p:blipFill>
                    <p:spPr>
                      <a:xfrm>
                        <a:off x="5275263" y="4344988"/>
                        <a:ext cx="1638300" cy="300037"/>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244897"/>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A production technology refers to a specific combination of labor, physical capital, and technology that makes up a particular method of production.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long run, firms can choose their production technology, so all costs become variable costs.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Economies of scale refers to a situation where, as the level of output increases, the average cost decreases.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long-run average cost curve shows the lowest possible average cost of production, allowing all inputs to vary so that the firm is choosing its production technology.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downward-sloping </a:t>
            </a:r>
            <a:r>
              <a:rPr lang="en-US" sz="2000" i="1" dirty="0">
                <a:solidFill>
                  <a:schemeClr val="bg1"/>
                </a:solidFill>
              </a:rPr>
              <a:t>LRAC</a:t>
            </a:r>
            <a:r>
              <a:rPr lang="en-US" sz="2000" dirty="0">
                <a:solidFill>
                  <a:schemeClr val="bg1"/>
                </a:solidFill>
              </a:rPr>
              <a:t> shows economies of scale; a flat </a:t>
            </a:r>
            <a:r>
              <a:rPr lang="en-US" sz="2000" i="1" dirty="0">
                <a:solidFill>
                  <a:schemeClr val="bg1"/>
                </a:solidFill>
              </a:rPr>
              <a:t>LRAC</a:t>
            </a:r>
            <a:r>
              <a:rPr lang="en-US" sz="2000" dirty="0">
                <a:solidFill>
                  <a:schemeClr val="bg1"/>
                </a:solidFill>
              </a:rPr>
              <a:t> shows constant returns to scale; an upward-sloping </a:t>
            </a:r>
            <a:r>
              <a:rPr lang="en-US" sz="2000" i="1" dirty="0">
                <a:solidFill>
                  <a:schemeClr val="bg1"/>
                </a:solidFill>
              </a:rPr>
              <a:t>LRAC</a:t>
            </a:r>
            <a:r>
              <a:rPr lang="en-US" sz="2000" dirty="0">
                <a:solidFill>
                  <a:schemeClr val="bg1"/>
                </a:solidFill>
              </a:rPr>
              <a:t> shows diseconomies of scale.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 run is the period of time when all costs are variable.</a:t>
              </a:r>
            </a:p>
          </p:txBody>
        </p:sp>
      </p:grpSp>
      <p:grpSp>
        <p:nvGrpSpPr>
          <p:cNvPr id="11" name="Group 10">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 run depends on the specifics of the firm in question—it is not a precise period of time.</a:t>
              </a:r>
            </a:p>
          </p:txBody>
        </p:sp>
      </p:grpSp>
      <p:grpSp>
        <p:nvGrpSpPr>
          <p:cNvPr id="14" name="Group 13">
            <a:extLst>
              <a:ext uri="{FF2B5EF4-FFF2-40B4-BE49-F238E27FC236}">
                <a16:creationId xmlns:a16="http://schemas.microsoft.com/office/drawing/2014/main" id="{800B8886-DAD3-441C-9797-AB86CDA079EF}"/>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9DCF8194-80B3-447D-8596-667AED962A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784988-33CE-4BDE-9E3E-7AA57DD507D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planning for the long run, the firm will compare alternative </a:t>
              </a:r>
              <a:r>
                <a:rPr lang="en-US" sz="2000" b="1" dirty="0">
                  <a:solidFill>
                    <a:schemeClr val="bg1"/>
                  </a:solidFill>
                </a:rPr>
                <a:t>production technologies </a:t>
              </a:r>
              <a:r>
                <a:rPr lang="en-US" sz="2000" dirty="0">
                  <a:solidFill>
                    <a:schemeClr val="bg1"/>
                  </a:solidFill>
                </a:rPr>
                <a:t>and can substitute its labor for capital.</a:t>
              </a:r>
            </a:p>
          </p:txBody>
        </p:sp>
      </p:grpSp>
      <p:grpSp>
        <p:nvGrpSpPr>
          <p:cNvPr id="17" name="Group 16">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costs are fixed in the long run, as a firm can build new factories and purchase new machinery, or it can close existing facilities.</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Choice of Production 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can perform many tasks with a range of combinations of labor and capital. </a:t>
              </a:r>
            </a:p>
          </p:txBody>
        </p:sp>
      </p:grpSp>
      <p:grpSp>
        <p:nvGrpSpPr>
          <p:cNvPr id="11" name="Group 10">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firm can have employees (labor) answering phones, or it can invest in an automated voicemail system (capital).</a:t>
              </a:r>
            </a:p>
          </p:txBody>
        </p:sp>
      </p:grpSp>
      <p:grpSp>
        <p:nvGrpSpPr>
          <p:cNvPr id="17" name="Group 16">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short, capital and labor can often substitute for each other in the long run.</a:t>
              </a:r>
            </a:p>
          </p:txBody>
        </p:sp>
      </p:grpSp>
      <p:sp>
        <p:nvSpPr>
          <p:cNvPr id="2" name="Rectangle 1">
            <a:extLst>
              <a:ext uri="{FF2B5EF4-FFF2-40B4-BE49-F238E27FC236}">
                <a16:creationId xmlns:a16="http://schemas.microsoft.com/office/drawing/2014/main" id="{43438857-01BB-4C2B-96C0-2201DE5B1976}"/>
              </a:ext>
            </a:extLst>
          </p:cNvPr>
          <p:cNvSpPr/>
          <p:nvPr/>
        </p:nvSpPr>
        <p:spPr>
          <a:xfrm>
            <a:off x="206692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A firm starts with an initial combination of labor and capital to produce its output</a:t>
            </a:r>
            <a:r>
              <a:rPr lang="en-US" dirty="0"/>
              <a:t>.</a:t>
            </a:r>
          </a:p>
        </p:txBody>
      </p:sp>
      <p:sp>
        <p:nvSpPr>
          <p:cNvPr id="20" name="Rectangle 19">
            <a:extLst>
              <a:ext uri="{FF2B5EF4-FFF2-40B4-BE49-F238E27FC236}">
                <a16:creationId xmlns:a16="http://schemas.microsoft.com/office/drawing/2014/main" id="{DD5854F8-C86E-4C20-A747-1496294983FE}"/>
              </a:ext>
            </a:extLst>
          </p:cNvPr>
          <p:cNvSpPr/>
          <p:nvPr/>
        </p:nvSpPr>
        <p:spPr>
          <a:xfrm>
            <a:off x="499323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If the price of labor rises, which can include changes in productivity, substitute capital for labor to minimize cost.</a:t>
            </a:r>
          </a:p>
        </p:txBody>
      </p:sp>
      <p:sp>
        <p:nvSpPr>
          <p:cNvPr id="21" name="Rectangle 20">
            <a:extLst>
              <a:ext uri="{FF2B5EF4-FFF2-40B4-BE49-F238E27FC236}">
                <a16:creationId xmlns:a16="http://schemas.microsoft.com/office/drawing/2014/main" id="{B805C93E-3D18-4D34-B34E-D82232EBBA6B}"/>
              </a:ext>
            </a:extLst>
          </p:cNvPr>
          <p:cNvSpPr/>
          <p:nvPr/>
        </p:nvSpPr>
        <p:spPr>
          <a:xfrm>
            <a:off x="791954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If the price of capital rises, which can include changes in productivity, substitute labor for capital to minimize cost.</a:t>
            </a:r>
          </a:p>
        </p:txBody>
      </p:sp>
      <p:sp>
        <p:nvSpPr>
          <p:cNvPr id="3" name="Arrow: Right 2">
            <a:extLst>
              <a:ext uri="{FF2B5EF4-FFF2-40B4-BE49-F238E27FC236}">
                <a16:creationId xmlns:a16="http://schemas.microsoft.com/office/drawing/2014/main" id="{19077D50-C1B3-44B8-9E16-DB68EBE5D530}"/>
              </a:ext>
            </a:extLst>
          </p:cNvPr>
          <p:cNvSpPr/>
          <p:nvPr/>
        </p:nvSpPr>
        <p:spPr>
          <a:xfrm>
            <a:off x="4272455" y="5158847"/>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3920CBC9-56AC-4A70-B929-EF111AC50495}"/>
              </a:ext>
            </a:extLst>
          </p:cNvPr>
          <p:cNvSpPr/>
          <p:nvPr/>
        </p:nvSpPr>
        <p:spPr>
          <a:xfrm>
            <a:off x="7198765" y="5171089"/>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63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Choice of Production 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3" y="1580913"/>
            <a:ext cx="8058154" cy="1061292"/>
            <a:chOff x="542923" y="1736761"/>
            <a:chExt cx="8058154" cy="1061292"/>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10612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1015663"/>
            </a:xfrm>
            <a:prstGeom prst="rect">
              <a:avLst/>
            </a:prstGeom>
            <a:grpFill/>
          </p:spPr>
          <p:txBody>
            <a:bodyPr wrap="square" rtlCol="0">
              <a:spAutoFit/>
            </a:bodyPr>
            <a:lstStyle/>
            <a:p>
              <a:pPr algn="ctr"/>
              <a:r>
                <a:rPr lang="en-US" sz="2000" dirty="0">
                  <a:solidFill>
                    <a:schemeClr val="bg1"/>
                  </a:solidFill>
                </a:rPr>
                <a:t>Consider the example of a local government hiring a private firm to clean up public parks. Three different combinations of labor and capital for cleaning up a single average-sized park are possible.</a:t>
              </a:r>
            </a:p>
          </p:txBody>
        </p:sp>
      </p:grpSp>
      <p:graphicFrame>
        <p:nvGraphicFramePr>
          <p:cNvPr id="4" name="Table 4">
            <a:extLst>
              <a:ext uri="{FF2B5EF4-FFF2-40B4-BE49-F238E27FC236}">
                <a16:creationId xmlns:a16="http://schemas.microsoft.com/office/drawing/2014/main" id="{AB278B2E-E3F7-4A3E-8081-F8FDD97BB7AA}"/>
              </a:ext>
            </a:extLst>
          </p:cNvPr>
          <p:cNvGraphicFramePr>
            <a:graphicFrameLocks noGrp="1"/>
          </p:cNvGraphicFramePr>
          <p:nvPr>
            <p:extLst>
              <p:ext uri="{D42A27DB-BD31-4B8C-83A1-F6EECF244321}">
                <p14:modId xmlns:p14="http://schemas.microsoft.com/office/powerpoint/2010/main" val="1831723405"/>
              </p:ext>
            </p:extLst>
          </p:nvPr>
        </p:nvGraphicFramePr>
        <p:xfrm>
          <a:off x="1906708" y="3226851"/>
          <a:ext cx="8127999" cy="1116584"/>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21320615"/>
                    </a:ext>
                  </a:extLst>
                </a:gridCol>
                <a:gridCol w="2709333">
                  <a:extLst>
                    <a:ext uri="{9D8B030D-6E8A-4147-A177-3AD203B41FA5}">
                      <a16:colId xmlns:a16="http://schemas.microsoft.com/office/drawing/2014/main" val="1711491625"/>
                    </a:ext>
                  </a:extLst>
                </a:gridCol>
                <a:gridCol w="2709333">
                  <a:extLst>
                    <a:ext uri="{9D8B030D-6E8A-4147-A177-3AD203B41FA5}">
                      <a16:colId xmlns:a16="http://schemas.microsoft.com/office/drawing/2014/main" val="3445995717"/>
                    </a:ext>
                  </a:extLst>
                </a:gridCol>
              </a:tblGrid>
              <a:tr h="374904">
                <a:tc>
                  <a:txBody>
                    <a:bodyPr/>
                    <a:lstStyle/>
                    <a:p>
                      <a:pPr algn="ctr"/>
                      <a:r>
                        <a:rPr lang="en-US" b="1" dirty="0">
                          <a:solidFill>
                            <a:schemeClr val="tx1"/>
                          </a:solidFill>
                        </a:rPr>
                        <a:t>Production Technology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10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7251494"/>
                  </a:ext>
                </a:extLst>
              </a:tr>
              <a:tr h="370840">
                <a:tc>
                  <a:txBody>
                    <a:bodyPr/>
                    <a:lstStyle/>
                    <a:p>
                      <a:pPr algn="ctr"/>
                      <a:r>
                        <a:rPr lang="en-US" b="1" dirty="0">
                          <a:solidFill>
                            <a:schemeClr val="tx1"/>
                          </a:solidFill>
                        </a:rPr>
                        <a:t>Production Technology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7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346032"/>
                  </a:ext>
                </a:extLst>
              </a:tr>
              <a:tr h="370840">
                <a:tc>
                  <a:txBody>
                    <a:bodyPr/>
                    <a:lstStyle/>
                    <a:p>
                      <a:pPr algn="ctr"/>
                      <a:r>
                        <a:rPr lang="en-US" b="1" dirty="0">
                          <a:solidFill>
                            <a:schemeClr val="tx1"/>
                          </a:solidFill>
                        </a:rPr>
                        <a:t>Production Technology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7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6720279"/>
                  </a:ext>
                </a:extLst>
              </a:tr>
            </a:tbl>
          </a:graphicData>
        </a:graphic>
      </p:graphicFrame>
      <p:grpSp>
        <p:nvGrpSpPr>
          <p:cNvPr id="23" name="Group 22">
            <a:extLst>
              <a:ext uri="{FF2B5EF4-FFF2-40B4-BE49-F238E27FC236}">
                <a16:creationId xmlns:a16="http://schemas.microsoft.com/office/drawing/2014/main" id="{61C31516-603D-4793-BCA2-309E79553010}"/>
              </a:ext>
            </a:extLst>
          </p:cNvPr>
          <p:cNvGrpSpPr/>
          <p:nvPr/>
        </p:nvGrpSpPr>
        <p:grpSpPr>
          <a:xfrm>
            <a:off x="2066923" y="4924017"/>
            <a:ext cx="8058154" cy="1369068"/>
            <a:chOff x="542923" y="1736761"/>
            <a:chExt cx="8058154" cy="1369068"/>
          </a:xfrm>
          <a:solidFill>
            <a:srgbClr val="627981"/>
          </a:solidFill>
        </p:grpSpPr>
        <p:sp>
          <p:nvSpPr>
            <p:cNvPr id="24" name="Rectangle 23">
              <a:extLst>
                <a:ext uri="{FF2B5EF4-FFF2-40B4-BE49-F238E27FC236}">
                  <a16:creationId xmlns:a16="http://schemas.microsoft.com/office/drawing/2014/main" id="{05A83059-3C32-4AF0-931C-5ADA60E25831}"/>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DDCB6FC4-2CE7-49D1-AC1D-7A4AAD4701B3}"/>
                </a:ext>
              </a:extLst>
            </p:cNvPr>
            <p:cNvSpPr txBox="1"/>
            <p:nvPr/>
          </p:nvSpPr>
          <p:spPr>
            <a:xfrm>
              <a:off x="542923" y="1782390"/>
              <a:ext cx="7807571" cy="1323439"/>
            </a:xfrm>
            <a:prstGeom prst="rect">
              <a:avLst/>
            </a:prstGeom>
            <a:grpFill/>
          </p:spPr>
          <p:txBody>
            <a:bodyPr wrap="square" rtlCol="0">
              <a:spAutoFit/>
            </a:bodyPr>
            <a:lstStyle/>
            <a:p>
              <a:pPr algn="ctr"/>
              <a:r>
                <a:rPr lang="en-US" sz="2000" dirty="0">
                  <a:solidFill>
                    <a:schemeClr val="bg1"/>
                  </a:solidFill>
                </a:rPr>
                <a:t>Since all three of these production methods produce the same thing—one cleaned-up park—a profit-seeking firm will choose the production technology that is least expensive, given the prices of labor and machines.</a:t>
              </a:r>
            </a:p>
          </p:txBody>
        </p:sp>
      </p:grpSp>
    </p:spTree>
    <p:extLst>
      <p:ext uri="{BB962C8B-B14F-4D97-AF65-F5344CB8AC3E}">
        <p14:creationId xmlns:p14="http://schemas.microsoft.com/office/powerpoint/2010/main" val="2244941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Once a firm has determined the least costly production technology, it can consider the optimal scale of production.</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Economies of scale </a:t>
              </a:r>
              <a:r>
                <a:rPr lang="en-US" sz="2000" dirty="0">
                  <a:solidFill>
                    <a:schemeClr val="bg1"/>
                  </a:solidFill>
                </a:rPr>
                <a:t>refers to the situation where, as the quantity of output goes up, the cost per unit (average total cost) goes down.</a:t>
              </a:r>
            </a:p>
          </p:txBody>
        </p:sp>
      </p:grpSp>
      <p:grpSp>
        <p:nvGrpSpPr>
          <p:cNvPr id="16" name="Group 15">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larger factory can produce at a lower average cost than a smaller factory as the level of output increases.</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Economies of scale exist when the long-run average total cost is declining across the associated range of output.</a:t>
              </a:r>
            </a:p>
          </p:txBody>
        </p:sp>
      </p:gr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0A0D9AF9-C791-40CC-90E7-BE6107D9549D}"/>
              </a:ext>
            </a:extLst>
          </p:cNvPr>
          <p:cNvGrpSpPr/>
          <p:nvPr/>
        </p:nvGrpSpPr>
        <p:grpSpPr>
          <a:xfrm>
            <a:off x="1524001" y="1434538"/>
            <a:ext cx="4029079" cy="1371724"/>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10050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the graph, which shows the average total cost of producing an alarm clock falling as the quantity of output rises.</a:t>
              </a:r>
            </a:p>
          </p:txBody>
        </p:sp>
      </p:grpSp>
      <p:grpSp>
        <p:nvGrpSpPr>
          <p:cNvPr id="9" name="Group 8">
            <a:extLst>
              <a:ext uri="{FF2B5EF4-FFF2-40B4-BE49-F238E27FC236}">
                <a16:creationId xmlns:a16="http://schemas.microsoft.com/office/drawing/2014/main" id="{2D524F10-6B29-4395-9754-FD7AB55576FD}"/>
              </a:ext>
            </a:extLst>
          </p:cNvPr>
          <p:cNvGrpSpPr/>
          <p:nvPr/>
        </p:nvGrpSpPr>
        <p:grpSpPr>
          <a:xfrm>
            <a:off x="1524001" y="3004211"/>
            <a:ext cx="4029079" cy="1643314"/>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3883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smaller factory can produce 1,000 alarm clocks at an average cost of $12 while a larger factory can produce 5,000 alarm clocks at an average price of $4.</a:t>
              </a:r>
            </a:p>
          </p:txBody>
        </p:sp>
      </p:grpSp>
      <p:grpSp>
        <p:nvGrpSpPr>
          <p:cNvPr id="12" name="Group 11">
            <a:extLst>
              <a:ext uri="{FF2B5EF4-FFF2-40B4-BE49-F238E27FC236}">
                <a16:creationId xmlns:a16="http://schemas.microsoft.com/office/drawing/2014/main" id="{6A231BE7-DBA0-4F24-B421-07224BC15768}"/>
              </a:ext>
            </a:extLst>
          </p:cNvPr>
          <p:cNvGrpSpPr/>
          <p:nvPr/>
        </p:nvGrpSpPr>
        <p:grpSpPr>
          <a:xfrm>
            <a:off x="1524001" y="4845475"/>
            <a:ext cx="4029079" cy="1113892"/>
            <a:chOff x="542922" y="1736761"/>
            <a:chExt cx="8058155" cy="1248025"/>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13796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Economies of scale exist when the larger scale of production leads to lower average costs.</a:t>
              </a:r>
            </a:p>
          </p:txBody>
        </p:sp>
      </p:grpSp>
      <p:pic>
        <p:nvPicPr>
          <p:cNvPr id="1026" name="Picture 2" descr="A graph showing an average cost curve for factories that produce alarm clocks, with quantity of production on the x-axis and average cost of production in dollars on the y-axis. The line indicates that as production increases, average cost decreases.">
            <a:extLst>
              <a:ext uri="{FF2B5EF4-FFF2-40B4-BE49-F238E27FC236}">
                <a16:creationId xmlns:a16="http://schemas.microsoft.com/office/drawing/2014/main" id="{C0835406-D288-459A-8D57-03E02A03CD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920" y="1446636"/>
            <a:ext cx="6159783" cy="4549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307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Shapes of Long-Run Average Cost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in the short run, firms are limited to operating on a single average cost curve (corresponding to the level of fixed costs chosen).</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long run, when all costs are variable, they can choose to operate on any average cost curve.</a:t>
              </a:r>
            </a:p>
          </p:txBody>
        </p:sp>
      </p:grpSp>
      <p:grpSp>
        <p:nvGrpSpPr>
          <p:cNvPr id="16" name="Group 15">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a:t>
              </a:r>
              <a:r>
                <a:rPr lang="en-US" sz="2000" b="1" dirty="0">
                  <a:solidFill>
                    <a:schemeClr val="bg1"/>
                  </a:solidFill>
                </a:rPr>
                <a:t>long-run average cost (</a:t>
              </a:r>
              <a:r>
                <a:rPr lang="en-US" sz="2000" b="1" i="1" dirty="0">
                  <a:solidFill>
                    <a:schemeClr val="bg1"/>
                  </a:solidFill>
                </a:rPr>
                <a:t>LRAC</a:t>
              </a:r>
              <a:r>
                <a:rPr lang="en-US" sz="2000" b="1" dirty="0">
                  <a:solidFill>
                    <a:schemeClr val="bg1"/>
                  </a:solidFill>
                </a:rPr>
                <a:t>) curve </a:t>
              </a:r>
              <a:r>
                <a:rPr lang="en-US" sz="2000" dirty="0">
                  <a:solidFill>
                    <a:schemeClr val="bg1"/>
                  </a:solidFill>
                </a:rPr>
                <a:t>is actually based on a group of </a:t>
              </a:r>
              <a:r>
                <a:rPr lang="en-US" sz="2000" b="1" dirty="0">
                  <a:solidFill>
                    <a:schemeClr val="bg1"/>
                  </a:solidFill>
                </a:rPr>
                <a:t>short-run average cost (</a:t>
              </a:r>
              <a:r>
                <a:rPr lang="en-US" sz="2000" b="1" i="1" dirty="0">
                  <a:solidFill>
                    <a:schemeClr val="bg1"/>
                  </a:solidFill>
                </a:rPr>
                <a:t>SRAC</a:t>
              </a:r>
              <a:r>
                <a:rPr lang="en-US" sz="2000" b="1" dirty="0">
                  <a:solidFill>
                    <a:schemeClr val="bg1"/>
                  </a:solidFill>
                </a:rPr>
                <a:t>) curves</a:t>
              </a:r>
              <a:r>
                <a:rPr lang="en-US" sz="2000" dirty="0">
                  <a:solidFill>
                    <a:schemeClr val="bg1"/>
                  </a:solidFill>
                </a:rPr>
                <a:t>.</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average cost curve will be the least expensive average cost curve for any level of output.</a:t>
              </a:r>
            </a:p>
          </p:txBody>
        </p:sp>
      </p:grpSp>
    </p:spTree>
    <p:extLst>
      <p:ext uri="{BB962C8B-B14F-4D97-AF65-F5344CB8AC3E}">
        <p14:creationId xmlns:p14="http://schemas.microsoft.com/office/powerpoint/2010/main" val="2564216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Shapes of Long-Run Average Cost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0A0D9AF9-C791-40CC-90E7-BE6107D9549D}"/>
              </a:ext>
            </a:extLst>
          </p:cNvPr>
          <p:cNvGrpSpPr/>
          <p:nvPr/>
        </p:nvGrpSpPr>
        <p:grpSpPr>
          <a:xfrm>
            <a:off x="904569" y="1483699"/>
            <a:ext cx="4029079" cy="1056413"/>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7713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average cost curve is built from a group of short-run average cost curves.</a:t>
              </a:r>
            </a:p>
          </p:txBody>
        </p:sp>
      </p:grpSp>
      <p:grpSp>
        <p:nvGrpSpPr>
          <p:cNvPr id="9" name="Group 8">
            <a:extLst>
              <a:ext uri="{FF2B5EF4-FFF2-40B4-BE49-F238E27FC236}">
                <a16:creationId xmlns:a16="http://schemas.microsoft.com/office/drawing/2014/main" id="{2D524F10-6B29-4395-9754-FD7AB55576FD}"/>
              </a:ext>
            </a:extLst>
          </p:cNvPr>
          <p:cNvGrpSpPr/>
          <p:nvPr/>
        </p:nvGrpSpPr>
        <p:grpSpPr>
          <a:xfrm>
            <a:off x="904569" y="2719937"/>
            <a:ext cx="4029079" cy="1365196"/>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0985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most diagrams shows only a few </a:t>
              </a:r>
              <a:r>
                <a:rPr lang="en-US" sz="2000" i="1" dirty="0">
                  <a:solidFill>
                    <a:schemeClr val="bg1"/>
                  </a:solidFill>
                </a:rPr>
                <a:t>SRAC </a:t>
              </a:r>
              <a:r>
                <a:rPr lang="en-US" sz="2000" dirty="0">
                  <a:solidFill>
                    <a:schemeClr val="bg1"/>
                  </a:solidFill>
                </a:rPr>
                <a:t>curves, presumably there are an infinite number of other </a:t>
              </a:r>
              <a:r>
                <a:rPr lang="en-US" sz="2000" i="1" dirty="0">
                  <a:solidFill>
                    <a:schemeClr val="bg1"/>
                  </a:solidFill>
                </a:rPr>
                <a:t>SRAC</a:t>
              </a:r>
              <a:r>
                <a:rPr lang="en-US" sz="2000" dirty="0">
                  <a:solidFill>
                    <a:schemeClr val="bg1"/>
                  </a:solidFill>
                </a:rPr>
                <a:t> curves.</a:t>
              </a:r>
            </a:p>
          </p:txBody>
        </p:sp>
      </p:grpSp>
      <p:grpSp>
        <p:nvGrpSpPr>
          <p:cNvPr id="12" name="Group 11">
            <a:extLst>
              <a:ext uri="{FF2B5EF4-FFF2-40B4-BE49-F238E27FC236}">
                <a16:creationId xmlns:a16="http://schemas.microsoft.com/office/drawing/2014/main" id="{6A231BE7-DBA0-4F24-B421-07224BC15768}"/>
              </a:ext>
            </a:extLst>
          </p:cNvPr>
          <p:cNvGrpSpPr/>
          <p:nvPr/>
        </p:nvGrpSpPr>
        <p:grpSpPr>
          <a:xfrm>
            <a:off x="904569" y="4250585"/>
            <a:ext cx="4029079" cy="1639418"/>
            <a:chOff x="542922" y="1736761"/>
            <a:chExt cx="8058155" cy="1836834"/>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8368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82764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group of short-run average cost curves represents different choices for a firm that is planning its level of investment in fixed cost physical capital.</a:t>
              </a:r>
            </a:p>
          </p:txBody>
        </p:sp>
      </p:grpSp>
      <p:pic>
        <p:nvPicPr>
          <p:cNvPr id="3" name="Picture 2" descr="A graph showing a u-shaped long-run average cost curve as a sum of u-shaped short-run average cost curves.">
            <a:extLst>
              <a:ext uri="{FF2B5EF4-FFF2-40B4-BE49-F238E27FC236}">
                <a16:creationId xmlns:a16="http://schemas.microsoft.com/office/drawing/2014/main" id="{249C96DE-60BF-4EEA-AD51-D8025A5E8765}"/>
              </a:ext>
            </a:extLst>
          </p:cNvPr>
          <p:cNvPicPr>
            <a:picLocks noChangeAspect="1"/>
          </p:cNvPicPr>
          <p:nvPr/>
        </p:nvPicPr>
        <p:blipFill>
          <a:blip r:embed="rId3"/>
          <a:stretch>
            <a:fillRect/>
          </a:stretch>
        </p:blipFill>
        <p:spPr>
          <a:xfrm>
            <a:off x="5022138" y="1665605"/>
            <a:ext cx="6920475" cy="4327680"/>
          </a:xfrm>
          <a:prstGeom prst="rect">
            <a:avLst/>
          </a:prstGeom>
        </p:spPr>
      </p:pic>
    </p:spTree>
    <p:extLst>
      <p:ext uri="{BB962C8B-B14F-4D97-AF65-F5344CB8AC3E}">
        <p14:creationId xmlns:p14="http://schemas.microsoft.com/office/powerpoint/2010/main" val="366689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graph showing a u-shaped long-run average cost curve as a sum of u-shaped short-run average cost curves.">
            <a:extLst>
              <a:ext uri="{FF2B5EF4-FFF2-40B4-BE49-F238E27FC236}">
                <a16:creationId xmlns:a16="http://schemas.microsoft.com/office/drawing/2014/main" id="{15518297-E8C0-485D-B606-EB8467865D87}"/>
              </a:ext>
            </a:extLst>
          </p:cNvPr>
          <p:cNvPicPr>
            <a:picLocks noChangeAspect="1"/>
          </p:cNvPicPr>
          <p:nvPr/>
        </p:nvPicPr>
        <p:blipFill>
          <a:blip r:embed="rId3"/>
          <a:stretch>
            <a:fillRect/>
          </a:stretch>
        </p:blipFill>
        <p:spPr>
          <a:xfrm>
            <a:off x="2726169" y="2553148"/>
            <a:ext cx="6739661" cy="4214609"/>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2066923" y="1305412"/>
            <a:ext cx="8058154" cy="1169774"/>
            <a:chOff x="542923" y="1736761"/>
            <a:chExt cx="8058154" cy="1369068"/>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668214" y="1828005"/>
              <a:ext cx="7807571" cy="1015662"/>
            </a:xfrm>
            <a:prstGeom prst="rect">
              <a:avLst/>
            </a:prstGeom>
            <a:grpFill/>
          </p:spPr>
          <p:txBody>
            <a:bodyPr wrap="square" rtlCol="0">
              <a:spAutoFit/>
            </a:bodyPr>
            <a:lstStyle/>
            <a:p>
              <a:pPr algn="ctr"/>
              <a:r>
                <a:rPr lang="en-US" sz="2000" dirty="0">
                  <a:solidFill>
                    <a:schemeClr val="bg1"/>
                  </a:solidFill>
                </a:rPr>
                <a:t>The left-hand portion of the long-run average cost curve illustrates the case of economies of scale. In this portion of the long-run average cost curve, larger scale leads to lower average costs.</a:t>
              </a:r>
            </a:p>
          </p:txBody>
        </p:sp>
      </p:grpSp>
      <p:sp>
        <p:nvSpPr>
          <p:cNvPr id="2" name="Arrow: Down 1">
            <a:extLst>
              <a:ext uri="{FF2B5EF4-FFF2-40B4-BE49-F238E27FC236}">
                <a16:creationId xmlns:a16="http://schemas.microsoft.com/office/drawing/2014/main" id="{BBFC384D-2417-44E9-BE7F-0490292447DA}"/>
              </a:ext>
            </a:extLst>
          </p:cNvPr>
          <p:cNvSpPr/>
          <p:nvPr/>
        </p:nvSpPr>
        <p:spPr>
          <a:xfrm>
            <a:off x="3695573" y="2749915"/>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0352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1780</TotalTime>
  <Words>2394</Words>
  <Application>Microsoft Office PowerPoint</Application>
  <PresentationFormat>Widescreen</PresentationFormat>
  <Paragraphs>141</Paragraphs>
  <Slides>20</Slides>
  <Notes>18</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Calibri Light</vt:lpstr>
      <vt:lpstr>Century Gothic</vt:lpstr>
      <vt:lpstr>Office Theme</vt:lpstr>
      <vt:lpstr>1_Office Theme</vt:lpstr>
      <vt:lpstr>MathType 6.0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68</cp:revision>
  <dcterms:created xsi:type="dcterms:W3CDTF">2017-06-16T13:06:21Z</dcterms:created>
  <dcterms:modified xsi:type="dcterms:W3CDTF">2021-04-21T20:50:23Z</dcterms:modified>
</cp:coreProperties>
</file>