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368" r:id="rId5"/>
    <p:sldId id="371" r:id="rId6"/>
    <p:sldId id="372" r:id="rId7"/>
    <p:sldId id="373" r:id="rId8"/>
    <p:sldId id="257" r:id="rId9"/>
    <p:sldId id="289" r:id="rId10"/>
    <p:sldId id="374" r:id="rId11"/>
    <p:sldId id="375" r:id="rId12"/>
    <p:sldId id="376" r:id="rId13"/>
    <p:sldId id="377" r:id="rId14"/>
    <p:sldId id="378" r:id="rId15"/>
    <p:sldId id="379" r:id="rId16"/>
    <p:sldId id="380" r:id="rId17"/>
    <p:sldId id="381" r:id="rId18"/>
    <p:sldId id="382" r:id="rId19"/>
    <p:sldId id="383"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Monopolies Form: Barriers to Entry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 </a:t>
            </a:r>
            <a:r>
              <a:rPr lang="en-US" sz="3000" i="1" dirty="0">
                <a:solidFill>
                  <a:srgbClr val="323542"/>
                </a:solidFill>
                <a:latin typeface="Century Gothic" panose="020B0502020202020204" pitchFamily="34" charset="0"/>
              </a:rPr>
              <a:t>LRAC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natural monopoly is typically shown as occurring when the </a:t>
              </a:r>
              <a:r>
                <a:rPr lang="en-US" sz="2000" i="1" dirty="0">
                  <a:solidFill>
                    <a:schemeClr val="bg1"/>
                  </a:solidFill>
                </a:rPr>
                <a:t>LRAC</a:t>
              </a:r>
              <a:r>
                <a:rPr lang="en-US" sz="2000" dirty="0">
                  <a:solidFill>
                    <a:schemeClr val="bg1"/>
                  </a:solidFill>
                </a:rPr>
                <a:t> continues to fall as output increases.</a:t>
              </a:r>
            </a:p>
          </p:txBody>
        </p:sp>
      </p:grpSp>
      <p:grpSp>
        <p:nvGrpSpPr>
          <p:cNvPr id="15" name="Group 14">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becomes less costly for the lone firm in the industry to produce, on average, the higher the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7312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Economies of Scale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call the situation where economies of scale are large relative to the quantity demanded in the market a natural monopoly.</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Economies of scale are when average costs decline as output expands.</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Natural monopolies often arise in industries where the marginal cost of adding an additional customer is very low once fixed costs are in place.</a:t>
              </a:r>
            </a:p>
          </p:txBody>
        </p:sp>
      </p:grpSp>
      <p:grpSp>
        <p:nvGrpSpPr>
          <p:cNvPr id="22" name="Group 21">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results in situations where there are substantial economies of scale.</a:t>
              </a:r>
            </a:p>
          </p:txBody>
        </p:sp>
      </p:grpSp>
    </p:spTree>
    <p:extLst>
      <p:ext uri="{BB962C8B-B14F-4D97-AF65-F5344CB8AC3E}">
        <p14:creationId xmlns:p14="http://schemas.microsoft.com/office/powerpoint/2010/main" val="281450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Control of a Physical Resource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type of natural monopoly occurs when a company has control of a scarce physical resource.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company has control of a scare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9686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Legal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products, the government erects barriers to entry by prohibiting or limiting competition.</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legal monopolies are utilities—products necessary for everyday life—that are socially beneficial.</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often sets regulations to ensure customers have access to an appropriate amount of products or services.</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Additionally, legal monopolies are often subject to economies of scale, as in the case of utilities, so it makes sense to allow only one provider.</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under U.S. law, no organization but the U.S. Postal Service is legally allowed to deliver first-class mail.</a:t>
              </a:r>
            </a:p>
          </p:txBody>
        </p:sp>
      </p:grpSp>
    </p:spTree>
    <p:extLst>
      <p:ext uri="{BB962C8B-B14F-4D97-AF65-F5344CB8AC3E}">
        <p14:creationId xmlns:p14="http://schemas.microsoft.com/office/powerpoint/2010/main" val="367889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Promoting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Innovation takes time and resources to achieve.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invest in research and development (R&amp;D) to provide innovative goods and services.</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legal protection, other companies could replicate these goods and services without incurring the costs of R&amp;D.</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would, therefore, choose not to invest in R&amp;D, meaning the world would have less innovation.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Patent and Trademark Office and the U.S. Copyright Office promote innovation through categories of </a:t>
              </a:r>
              <a:r>
                <a:rPr lang="en-US" sz="2000" b="1" dirty="0">
                  <a:solidFill>
                    <a:schemeClr val="bg1"/>
                  </a:solidFill>
                </a:rPr>
                <a:t>intellectual property</a:t>
              </a:r>
              <a:r>
                <a:rPr lang="en-US" sz="2000" dirty="0">
                  <a:solidFill>
                    <a:schemeClr val="bg1"/>
                  </a:solidFill>
                </a:rPr>
                <a:t>.</a:t>
              </a:r>
            </a:p>
          </p:txBody>
        </p:sp>
      </p:grpSp>
    </p:spTree>
    <p:extLst>
      <p:ext uri="{BB962C8B-B14F-4D97-AF65-F5344CB8AC3E}">
        <p14:creationId xmlns:p14="http://schemas.microsoft.com/office/powerpoint/2010/main" val="342285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Patent</a:t>
            </a:r>
            <a:r>
              <a:rPr lang="en-US" sz="2400" dirty="0"/>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Trademark</a:t>
            </a:r>
            <a:r>
              <a:rPr lang="en-US" sz="2400" dirty="0"/>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Copyright</a:t>
            </a:r>
            <a:r>
              <a:rPr lang="en-US" sz="2400" dirty="0"/>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 secrets</a:t>
            </a:r>
            <a:r>
              <a:rPr lang="en-US" sz="2400" dirty="0"/>
              <a:t>-</a:t>
            </a:r>
            <a:r>
              <a:rPr lang="en-US" sz="2400" b="1" dirty="0"/>
              <a:t> </a:t>
            </a:r>
            <a:r>
              <a:rPr lang="en-US" sz="2400" dirty="0"/>
              <a:t>Protection of information not covered by a patent or trademark</a:t>
            </a:r>
          </a:p>
        </p:txBody>
      </p:sp>
    </p:spTree>
    <p:extLst>
      <p:ext uri="{BB962C8B-B14F-4D97-AF65-F5344CB8AC3E}">
        <p14:creationId xmlns:p14="http://schemas.microsoft.com/office/powerpoint/2010/main" val="15835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limitations on competition used to be more common in the United States.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of the twentieth century, only one phone company, AT&amp;T, was legally allowed to provide local and long-distance service.</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AT&amp;T lost its monopoly when the technology for providing phone service changed from wires to microwave and satellite transmission.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Deregulation</a:t>
              </a:r>
              <a:r>
                <a:rPr lang="en-US" sz="2000" dirty="0">
                  <a:solidFill>
                    <a:schemeClr val="bg1"/>
                  </a:solidFill>
                </a:rPr>
                <a:t> refers to removing government controls over setting prices and quantities in certain industries.</a:t>
              </a:r>
            </a:p>
          </p:txBody>
        </p:sp>
      </p:grpSp>
      <p:grpSp>
        <p:nvGrpSpPr>
          <p:cNvPr id="27" name="Group 26">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an improvement in technology, the government no longer required AT&amp;T to be the lone provider of certain services.</a:t>
              </a:r>
            </a:p>
          </p:txBody>
        </p:sp>
      </p:grpSp>
    </p:spTree>
    <p:extLst>
      <p:ext uri="{BB962C8B-B14F-4D97-AF65-F5344CB8AC3E}">
        <p14:creationId xmlns:p14="http://schemas.microsoft.com/office/powerpoint/2010/main" val="11356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Intimidating Potential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Businesses have developed a number of schemes for creating barriers to entry by deterring potential competitors from entering the market.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method is known as </a:t>
              </a:r>
              <a:r>
                <a:rPr lang="en-US" sz="2000" b="1" dirty="0">
                  <a:solidFill>
                    <a:schemeClr val="bg1"/>
                  </a:solidFill>
                </a:rPr>
                <a:t>predatory pricing</a:t>
              </a:r>
              <a:r>
                <a:rPr lang="en-US" sz="2000" dirty="0">
                  <a:solidFill>
                    <a:schemeClr val="bg1"/>
                  </a:solidFill>
                </a:rPr>
                <a:t>, in which a firm uses the threat of sharp price cuts to discourage competition.</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Predatory pricing is a violation of U.S. antitrust law, but it is difficult to prove.</a:t>
              </a:r>
            </a:p>
          </p:txBody>
        </p:sp>
      </p:grpSp>
    </p:spTree>
    <p:extLst>
      <p:ext uri="{BB962C8B-B14F-4D97-AF65-F5344CB8AC3E}">
        <p14:creationId xmlns:p14="http://schemas.microsoft.com/office/powerpoint/2010/main" val="105953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448753"/>
            <a:ext cx="9273061" cy="301752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0149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Barriers to entry prevent or discourage competitors from entering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These barriers include economies of scale that lead to natural (or legal) monopoly; control of a physical resource; legal restrictions on competition; intellectual property protection; and practices to restrict competition like predatory pricing.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Intellectual property refers to legally guaranteed ownership of an idea rather than a physical item.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laws that protect intellectual property include patents, copyrights, trademarks, and trade secrets.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natural monopoly arises when economies of scale persist over a large enough range of output that if one firm supplies the entire market, no other firm can enter without facing a cost disadvantage.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algn="ctr"/>
            <a:r>
              <a:rPr lang="en-US" sz="2100" dirty="0">
                <a:solidFill>
                  <a:schemeClr val="bg1"/>
                </a:solidFill>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perfect competition is a market where firms simply respond to the market price, monopoly is a market with no competition at all.</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a:t>
              </a:r>
              <a:r>
                <a:rPr lang="en-US" sz="2000" b="1" dirty="0">
                  <a:solidFill>
                    <a:schemeClr val="bg1"/>
                  </a:solidFill>
                </a:rPr>
                <a:t>monopoly</a:t>
              </a:r>
              <a:r>
                <a:rPr lang="en-US" sz="2000" dirty="0">
                  <a:solidFill>
                    <a:schemeClr val="bg1"/>
                  </a:solidFill>
                </a:rPr>
                <a:t>, one firm produces all the output in a market.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 monopoly faces no significant competition, it can charge any price it wishes, subject to the demand curve. </a:t>
              </a:r>
            </a:p>
          </p:txBody>
        </p:sp>
      </p:grpSp>
      <p:grpSp>
        <p:nvGrpSpPr>
          <p:cNvPr id="22" name="Group 21">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60357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 vs.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C7E4907-8512-435F-9758-F57B810D8B9E}"/>
              </a:ext>
            </a:extLst>
          </p:cNvPr>
          <p:cNvSpPr/>
          <p:nvPr/>
        </p:nvSpPr>
        <p:spPr>
          <a:xfrm>
            <a:off x="188118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Perfect Competition</a:t>
            </a:r>
          </a:p>
        </p:txBody>
      </p:sp>
      <p:sp>
        <p:nvSpPr>
          <p:cNvPr id="29" name="Rectangle 28">
            <a:extLst>
              <a:ext uri="{FF2B5EF4-FFF2-40B4-BE49-F238E27FC236}">
                <a16:creationId xmlns:a16="http://schemas.microsoft.com/office/drawing/2014/main" id="{F7C0A389-16E5-4C3F-A0F0-A9E52AF4C436}"/>
              </a:ext>
            </a:extLst>
          </p:cNvPr>
          <p:cNvSpPr/>
          <p:nvPr/>
        </p:nvSpPr>
        <p:spPr>
          <a:xfrm>
            <a:off x="650064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Monopoly</a:t>
            </a:r>
          </a:p>
        </p:txBody>
      </p:sp>
      <p:cxnSp>
        <p:nvCxnSpPr>
          <p:cNvPr id="4" name="Straight Connector 3">
            <a:extLst>
              <a:ext uri="{FF2B5EF4-FFF2-40B4-BE49-F238E27FC236}">
                <a16:creationId xmlns:a16="http://schemas.microsoft.com/office/drawing/2014/main" id="{1CD1E4D1-0482-4E5E-8F6F-6ACF4F6A1249}"/>
              </a:ext>
            </a:extLst>
          </p:cNvPr>
          <p:cNvCxnSpPr>
            <a:cxnSpLocks/>
          </p:cNvCxnSpPr>
          <p:nvPr/>
        </p:nvCxnSpPr>
        <p:spPr>
          <a:xfrm>
            <a:off x="2349062"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E7CB70-16A6-466E-8CFE-C5046D78AE1B}"/>
              </a:ext>
            </a:extLst>
          </p:cNvPr>
          <p:cNvSpPr/>
          <p:nvPr/>
        </p:nvSpPr>
        <p:spPr>
          <a:xfrm>
            <a:off x="2979680"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Many firms</a:t>
            </a:r>
          </a:p>
        </p:txBody>
      </p:sp>
      <p:sp>
        <p:nvSpPr>
          <p:cNvPr id="30" name="Rectangle 29">
            <a:extLst>
              <a:ext uri="{FF2B5EF4-FFF2-40B4-BE49-F238E27FC236}">
                <a16:creationId xmlns:a16="http://schemas.microsoft.com/office/drawing/2014/main" id="{8D044BDC-008F-49C0-AFA7-6EA50633FAD3}"/>
              </a:ext>
            </a:extLst>
          </p:cNvPr>
          <p:cNvSpPr/>
          <p:nvPr/>
        </p:nvSpPr>
        <p:spPr>
          <a:xfrm>
            <a:off x="2979681"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 market power or control over price</a:t>
            </a:r>
          </a:p>
        </p:txBody>
      </p:sp>
      <p:cxnSp>
        <p:nvCxnSpPr>
          <p:cNvPr id="9" name="Straight Connector 8">
            <a:extLst>
              <a:ext uri="{FF2B5EF4-FFF2-40B4-BE49-F238E27FC236}">
                <a16:creationId xmlns:a16="http://schemas.microsoft.com/office/drawing/2014/main" id="{C4B04BD1-D992-4021-AE77-951BDB9E955E}"/>
              </a:ext>
            </a:extLst>
          </p:cNvPr>
          <p:cNvCxnSpPr>
            <a:endCxn id="6" idx="1"/>
          </p:cNvCxnSpPr>
          <p:nvPr/>
        </p:nvCxnSpPr>
        <p:spPr>
          <a:xfrm>
            <a:off x="2349062"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A6A77F-A15A-4422-AE81-39C3E9D8CCE8}"/>
              </a:ext>
            </a:extLst>
          </p:cNvPr>
          <p:cNvCxnSpPr>
            <a:endCxn id="30" idx="1"/>
          </p:cNvCxnSpPr>
          <p:nvPr/>
        </p:nvCxnSpPr>
        <p:spPr>
          <a:xfrm>
            <a:off x="2349062"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1D022-DDE8-4720-BC71-F2C38D9B9C09}"/>
              </a:ext>
            </a:extLst>
          </p:cNvPr>
          <p:cNvCxnSpPr>
            <a:cxnSpLocks/>
          </p:cNvCxnSpPr>
          <p:nvPr/>
        </p:nvCxnSpPr>
        <p:spPr>
          <a:xfrm>
            <a:off x="6968531"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0BFCA0F-FC38-43D7-A824-409167F0C4D0}"/>
              </a:ext>
            </a:extLst>
          </p:cNvPr>
          <p:cNvSpPr/>
          <p:nvPr/>
        </p:nvSpPr>
        <p:spPr>
          <a:xfrm>
            <a:off x="7599149"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One firm</a:t>
            </a:r>
          </a:p>
        </p:txBody>
      </p:sp>
      <p:sp>
        <p:nvSpPr>
          <p:cNvPr id="33" name="Rectangle 32">
            <a:extLst>
              <a:ext uri="{FF2B5EF4-FFF2-40B4-BE49-F238E27FC236}">
                <a16:creationId xmlns:a16="http://schemas.microsoft.com/office/drawing/2014/main" id="{F75519DE-AA7A-4D86-8EFA-00273AEB7EFC}"/>
              </a:ext>
            </a:extLst>
          </p:cNvPr>
          <p:cNvSpPr/>
          <p:nvPr/>
        </p:nvSpPr>
        <p:spPr>
          <a:xfrm>
            <a:off x="7599150"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Price setter</a:t>
            </a:r>
          </a:p>
        </p:txBody>
      </p:sp>
      <p:cxnSp>
        <p:nvCxnSpPr>
          <p:cNvPr id="34" name="Straight Connector 33">
            <a:extLst>
              <a:ext uri="{FF2B5EF4-FFF2-40B4-BE49-F238E27FC236}">
                <a16:creationId xmlns:a16="http://schemas.microsoft.com/office/drawing/2014/main" id="{5D40F74F-030F-4851-AD9A-D3B5E127058C}"/>
              </a:ext>
            </a:extLst>
          </p:cNvPr>
          <p:cNvCxnSpPr>
            <a:endCxn id="32" idx="1"/>
          </p:cNvCxnSpPr>
          <p:nvPr/>
        </p:nvCxnSpPr>
        <p:spPr>
          <a:xfrm>
            <a:off x="6968531"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5175D5-03C1-4A4B-A989-8EA097341A0C}"/>
              </a:ext>
            </a:extLst>
          </p:cNvPr>
          <p:cNvCxnSpPr>
            <a:endCxn id="33" idx="1"/>
          </p:cNvCxnSpPr>
          <p:nvPr/>
        </p:nvCxnSpPr>
        <p:spPr>
          <a:xfrm>
            <a:off x="6968531"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 Examples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though there are very few true monopolies in existence, we do deal with some of those few every day, often without realizing it.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lack of competition, monopolies tend to earn significant economic profits.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should attract vigorous competition, and yet, because of one particular characteristic of monopoly, they do not.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Three main categories of </a:t>
              </a:r>
              <a:r>
                <a:rPr lang="en-US" sz="2000" b="1" dirty="0">
                  <a:solidFill>
                    <a:schemeClr val="bg1"/>
                  </a:solidFill>
                </a:rPr>
                <a:t>barriers to entry </a:t>
              </a:r>
              <a:r>
                <a:rPr lang="en-US" sz="2000" dirty="0">
                  <a:solidFill>
                    <a:schemeClr val="bg1"/>
                  </a:solidFill>
                </a:rPr>
                <a:t>exist.</a:t>
              </a:r>
            </a:p>
          </p:txBody>
        </p:sp>
      </p:grpSp>
    </p:spTree>
    <p:extLst>
      <p:ext uri="{BB962C8B-B14F-4D97-AF65-F5344CB8AC3E}">
        <p14:creationId xmlns:p14="http://schemas.microsoft.com/office/powerpoint/2010/main" val="83735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cales of justice">
            <a:extLst>
              <a:ext uri="{FF2B5EF4-FFF2-40B4-BE49-F238E27FC236}">
                <a16:creationId xmlns:a16="http://schemas.microsoft.com/office/drawing/2014/main" id="{F34B141C-FBA8-4D5F-831C-0002C0F5B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pic>
        <p:nvPicPr>
          <p:cNvPr id="5" name="Graphic 4" descr="Bar graph with upward trend">
            <a:extLst>
              <a:ext uri="{FF2B5EF4-FFF2-40B4-BE49-F238E27FC236}">
                <a16:creationId xmlns:a16="http://schemas.microsoft.com/office/drawing/2014/main" id="{DFF08078-E618-4DF1-81E6-0E0E3F82D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9020" y="1383374"/>
            <a:ext cx="2194560" cy="2194560"/>
          </a:xfrm>
          <a:prstGeom prst="rect">
            <a:avLst/>
          </a:prstGeom>
        </p:spPr>
      </p:pic>
      <p:pic>
        <p:nvPicPr>
          <p:cNvPr id="7" name="Graphic 6" descr="Internet">
            <a:extLst>
              <a:ext uri="{FF2B5EF4-FFF2-40B4-BE49-F238E27FC236}">
                <a16:creationId xmlns:a16="http://schemas.microsoft.com/office/drawing/2014/main" id="{07E9763E-5E6A-4765-8F4D-3C58364BEF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7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Legal barriers to entry</a:t>
            </a:r>
          </a:p>
        </p:txBody>
      </p:sp>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Technological barriers to entry</a:t>
            </a:r>
          </a:p>
        </p:txBody>
      </p:sp>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 barriers to entry</a:t>
            </a:r>
          </a:p>
        </p:txBody>
      </p:sp>
      <p:grpSp>
        <p:nvGrpSpPr>
          <p:cNvPr id="15" name="Group 14">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123DF9E-0111-4B9C-AB46-9731CFEC963D}"/>
              </a:ext>
            </a:extLst>
          </p:cNvPr>
          <p:cNvGrpSpPr/>
          <p:nvPr/>
        </p:nvGrpSpPr>
        <p:grpSpPr>
          <a:xfrm>
            <a:off x="2291769" y="1802980"/>
            <a:ext cx="7608462" cy="3252040"/>
            <a:chOff x="365111" y="1821206"/>
            <a:chExt cx="8443024" cy="3298655"/>
          </a:xfrm>
          <a:solidFill>
            <a:srgbClr val="627981"/>
          </a:solidFill>
        </p:grpSpPr>
        <p:grpSp>
          <p:nvGrpSpPr>
            <p:cNvPr id="5" name="Group 4">
              <a:extLst>
                <a:ext uri="{FF2B5EF4-FFF2-40B4-BE49-F238E27FC236}">
                  <a16:creationId xmlns:a16="http://schemas.microsoft.com/office/drawing/2014/main" id="{E0FBCA09-56BC-4E89-A2FE-4855FF75A056}"/>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F8834D14-8A4E-4E14-8147-37816E029BF9}"/>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83A023-ED5B-4DBF-BE8B-AB85A57AF93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C54356-7D86-4AD9-ABBD-08B5F0006272}"/>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B62F105C-8D22-421B-A5BD-C83035F1BDCB}"/>
                </a:ext>
              </a:extLst>
            </p:cNvPr>
            <p:cNvSpPr txBox="1"/>
            <p:nvPr/>
          </p:nvSpPr>
          <p:spPr>
            <a:xfrm>
              <a:off x="748359" y="2566563"/>
              <a:ext cx="3325552" cy="1592160"/>
            </a:xfrm>
            <a:prstGeom prst="rect">
              <a:avLst/>
            </a:prstGeom>
            <a:grpFill/>
          </p:spPr>
          <p:txBody>
            <a:bodyPr wrap="square" rtlCol="0" anchor="ctr">
              <a:spAutoFit/>
            </a:bodyPr>
            <a:lstStyle/>
            <a:p>
              <a:pPr algn="ctr"/>
              <a:r>
                <a:rPr lang="en-US" sz="4800" b="1" dirty="0">
                  <a:solidFill>
                    <a:schemeClr val="bg1"/>
                  </a:solidFill>
                </a:rPr>
                <a:t>Natural monopoly</a:t>
              </a:r>
            </a:p>
          </p:txBody>
        </p:sp>
        <p:sp>
          <p:nvSpPr>
            <p:cNvPr id="7" name="TextBox 6">
              <a:extLst>
                <a:ext uri="{FF2B5EF4-FFF2-40B4-BE49-F238E27FC236}">
                  <a16:creationId xmlns:a16="http://schemas.microsoft.com/office/drawing/2014/main" id="{25646E4C-46B7-4ECC-AE0F-499FD48EC8C0}"/>
                </a:ext>
              </a:extLst>
            </p:cNvPr>
            <p:cNvSpPr txBox="1"/>
            <p:nvPr/>
          </p:nvSpPr>
          <p:spPr>
            <a:xfrm>
              <a:off x="5049554" y="2566563"/>
              <a:ext cx="3325552" cy="1592160"/>
            </a:xfrm>
            <a:prstGeom prst="rect">
              <a:avLst/>
            </a:prstGeom>
            <a:grpFill/>
          </p:spPr>
          <p:txBody>
            <a:bodyPr wrap="square" rtlCol="0" anchor="ctr">
              <a:spAutoFit/>
            </a:bodyPr>
            <a:lstStyle/>
            <a:p>
              <a:pPr algn="ctr"/>
              <a:r>
                <a:rPr lang="en-US" sz="4800" b="1" dirty="0">
                  <a:solidFill>
                    <a:schemeClr val="bg1"/>
                  </a:solidFill>
                </a:rPr>
                <a:t>Legal monopoly</a:t>
              </a:r>
            </a:p>
          </p:txBody>
        </p:sp>
      </p:grpSp>
    </p:spTree>
    <p:extLst>
      <p:ext uri="{BB962C8B-B14F-4D97-AF65-F5344CB8AC3E}">
        <p14:creationId xmlns:p14="http://schemas.microsoft.com/office/powerpoint/2010/main" val="419063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the market demand curve intersects the long-run average cost curve at a point that exhibits economies of scale (the downward sloping region).</a:t>
              </a:r>
            </a:p>
          </p:txBody>
        </p:sp>
      </p:grpSp>
      <p:grpSp>
        <p:nvGrpSpPr>
          <p:cNvPr id="27" name="Group 26">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enters the market at a smaller size, its average costs will be higher than those of the existing firm, and it will be unable to compete.</a:t>
              </a:r>
            </a:p>
          </p:txBody>
        </p:sp>
      </p:grpSp>
      <p:grpSp>
        <p:nvGrpSpPr>
          <p:cNvPr id="30" name="Group 29">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317865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2496</Words>
  <Application>Microsoft Office PowerPoint</Application>
  <PresentationFormat>Widescreen</PresentationFormat>
  <Paragraphs>249</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42</cp:revision>
  <dcterms:created xsi:type="dcterms:W3CDTF">2017-06-16T13:06:21Z</dcterms:created>
  <dcterms:modified xsi:type="dcterms:W3CDTF">2021-05-17T15:23:15Z</dcterms:modified>
</cp:coreProperties>
</file>