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287" r:id="rId3"/>
    <p:sldId id="257" r:id="rId4"/>
    <p:sldId id="258" r:id="rId5"/>
    <p:sldId id="260" r:id="rId6"/>
    <p:sldId id="262" r:id="rId7"/>
    <p:sldId id="263" r:id="rId8"/>
    <p:sldId id="264" r:id="rId9"/>
    <p:sldId id="288" r:id="rId10"/>
    <p:sldId id="266" r:id="rId11"/>
    <p:sldId id="269" r:id="rId12"/>
    <p:sldId id="289" r:id="rId13"/>
    <p:sldId id="295" r:id="rId14"/>
    <p:sldId id="273" r:id="rId15"/>
    <p:sldId id="290" r:id="rId16"/>
    <p:sldId id="291" r:id="rId17"/>
    <p:sldId id="292" r:id="rId18"/>
    <p:sldId id="275" r:id="rId19"/>
    <p:sldId id="285" r:id="rId20"/>
    <p:sldId id="277" r:id="rId21"/>
    <p:sldId id="279" r:id="rId22"/>
    <p:sldId id="281" r:id="rId23"/>
    <p:sldId id="293" r:id="rId24"/>
    <p:sldId id="294" r:id="rId25"/>
  </p:sldIdLst>
  <p:sldSz cx="9144000" cy="6858000" type="screen4x3"/>
  <p:notesSz cx="6858000" cy="9144000"/>
  <p:embeddedFontLst>
    <p:embeddedFont>
      <p:font typeface="Cambria" panose="02040503050406030204" pitchFamily="18"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4" clrIdx="1">
    <p:extLst>
      <p:ext uri="{19B8F6BF-5375-455C-9EA6-DF929625EA0E}">
        <p15:presenceInfo xmlns:p15="http://schemas.microsoft.com/office/powerpoint/2012/main" userId="S-1-5-21-1482476501-413027322-842925246-31193" providerId="AD"/>
      </p:ext>
    </p:extLst>
  </p:cmAuthor>
  <p:cmAuthor id="2" name="appaji" initials="a" lastIdx="2" clrIdx="2">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45" autoAdjust="0"/>
  </p:normalViewPr>
  <p:slideViewPr>
    <p:cSldViewPr>
      <p:cViewPr varScale="1">
        <p:scale>
          <a:sx n="105" d="100"/>
          <a:sy n="105" d="100"/>
        </p:scale>
        <p:origin x="195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DA207-A26B-4388-9112-E8BB699F6246}" type="slidenum">
              <a:rPr lang="en-US" smtClean="0"/>
              <a:pPr/>
              <a:t>16</a:t>
            </a:fld>
            <a:endParaRPr lang="en-US" dirty="0"/>
          </a:p>
        </p:txBody>
      </p:sp>
    </p:spTree>
    <p:extLst>
      <p:ext uri="{BB962C8B-B14F-4D97-AF65-F5344CB8AC3E}">
        <p14:creationId xmlns:p14="http://schemas.microsoft.com/office/powerpoint/2010/main" val="1422735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88436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The Real Number Line and Absolute Value</a:t>
            </a:r>
          </a:p>
        </p:txBody>
      </p:sp>
      <p:sp>
        <p:nvSpPr>
          <p:cNvPr id="3" name="Title 2"/>
          <p:cNvSpPr>
            <a:spLocks noGrp="1"/>
          </p:cNvSpPr>
          <p:nvPr>
            <p:ph type="title"/>
          </p:nvPr>
        </p:nvSpPr>
        <p:spPr/>
        <p:txBody>
          <a:bodyPr/>
          <a:lstStyle/>
          <a:p>
            <a:r>
              <a:rPr dirty="0"/>
              <a:t>Section 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Graphing Sets of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Graph the set of </a:t>
                </a:r>
                <a:r>
                  <a:rPr lang="en-US" sz="2800" b="1" dirty="0"/>
                  <a:t>real numbers </a:t>
                </a:r>
                <a14:m>
                  <m:oMath xmlns:m="http://schemas.openxmlformats.org/officeDocument/2006/math">
                    <m:d>
                      <m:dPr>
                        <m:begChr m:val="{"/>
                        <m:endChr m:val="}"/>
                        <m:ctrlPr>
                          <a:rPr lang="ar-AE" sz="2800" b="0" i="1" smtClean="0">
                            <a:latin typeface="Cambria Math" panose="02040503050406030204" pitchFamily="18" charset="0"/>
                          </a:rPr>
                        </m:ctrlPr>
                      </m:dPr>
                      <m:e>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 </m:t>
                        </m:r>
                        <m:r>
                          <a:rPr lang="en-US" sz="2800" b="0" i="1" smtClean="0">
                            <a:latin typeface="Cambria Math" panose="02040503050406030204" pitchFamily="18" charset="0"/>
                          </a:rPr>
                          <m:t>1</m:t>
                        </m:r>
                        <m:r>
                          <a:rPr lang="en-US" sz="2800" b="0" i="1" smtClean="0">
                            <a:latin typeface="Cambria Math" panose="02040503050406030204" pitchFamily="18" charset="0"/>
                          </a:rPr>
                          <m:t>, </m:t>
                        </m:r>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 </m:t>
                        </m:r>
                        <m:r>
                          <a:rPr lang="en-US" sz="2800" b="0" i="1" smtClean="0">
                            <a:latin typeface="Cambria Math" panose="02040503050406030204" pitchFamily="18" charset="0"/>
                          </a:rPr>
                          <m:t>3</m:t>
                        </m:r>
                      </m:e>
                    </m:d>
                    <m:r>
                      <a:rPr lang="en-US" sz="2800" b="0" i="1" smtClean="0">
                        <a:latin typeface="Cambria Math" panose="02040503050406030204" pitchFamily="18" charset="0"/>
                      </a:rPr>
                      <m:t>.</m:t>
                    </m:r>
                  </m:oMath>
                </a14:m>
                <a:endParaRPr lang="en-US" sz="2800" dirty="0"/>
              </a:p>
              <a:p>
                <a:pPr>
                  <a:defRPr sz="2800"/>
                </a:pPr>
                <a:r>
                  <a:rPr lang="en-IN" b="1" dirty="0"/>
                  <a:t>Solution</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17DFABEB-94AE-7383-DA4B-435A21B2D802}"/>
              </a:ext>
            </a:extLst>
          </p:cNvPr>
          <p:cNvPicPr>
            <a:picLocks noChangeAspect="1"/>
          </p:cNvPicPr>
          <p:nvPr/>
        </p:nvPicPr>
        <p:blipFill>
          <a:blip r:embed="rId3"/>
          <a:stretch>
            <a:fillRect/>
          </a:stretch>
        </p:blipFill>
        <p:spPr>
          <a:xfrm>
            <a:off x="1752600" y="2514600"/>
            <a:ext cx="5039244" cy="1447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Graphing Sets of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Graph all </a:t>
                </a:r>
                <a:r>
                  <a:rPr lang="en-US" sz="2800" b="1" dirty="0"/>
                  <a:t>natural numbers</a:t>
                </a:r>
                <a:r>
                  <a:rPr lang="en-US" sz="2800" dirty="0"/>
                  <a:t> less than or equal to </a:t>
                </a:r>
                <a14:m>
                  <m:oMath xmlns:m="http://schemas.openxmlformats.org/officeDocument/2006/math">
                    <m:r>
                      <a:rPr lang="en-US" sz="2800" i="1" dirty="0" smtClean="0">
                        <a:latin typeface="Cambria Math" panose="02040503050406030204" pitchFamily="18" charset="0"/>
                      </a:rPr>
                      <m:t>3</m:t>
                    </m:r>
                  </m:oMath>
                </a14:m>
                <a:r>
                  <a:rPr lang="en-US" sz="2800" dirty="0"/>
                  <a:t>.</a:t>
                </a:r>
              </a:p>
              <a:p>
                <a:r>
                  <a:rPr lang="en-US" b="1" dirty="0"/>
                  <a:t>Solution</a:t>
                </a:r>
              </a:p>
              <a:p>
                <a:endParaRPr lang="en-US" sz="2800" dirty="0"/>
              </a:p>
              <a:p>
                <a:endParaRPr lang="en-US" dirty="0"/>
              </a:p>
              <a:p>
                <a:endParaRPr lang="en-US" sz="2800" dirty="0"/>
              </a:p>
              <a:p>
                <a:r>
                  <a:rPr lang="en-US" sz="2800" dirty="0"/>
                  <a:t>Remember that the natural numbers are </a:t>
                </a:r>
                <a14:m>
                  <m:oMath xmlns:m="http://schemas.openxmlformats.org/officeDocument/2006/math">
                    <m:r>
                      <a:rPr lang="en-US" sz="2800" i="1" dirty="0" smtClean="0">
                        <a:latin typeface="Cambria Math" panose="02040503050406030204" pitchFamily="18" charset="0"/>
                      </a:rPr>
                      <m:t>1, 2, 3, 4, ….</m:t>
                    </m:r>
                  </m:oMath>
                </a14:m>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D6184752-BA0E-150E-FCBD-A569FDCAB1AE}"/>
              </a:ext>
            </a:extLst>
          </p:cNvPr>
          <p:cNvPicPr>
            <a:picLocks noChangeAspect="1"/>
          </p:cNvPicPr>
          <p:nvPr/>
        </p:nvPicPr>
        <p:blipFill>
          <a:blip r:embed="rId3"/>
          <a:stretch>
            <a:fillRect/>
          </a:stretch>
        </p:blipFill>
        <p:spPr>
          <a:xfrm>
            <a:off x="2057400" y="2401381"/>
            <a:ext cx="4191585" cy="6954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Symbols of Equality and Inequality</a:t>
            </a:r>
            <a:endParaRPr dirty="0"/>
          </a:p>
        </p:txBody>
      </p:sp>
      <p:sp>
        <p:nvSpPr>
          <p:cNvPr id="3" name="Text Placeholder 2"/>
          <p:cNvSpPr>
            <a:spLocks noGrp="1"/>
          </p:cNvSpPr>
          <p:nvPr>
            <p:ph type="body" sz="quarter" idx="10"/>
          </p:nvPr>
        </p:nvSpPr>
        <p:spPr>
          <a:xfrm>
            <a:off x="457200" y="1082078"/>
            <a:ext cx="8229600" cy="2012859"/>
          </a:xfrm>
        </p:spPr>
        <p:txBody>
          <a:bodyPr>
            <a:spAutoFit/>
          </a:bodyPr>
          <a:lstStyle/>
          <a:p>
            <a:r>
              <a:rPr lang="en-US" sz="2400" dirty="0"/>
              <a:t>Reading from left to right:</a:t>
            </a:r>
          </a:p>
          <a:p>
            <a:endParaRPr lang="en-US" dirty="0"/>
          </a:p>
          <a:p>
            <a:endParaRPr lang="en-US" sz="2800" dirty="0"/>
          </a:p>
          <a:p>
            <a:r>
              <a:rPr lang="en-US" sz="2800" dirty="0"/>
              <a:t> </a:t>
            </a:r>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46B3A191-074A-BD96-B00B-2C4F1FC75DAC}"/>
                  </a:ext>
                </a:extLst>
              </p:cNvPr>
              <p:cNvGraphicFramePr>
                <a:graphicFrameLocks noGrp="1"/>
              </p:cNvGraphicFramePr>
              <p:nvPr>
                <p:extLst>
                  <p:ext uri="{D42A27DB-BD31-4B8C-83A1-F6EECF244321}">
                    <p14:modId xmlns:p14="http://schemas.microsoft.com/office/powerpoint/2010/main" val="353485001"/>
                  </p:ext>
                </p:extLst>
              </p:nvPr>
            </p:nvGraphicFramePr>
            <p:xfrm>
              <a:off x="533400" y="1524000"/>
              <a:ext cx="8077200" cy="1371600"/>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1646086089"/>
                        </a:ext>
                      </a:extLst>
                    </a:gridCol>
                    <a:gridCol w="4267200">
                      <a:extLst>
                        <a:ext uri="{9D8B030D-6E8A-4147-A177-3AD203B41FA5}">
                          <a16:colId xmlns:a16="http://schemas.microsoft.com/office/drawing/2014/main" val="938230315"/>
                        </a:ext>
                      </a:extLst>
                    </a:gridCol>
                  </a:tblGrid>
                  <a:tr h="370840">
                    <a:tc>
                      <a:txBody>
                        <a:bodyPr/>
                        <a:lstStyle/>
                        <a:p>
                          <a14:m>
                            <m:oMath xmlns:m="http://schemas.openxmlformats.org/officeDocument/2006/math">
                              <m:r>
                                <a:rPr lang="en-US" sz="2400" i="1" dirty="0" smtClean="0">
                                  <a:solidFill>
                                    <a:srgbClr val="000000"/>
                                  </a:solidFill>
                                  <a:latin typeface="Cambria Math" panose="02040503050406030204" pitchFamily="18" charset="0"/>
                                </a:rPr>
                                <m:t>=</m:t>
                              </m:r>
                            </m:oMath>
                          </a14:m>
                          <a:r>
                            <a:rPr lang="en-US" sz="2400" dirty="0">
                              <a:solidFill>
                                <a:srgbClr val="000000"/>
                              </a:solidFill>
                            </a:rPr>
                            <a:t>   is equal to </a:t>
                          </a:r>
                        </a:p>
                      </a:txBody>
                      <a:tcPr/>
                    </a:tc>
                    <a:tc>
                      <a:txBody>
                        <a:bodyPr/>
                        <a:lstStyle/>
                        <a:p>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rPr>
                                <m:t>≠</m:t>
                              </m:r>
                            </m:oMath>
                          </a14:m>
                          <a:r>
                            <a:rPr lang="en-US" sz="2400" dirty="0">
                              <a:solidFill>
                                <a:srgbClr val="000000"/>
                              </a:solidFill>
                            </a:rPr>
                            <a:t>   is not equal</a:t>
                          </a:r>
                          <a:r>
                            <a:rPr lang="en-US" sz="2400" baseline="0" dirty="0">
                              <a:solidFill>
                                <a:srgbClr val="000000"/>
                              </a:solidFill>
                            </a:rPr>
                            <a:t> to</a:t>
                          </a:r>
                          <a:endParaRPr lang="en-US" sz="2400" dirty="0">
                            <a:solidFill>
                              <a:srgbClr val="000000"/>
                            </a:solidFill>
                          </a:endParaRPr>
                        </a:p>
                      </a:txBody>
                      <a:tcPr/>
                    </a:tc>
                    <a:extLst>
                      <a:ext uri="{0D108BD9-81ED-4DB2-BD59-A6C34878D82A}">
                        <a16:rowId xmlns:a16="http://schemas.microsoft.com/office/drawing/2014/main" val="1106311278"/>
                      </a:ext>
                    </a:extLst>
                  </a:tr>
                  <a:tr h="370840">
                    <a:tc>
                      <a:txBody>
                        <a:bodyPr/>
                        <a:lstStyle/>
                        <a:p>
                          <a14:m>
                            <m:oMath xmlns:m="http://schemas.openxmlformats.org/officeDocument/2006/math">
                              <m:r>
                                <a:rPr lang="en-US" sz="2400" i="1" dirty="0" smtClean="0">
                                  <a:solidFill>
                                    <a:srgbClr val="000000"/>
                                  </a:solidFill>
                                  <a:latin typeface="Cambria Math" panose="02040503050406030204" pitchFamily="18" charset="0"/>
                                </a:rPr>
                                <m:t>&lt;</m:t>
                              </m:r>
                            </m:oMath>
                          </a14:m>
                          <a:r>
                            <a:rPr lang="en-US" sz="2400" dirty="0">
                              <a:solidFill>
                                <a:srgbClr val="000000"/>
                              </a:solidFill>
                            </a:rPr>
                            <a:t>   is less than</a:t>
                          </a:r>
                        </a:p>
                      </a:txBody>
                      <a:tcPr/>
                    </a:tc>
                    <a:tc>
                      <a:txBody>
                        <a:bodyPr/>
                        <a:lstStyle/>
                        <a:p>
                          <a14:m>
                            <m:oMath xmlns:m="http://schemas.openxmlformats.org/officeDocument/2006/math">
                              <m:r>
                                <a:rPr lang="en-US" sz="2400" b="0" i="1" smtClean="0">
                                  <a:solidFill>
                                    <a:srgbClr val="000000"/>
                                  </a:solidFill>
                                  <a:latin typeface="Cambria Math" panose="02040503050406030204" pitchFamily="18" charset="0"/>
                                </a:rPr>
                                <m:t>&gt;</m:t>
                              </m:r>
                            </m:oMath>
                          </a14:m>
                          <a:r>
                            <a:rPr lang="en-US" sz="2400" dirty="0">
                              <a:solidFill>
                                <a:srgbClr val="000000"/>
                              </a:solidFill>
                            </a:rPr>
                            <a:t>   is greater than </a:t>
                          </a:r>
                        </a:p>
                      </a:txBody>
                      <a:tcPr/>
                    </a:tc>
                    <a:extLst>
                      <a:ext uri="{0D108BD9-81ED-4DB2-BD59-A6C34878D82A}">
                        <a16:rowId xmlns:a16="http://schemas.microsoft.com/office/drawing/2014/main" val="471050635"/>
                      </a:ext>
                    </a:extLst>
                  </a:tr>
                  <a:tr h="370840">
                    <a:tc>
                      <a:txBody>
                        <a:bodyPr/>
                        <a:lstStyle/>
                        <a:p>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rPr>
                                <m:t>≤</m:t>
                              </m:r>
                            </m:oMath>
                          </a14:m>
                          <a:r>
                            <a:rPr lang="en-US" sz="2400" dirty="0">
                              <a:solidFill>
                                <a:srgbClr val="000000"/>
                              </a:solidFill>
                            </a:rPr>
                            <a:t>   is less</a:t>
                          </a:r>
                          <a:r>
                            <a:rPr lang="en-US" sz="2400" baseline="0" dirty="0">
                              <a:solidFill>
                                <a:srgbClr val="000000"/>
                              </a:solidFill>
                            </a:rPr>
                            <a:t> than or equal to</a:t>
                          </a:r>
                          <a:endParaRPr lang="en-US" sz="2400" dirty="0">
                            <a:solidFill>
                              <a:srgbClr val="000000"/>
                            </a:solidFill>
                          </a:endParaRPr>
                        </a:p>
                      </a:txBody>
                      <a:tcPr/>
                    </a:tc>
                    <a:tc>
                      <a:txBody>
                        <a:bodyPr/>
                        <a:lstStyle/>
                        <a:p>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rPr>
                                <m:t>≥</m:t>
                              </m:r>
                            </m:oMath>
                          </a14:m>
                          <a:r>
                            <a:rPr lang="en-US" sz="2400" dirty="0">
                              <a:solidFill>
                                <a:srgbClr val="000000"/>
                              </a:solidFill>
                            </a:rPr>
                            <a:t>   is greater than or equal to</a:t>
                          </a:r>
                        </a:p>
                      </a:txBody>
                      <a:tcPr/>
                    </a:tc>
                    <a:extLst>
                      <a:ext uri="{0D108BD9-81ED-4DB2-BD59-A6C34878D82A}">
                        <a16:rowId xmlns:a16="http://schemas.microsoft.com/office/drawing/2014/main" val="979561674"/>
                      </a:ext>
                    </a:extLst>
                  </a:tr>
                </a:tbl>
              </a:graphicData>
            </a:graphic>
          </p:graphicFrame>
        </mc:Choice>
        <mc:Fallback>
          <p:graphicFrame>
            <p:nvGraphicFramePr>
              <p:cNvPr id="4" name="Table 3">
                <a:extLst>
                  <a:ext uri="{FF2B5EF4-FFF2-40B4-BE49-F238E27FC236}">
                    <a16:creationId xmlns:a16="http://schemas.microsoft.com/office/drawing/2014/main" id="{46B3A191-074A-BD96-B00B-2C4F1FC75DAC}"/>
                  </a:ext>
                </a:extLst>
              </p:cNvPr>
              <p:cNvGraphicFramePr>
                <a:graphicFrameLocks noGrp="1"/>
              </p:cNvGraphicFramePr>
              <p:nvPr>
                <p:extLst>
                  <p:ext uri="{D42A27DB-BD31-4B8C-83A1-F6EECF244321}">
                    <p14:modId xmlns:p14="http://schemas.microsoft.com/office/powerpoint/2010/main" val="353485001"/>
                  </p:ext>
                </p:extLst>
              </p:nvPr>
            </p:nvGraphicFramePr>
            <p:xfrm>
              <a:off x="533400" y="1524000"/>
              <a:ext cx="8077200" cy="1371600"/>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1646086089"/>
                        </a:ext>
                      </a:extLst>
                    </a:gridCol>
                    <a:gridCol w="4267200">
                      <a:extLst>
                        <a:ext uri="{9D8B030D-6E8A-4147-A177-3AD203B41FA5}">
                          <a16:colId xmlns:a16="http://schemas.microsoft.com/office/drawing/2014/main" val="938230315"/>
                        </a:ext>
                      </a:extLst>
                    </a:gridCol>
                  </a:tblGrid>
                  <a:tr h="457200">
                    <a:tc>
                      <a:txBody>
                        <a:bodyPr/>
                        <a:lstStyle/>
                        <a:p>
                          <a:endParaRPr lang="en-US"/>
                        </a:p>
                      </a:txBody>
                      <a:tcPr>
                        <a:blipFill>
                          <a:blip r:embed="rId2"/>
                          <a:stretch>
                            <a:fillRect t="-10667" r="-112160" b="-230667"/>
                          </a:stretch>
                        </a:blipFill>
                      </a:tcPr>
                    </a:tc>
                    <a:tc>
                      <a:txBody>
                        <a:bodyPr/>
                        <a:lstStyle/>
                        <a:p>
                          <a:endParaRPr lang="en-US"/>
                        </a:p>
                      </a:txBody>
                      <a:tcPr>
                        <a:blipFill>
                          <a:blip r:embed="rId2"/>
                          <a:stretch>
                            <a:fillRect l="-89158" t="-10667" b="-230667"/>
                          </a:stretch>
                        </a:blipFill>
                      </a:tcPr>
                    </a:tc>
                    <a:extLst>
                      <a:ext uri="{0D108BD9-81ED-4DB2-BD59-A6C34878D82A}">
                        <a16:rowId xmlns:a16="http://schemas.microsoft.com/office/drawing/2014/main" val="1106311278"/>
                      </a:ext>
                    </a:extLst>
                  </a:tr>
                  <a:tr h="457200">
                    <a:tc>
                      <a:txBody>
                        <a:bodyPr/>
                        <a:lstStyle/>
                        <a:p>
                          <a:endParaRPr lang="en-US"/>
                        </a:p>
                      </a:txBody>
                      <a:tcPr>
                        <a:blipFill>
                          <a:blip r:embed="rId2"/>
                          <a:stretch>
                            <a:fillRect t="-110667" r="-112160" b="-130667"/>
                          </a:stretch>
                        </a:blipFill>
                      </a:tcPr>
                    </a:tc>
                    <a:tc>
                      <a:txBody>
                        <a:bodyPr/>
                        <a:lstStyle/>
                        <a:p>
                          <a:endParaRPr lang="en-US"/>
                        </a:p>
                      </a:txBody>
                      <a:tcPr>
                        <a:blipFill>
                          <a:blip r:embed="rId2"/>
                          <a:stretch>
                            <a:fillRect l="-89158" t="-110667" b="-130667"/>
                          </a:stretch>
                        </a:blipFill>
                      </a:tcPr>
                    </a:tc>
                    <a:extLst>
                      <a:ext uri="{0D108BD9-81ED-4DB2-BD59-A6C34878D82A}">
                        <a16:rowId xmlns:a16="http://schemas.microsoft.com/office/drawing/2014/main" val="471050635"/>
                      </a:ext>
                    </a:extLst>
                  </a:tr>
                  <a:tr h="457200">
                    <a:tc>
                      <a:txBody>
                        <a:bodyPr/>
                        <a:lstStyle/>
                        <a:p>
                          <a:endParaRPr lang="en-US"/>
                        </a:p>
                      </a:txBody>
                      <a:tcPr>
                        <a:blipFill>
                          <a:blip r:embed="rId2"/>
                          <a:stretch>
                            <a:fillRect t="-210667" r="-112160" b="-30667"/>
                          </a:stretch>
                        </a:blipFill>
                      </a:tcPr>
                    </a:tc>
                    <a:tc>
                      <a:txBody>
                        <a:bodyPr/>
                        <a:lstStyle/>
                        <a:p>
                          <a:endParaRPr lang="en-US"/>
                        </a:p>
                      </a:txBody>
                      <a:tcPr>
                        <a:blipFill>
                          <a:blip r:embed="rId2"/>
                          <a:stretch>
                            <a:fillRect l="-89158" t="-210667" b="-30667"/>
                          </a:stretch>
                        </a:blipFill>
                      </a:tcPr>
                    </a:tc>
                    <a:extLst>
                      <a:ext uri="{0D108BD9-81ED-4DB2-BD59-A6C34878D82A}">
                        <a16:rowId xmlns:a16="http://schemas.microsoft.com/office/drawing/2014/main" val="979561674"/>
                      </a:ext>
                    </a:extLst>
                  </a:tr>
                </a:tbl>
              </a:graphicData>
            </a:graphic>
          </p:graphicFrame>
        </mc:Fallback>
      </mc:AlternateContent>
    </p:spTree>
    <p:extLst>
      <p:ext uri="{BB962C8B-B14F-4D97-AF65-F5344CB8AC3E}">
        <p14:creationId xmlns:p14="http://schemas.microsoft.com/office/powerpoint/2010/main" val="267114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3194721"/>
              </a:xfrm>
            </p:spPr>
            <p:txBody>
              <a:bodyPr>
                <a:spAutoFit/>
              </a:bodyPr>
              <a:lstStyle/>
              <a:p>
                <a:r>
                  <a:rPr lang="en-US" sz="2800" dirty="0"/>
                  <a:t>Each symbol can be read from left to right as is indicated in “Symbols of Equality and Inequality.” However, each symbol can also be read from right to left. Thus, any inequality can be read in two ways. For example, </a:t>
                </a:r>
                <a14:m>
                  <m:oMath xmlns:m="http://schemas.openxmlformats.org/officeDocument/2006/math">
                    <m:r>
                      <a:rPr lang="en-US" sz="2800" i="1" dirty="0" smtClean="0">
                        <a:latin typeface="Cambria Math" panose="02040503050406030204" pitchFamily="18" charset="0"/>
                      </a:rPr>
                      <m:t>6&lt;10</m:t>
                    </m:r>
                  </m:oMath>
                </a14:m>
                <a:r>
                  <a:rPr lang="en-US" sz="2800" dirty="0"/>
                  <a:t> can be read from left to right as “</a:t>
                </a:r>
                <a14:m>
                  <m:oMath xmlns:m="http://schemas.openxmlformats.org/officeDocument/2006/math">
                    <m:r>
                      <a:rPr lang="en-US" sz="2800" i="1" dirty="0" smtClean="0">
                        <a:latin typeface="Cambria Math" panose="02040503050406030204" pitchFamily="18" charset="0"/>
                      </a:rPr>
                      <m:t>6</m:t>
                    </m:r>
                  </m:oMath>
                </a14:m>
                <a:r>
                  <a:rPr lang="en-US" sz="2800" dirty="0"/>
                  <a:t> is less than </a:t>
                </a:r>
                <a14:m>
                  <m:oMath xmlns:m="http://schemas.openxmlformats.org/officeDocument/2006/math">
                    <m:r>
                      <a:rPr lang="en-US" sz="2800" i="1" dirty="0" smtClean="0">
                        <a:latin typeface="Cambria Math" panose="02040503050406030204" pitchFamily="18" charset="0"/>
                      </a:rPr>
                      <m:t>10</m:t>
                    </m:r>
                  </m:oMath>
                </a14:m>
                <a:r>
                  <a:rPr lang="en-US" sz="2800" dirty="0"/>
                  <a:t>,” but also from right to left as “</a:t>
                </a:r>
                <a14:m>
                  <m:oMath xmlns:m="http://schemas.openxmlformats.org/officeDocument/2006/math">
                    <m:r>
                      <a:rPr lang="en-US" sz="2800" i="1" dirty="0" smtClean="0">
                        <a:latin typeface="Cambria Math" panose="02040503050406030204" pitchFamily="18" charset="0"/>
                      </a:rPr>
                      <m:t>10</m:t>
                    </m:r>
                  </m:oMath>
                </a14:m>
                <a:r>
                  <a:rPr lang="en-US" sz="2800" dirty="0"/>
                  <a:t> is greater than </a:t>
                </a:r>
                <a14:m>
                  <m:oMath xmlns:m="http://schemas.openxmlformats.org/officeDocument/2006/math">
                    <m:r>
                      <a:rPr lang="en-US" sz="2800" i="1" dirty="0" smtClean="0">
                        <a:latin typeface="Cambria Math" panose="02040503050406030204" pitchFamily="18" charset="0"/>
                      </a:rPr>
                      <m:t>6</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194721"/>
              </a:xfrm>
              <a:blipFill>
                <a:blip r:embed="rId2"/>
                <a:stretch>
                  <a:fillRect l="-1328" t="-1512" b="-1323"/>
                </a:stretch>
              </a:blipFill>
            </p:spPr>
            <p:txBody>
              <a:bodyPr/>
              <a:lstStyle/>
              <a:p>
                <a:r>
                  <a:rPr lang="en-US">
                    <a:noFill/>
                  </a:rPr>
                  <a:t> </a:t>
                </a:r>
              </a:p>
            </p:txBody>
          </p:sp>
        </mc:Fallback>
      </mc:AlternateContent>
    </p:spTree>
    <p:extLst>
      <p:ext uri="{BB962C8B-B14F-4D97-AF65-F5344CB8AC3E}">
        <p14:creationId xmlns:p14="http://schemas.microsoft.com/office/powerpoint/2010/main" val="420806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Verifying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Determine whether each statement is true or false.</a:t>
                </a:r>
              </a:p>
              <a:p>
                <a:pPr marL="514350" indent="-514350">
                  <a:lnSpc>
                    <a:spcPct val="150000"/>
                  </a:lnSpc>
                  <a:buFont typeface="+mj-lt"/>
                  <a:buAutoNum type="alphaLcPeriod"/>
                  <a:defRPr sz="2800"/>
                </a:pPr>
                <a:r>
                  <a:rPr dirty="0"/>
                  <a:t>​</a:t>
                </a:r>
                <a14:m>
                  <m:oMath xmlns:m="http://schemas.openxmlformats.org/officeDocument/2006/math">
                    <m:r>
                      <a:rPr>
                        <a:latin typeface="Cambria Math" panose="02040503050406030204" pitchFamily="18" charset="0"/>
                      </a:rPr>
                      <m:t>7</m:t>
                    </m:r>
                    <m:r>
                      <a:rPr>
                        <a:latin typeface="Cambria Math" panose="02040503050406030204" pitchFamily="18" charset="0"/>
                      </a:rPr>
                      <m:t>&lt;</m:t>
                    </m:r>
                    <m:r>
                      <a:rPr>
                        <a:latin typeface="Cambria Math" panose="02040503050406030204" pitchFamily="18" charset="0"/>
                      </a:rPr>
                      <m:t>15</m:t>
                    </m:r>
                  </m:oMath>
                </a14:m>
                <a:endParaRPr dirty="0"/>
              </a:p>
              <a:p>
                <a:pPr marL="514350" indent="-514350">
                  <a:lnSpc>
                    <a:spcPct val="150000"/>
                  </a:lnSpc>
                  <a:buFont typeface="+mj-lt"/>
                  <a:buAutoNum type="alphaLcPeriod" startAt="2"/>
                  <a:defRPr sz="2800"/>
                </a:pPr>
                <a:r>
                  <a:rPr dirty="0"/>
                  <a:t>​</a:t>
                </a:r>
                <a14:m>
                  <m:oMath xmlns:m="http://schemas.openxmlformats.org/officeDocument/2006/math">
                    <m:r>
                      <a:rPr>
                        <a:latin typeface="Cambria Math" panose="02040503050406030204" pitchFamily="18" charset="0"/>
                      </a:rPr>
                      <m:t>3</m:t>
                    </m:r>
                    <m:r>
                      <a:rPr>
                        <a:latin typeface="Cambria Math" panose="02040503050406030204" pitchFamily="18" charset="0"/>
                      </a:rPr>
                      <m:t>&gt;−</m:t>
                    </m:r>
                    <m:r>
                      <a:rPr smtClean="0">
                        <a:latin typeface="Cambria Math" panose="02040503050406030204" pitchFamily="18" charset="0"/>
                      </a:rPr>
                      <m:t>1</m:t>
                    </m:r>
                  </m:oMath>
                </a14:m>
                <a:endParaRPr dirty="0"/>
              </a:p>
              <a:p>
                <a:pPr marL="514350" indent="-514350">
                  <a:lnSpc>
                    <a:spcPct val="150000"/>
                  </a:lnSpc>
                  <a:buFont typeface="+mj-lt"/>
                  <a:buAutoNum type="alphaLcPeriod" startAt="3"/>
                  <a:defRPr sz="2800"/>
                </a:pPr>
                <a:r>
                  <a:rPr dirty="0"/>
                  <a:t>​</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oMath>
                </a14:m>
                <a:endParaRPr dirty="0"/>
              </a:p>
              <a:p>
                <a:pPr marL="514350" indent="-514350">
                  <a:lnSpc>
                    <a:spcPct val="150000"/>
                  </a:lnSpc>
                  <a:buFont typeface="+mj-lt"/>
                  <a:buAutoNum type="alphaLcPeriod" startAt="4"/>
                  <a:defRPr sz="2800"/>
                </a:pPr>
                <a:r>
                  <a:rPr dirty="0"/>
                  <a:t>​</a:t>
                </a:r>
                <a14:m>
                  <m:oMath xmlns:m="http://schemas.openxmlformats.org/officeDocument/2006/math">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7</m:t>
                    </m:r>
                  </m:oMath>
                </a14:m>
                <a:endParaRPr dirty="0"/>
              </a:p>
              <a:p>
                <a:pPr marL="514350" indent="-514350">
                  <a:lnSpc>
                    <a:spcPct val="150000"/>
                  </a:lnSpc>
                  <a:buFont typeface="+mj-lt"/>
                  <a:buAutoNum type="alphaLcPeriod" startAt="5"/>
                  <a:defRPr sz="2800"/>
                </a:pPr>
                <a:r>
                  <a:rPr dirty="0"/>
                  <a:t>​</a:t>
                </a:r>
                <a14:m>
                  <m:oMath xmlns:m="http://schemas.openxmlformats.org/officeDocument/2006/math">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&gt;−</m:t>
                    </m:r>
                    <m:r>
                      <a:rPr>
                        <a:latin typeface="Cambria Math" panose="02040503050406030204" pitchFamily="18" charset="0"/>
                      </a:rPr>
                      <m:t>6</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Verifying Inequalities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pPr marL="514350" indent="-514350">
                  <a:buAutoNum type="alphaLcPeriod"/>
                </a:pPr>
                <a:r>
                  <a:rPr lang="en-US" dirty="0"/>
                  <a:t> </a:t>
                </a:r>
                <a14:m>
                  <m:oMath xmlns:m="http://schemas.openxmlformats.org/officeDocument/2006/math">
                    <m:r>
                      <a:rPr lang="en-US" i="1" dirty="0" smtClean="0">
                        <a:latin typeface="Cambria Math" panose="02040503050406030204" pitchFamily="18" charset="0"/>
                      </a:rPr>
                      <m:t>7</m:t>
                    </m:r>
                    <m:r>
                      <a:rPr lang="en-US" i="1" dirty="0" smtClean="0">
                        <a:latin typeface="Cambria Math" panose="02040503050406030204" pitchFamily="18" charset="0"/>
                      </a:rPr>
                      <m:t> &lt; </m:t>
                    </m:r>
                    <m:r>
                      <a:rPr lang="en-US" i="1" dirty="0" smtClean="0">
                        <a:latin typeface="Cambria Math" panose="02040503050406030204" pitchFamily="18" charset="0"/>
                      </a:rPr>
                      <m:t>15</m:t>
                    </m:r>
                    <m:r>
                      <a:rPr lang="en-US" i="1" dirty="0" smtClean="0">
                        <a:latin typeface="Cambria Math" panose="02040503050406030204" pitchFamily="18" charset="0"/>
                      </a:rPr>
                      <m:t> </m:t>
                    </m:r>
                  </m:oMath>
                </a14:m>
                <a:r>
                  <a:rPr lang="en-US" dirty="0"/>
                  <a:t>is true, since </a:t>
                </a:r>
                <a14:m>
                  <m:oMath xmlns:m="http://schemas.openxmlformats.org/officeDocument/2006/math">
                    <m:r>
                      <a:rPr lang="en-US" i="1" dirty="0" smtClean="0">
                        <a:latin typeface="Cambria Math" panose="02040503050406030204" pitchFamily="18" charset="0"/>
                      </a:rPr>
                      <m:t>7</m:t>
                    </m:r>
                  </m:oMath>
                </a14:m>
                <a:r>
                  <a:rPr lang="en-US" dirty="0"/>
                  <a:t> is less than </a:t>
                </a:r>
                <a14:m>
                  <m:oMath xmlns:m="http://schemas.openxmlformats.org/officeDocument/2006/math">
                    <m:r>
                      <a:rPr lang="en-US" i="1" dirty="0" smtClean="0">
                        <a:latin typeface="Cambria Math" panose="02040503050406030204" pitchFamily="18" charset="0"/>
                      </a:rPr>
                      <m:t>15</m:t>
                    </m:r>
                  </m:oMath>
                </a14:m>
                <a:r>
                  <a:rPr lang="en-US" dirty="0"/>
                  <a:t>. </a:t>
                </a:r>
                <a14:m>
                  <m:oMath xmlns:m="http://schemas.openxmlformats.org/officeDocument/2006/math">
                    <m:r>
                      <a:rPr lang="en-US" i="1" dirty="0" smtClean="0">
                        <a:latin typeface="Cambria Math" panose="02040503050406030204" pitchFamily="18" charset="0"/>
                      </a:rPr>
                      <m:t>7</m:t>
                    </m:r>
                  </m:oMath>
                </a14:m>
                <a:r>
                  <a:rPr lang="en-US" dirty="0"/>
                  <a:t> is to the left of </a:t>
                </a:r>
                <a14:m>
                  <m:oMath xmlns:m="http://schemas.openxmlformats.org/officeDocument/2006/math">
                    <m:r>
                      <a:rPr lang="en-US" i="1" dirty="0" smtClean="0">
                        <a:latin typeface="Cambria Math" panose="02040503050406030204" pitchFamily="18" charset="0"/>
                      </a:rPr>
                      <m:t>15</m:t>
                    </m:r>
                  </m:oMath>
                </a14:m>
                <a:r>
                  <a:rPr lang="en-US" dirty="0"/>
                  <a:t> on the number line.</a:t>
                </a:r>
              </a:p>
              <a:p>
                <a:pPr marL="514350" indent="-514350">
                  <a:buAutoNum type="alphaLcPeriod"/>
                </a:pPr>
                <a:r>
                  <a:rPr lang="en-US" dirty="0"/>
                  <a:t> </a:t>
                </a:r>
                <a14:m>
                  <m:oMath xmlns:m="http://schemas.openxmlformats.org/officeDocument/2006/math">
                    <m:r>
                      <a:rPr lang="en-US" i="1" dirty="0" smtClean="0">
                        <a:latin typeface="Cambria Math" panose="02040503050406030204" pitchFamily="18" charset="0"/>
                      </a:rPr>
                      <m:t>3</m:t>
                    </m:r>
                    <m:r>
                      <a:rPr lang="en-US" i="1" dirty="0" smtClean="0">
                        <a:latin typeface="Cambria Math" panose="02040503050406030204" pitchFamily="18" charset="0"/>
                      </a:rPr>
                      <m:t>&gt;−</m:t>
                    </m:r>
                    <m:r>
                      <a:rPr lang="en-US" i="1" dirty="0" smtClean="0">
                        <a:latin typeface="Cambria Math" panose="02040503050406030204" pitchFamily="18" charset="0"/>
                      </a:rPr>
                      <m:t>1</m:t>
                    </m:r>
                  </m:oMath>
                </a14:m>
                <a:r>
                  <a:rPr lang="en-US" dirty="0"/>
                  <a:t> is true, since </a:t>
                </a:r>
                <a14:m>
                  <m:oMath xmlns:m="http://schemas.openxmlformats.org/officeDocument/2006/math">
                    <m:r>
                      <a:rPr lang="en-US" i="1" dirty="0" smtClean="0">
                        <a:latin typeface="Cambria Math" panose="02040503050406030204" pitchFamily="18" charset="0"/>
                      </a:rPr>
                      <m:t>3</m:t>
                    </m:r>
                  </m:oMath>
                </a14:m>
                <a:r>
                  <a:rPr lang="en-US" dirty="0"/>
                  <a:t> is greater than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1</m:t>
                    </m:r>
                  </m:oMath>
                </a14:m>
                <a:r>
                  <a:rPr lang="en-US" dirty="0"/>
                  <a:t>. </a:t>
                </a:r>
                <a14:m>
                  <m:oMath xmlns:m="http://schemas.openxmlformats.org/officeDocument/2006/math">
                    <m:r>
                      <a:rPr lang="en-US" i="1" dirty="0" smtClean="0">
                        <a:latin typeface="Cambria Math" panose="02040503050406030204" pitchFamily="18" charset="0"/>
                      </a:rPr>
                      <m:t>3</m:t>
                    </m:r>
                  </m:oMath>
                </a14:m>
                <a:r>
                  <a:rPr lang="en-US" dirty="0"/>
                  <a:t> is to the right of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 </m:t>
                    </m:r>
                  </m:oMath>
                </a14:m>
                <a:r>
                  <a:rPr lang="en-US" dirty="0"/>
                  <a:t>on the number line.</a:t>
                </a:r>
              </a:p>
              <a:p>
                <a:pPr marL="514350" indent="-514350">
                  <a:buAutoNum type="alphaLcPeriod"/>
                </a:pPr>
                <a:r>
                  <a:rPr lang="en-US" dirty="0"/>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a:t>
                </a:r>
                <a14:m>
                  <m:oMath xmlns:m="http://schemas.openxmlformats.org/officeDocument/2006/math">
                    <m:r>
                      <a:rPr lang="en-US" i="1" dirty="0"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4</m:t>
                        </m:r>
                      </m:den>
                    </m:f>
                  </m:oMath>
                </a14:m>
                <a:r>
                  <a:rPr lang="en-US" dirty="0"/>
                  <a:t> is true, since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is less than </a:t>
                </a:r>
                <a14:m>
                  <m:oMath xmlns:m="http://schemas.openxmlformats.org/officeDocument/2006/math">
                    <m:r>
                      <a:rPr lang="en-US" i="1" dirty="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is to the left of </a:t>
                </a:r>
                <a14:m>
                  <m:oMath xmlns:m="http://schemas.openxmlformats.org/officeDocument/2006/math">
                    <m:r>
                      <a:rPr lang="en-US" i="1" dirty="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en-US" dirty="0"/>
                  <a:t> on the number line. (Reminder, to compare two fractions find equivalent fractions using the LCD as the denominator. Then, compare the numerators.)</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2296"/>
                </a:stretch>
              </a:blipFill>
            </p:spPr>
            <p:txBody>
              <a:bodyPr/>
              <a:lstStyle/>
              <a:p>
                <a:r>
                  <a:rPr lang="en-IN">
                    <a:noFill/>
                  </a:rPr>
                  <a:t> </a:t>
                </a:r>
              </a:p>
            </p:txBody>
          </p:sp>
        </mc:Fallback>
      </mc:AlternateContent>
    </p:spTree>
    <p:extLst>
      <p:ext uri="{BB962C8B-B14F-4D97-AF65-F5344CB8AC3E}">
        <p14:creationId xmlns:p14="http://schemas.microsoft.com/office/powerpoint/2010/main" val="193942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Verifying Inequalities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b="0" dirty="0"/>
                  <a:t>d.  </a:t>
                </a:r>
                <a14:m>
                  <m:oMath xmlns:m="http://schemas.openxmlformats.org/officeDocument/2006/math">
                    <m:r>
                      <a:rPr lang="en-US" b="0" i="1" dirty="0" smtClean="0">
                        <a:latin typeface="Cambria Math" panose="02040503050406030204" pitchFamily="18" charset="0"/>
                      </a:rPr>
                      <m:t>2.7</m:t>
                    </m:r>
                    <m:r>
                      <a:rPr lang="en-US" b="0" i="1" smtClean="0">
                        <a:latin typeface="Cambria Math" panose="02040503050406030204" pitchFamily="18" charset="0"/>
                        <a:ea typeface="Cambria Math" panose="02040503050406030204" pitchFamily="18" charset="0"/>
                      </a:rPr>
                      <m:t>≥2.7 </m:t>
                    </m:r>
                  </m:oMath>
                </a14:m>
                <a:r>
                  <a:rPr lang="en-US" dirty="0"/>
                  <a:t>is true, since </a:t>
                </a:r>
                <a14:m>
                  <m:oMath xmlns:m="http://schemas.openxmlformats.org/officeDocument/2006/math">
                    <m:r>
                      <a:rPr lang="en-US" b="0" i="0" smtClean="0">
                        <a:latin typeface="Cambria Math" panose="02040503050406030204" pitchFamily="18" charset="0"/>
                      </a:rPr>
                      <m:t>2.7</m:t>
                    </m:r>
                  </m:oMath>
                </a14:m>
                <a:r>
                  <a:rPr lang="en-US" dirty="0"/>
                  <a:t> is equal to </a:t>
                </a:r>
                <a14:m>
                  <m:oMath xmlns:m="http://schemas.openxmlformats.org/officeDocument/2006/math">
                    <m:r>
                      <a:rPr lang="en-US" b="0" i="1" smtClean="0">
                        <a:latin typeface="Cambria Math" panose="02040503050406030204" pitchFamily="18" charset="0"/>
                      </a:rPr>
                      <m:t>2.7.</m:t>
                    </m:r>
                  </m:oMath>
                </a14:m>
                <a:endParaRPr lang="en-US" b="0" dirty="0"/>
              </a:p>
              <a:p>
                <a:r>
                  <a:rPr lang="en-US" dirty="0"/>
                  <a:t>e. </a:t>
                </a:r>
                <a14:m>
                  <m:oMath xmlns:m="http://schemas.openxmlformats.org/officeDocument/2006/math">
                    <m:r>
                      <a:rPr lang="en-US" i="1" dirty="0" smtClean="0">
                        <a:latin typeface="Cambria Math" panose="02040503050406030204" pitchFamily="18" charset="0"/>
                      </a:rPr>
                      <m:t>−5&gt;−6</m:t>
                    </m:r>
                  </m:oMath>
                </a14:m>
                <a:r>
                  <a:rPr lang="en-US" dirty="0"/>
                  <a:t> is true, since </a:t>
                </a:r>
                <a14:m>
                  <m:oMath xmlns:m="http://schemas.openxmlformats.org/officeDocument/2006/math">
                    <m:r>
                      <a:rPr lang="en-US" i="1" dirty="0" smtClean="0">
                        <a:latin typeface="Cambria Math" panose="02040503050406030204" pitchFamily="18" charset="0"/>
                      </a:rPr>
                      <m:t>−5</m:t>
                    </m:r>
                  </m:oMath>
                </a14:m>
                <a:r>
                  <a:rPr lang="en-US" dirty="0"/>
                  <a:t> is greater than </a:t>
                </a:r>
                <a14:m>
                  <m:oMath xmlns:m="http://schemas.openxmlformats.org/officeDocument/2006/math">
                    <m:r>
                      <a:rPr lang="en-US" i="1" dirty="0" smtClean="0">
                        <a:latin typeface="Cambria Math" panose="02040503050406030204" pitchFamily="18" charset="0"/>
                      </a:rPr>
                      <m:t>−6</m:t>
                    </m:r>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378846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02059"/>
              </a:xfrm>
            </p:spPr>
            <p:txBody>
              <a:bodyPr>
                <a:spAutoFit/>
              </a:bodyPr>
              <a:lstStyle/>
              <a:p>
                <a14:m>
                  <m:oMath xmlns:m="http://schemas.openxmlformats.org/officeDocument/2006/math">
                    <m:r>
                      <a:rPr lang="en-US" sz="2800" i="1" dirty="0" smtClean="0">
                        <a:latin typeface="Cambria Math" panose="02040503050406030204" pitchFamily="18" charset="0"/>
                      </a:rPr>
                      <m:t>7</m:t>
                    </m:r>
                    <m:r>
                      <a:rPr lang="en-US" sz="2800" i="1" dirty="0" smtClean="0">
                        <a:latin typeface="Cambria Math" panose="02040503050406030204" pitchFamily="18" charset="0"/>
                      </a:rPr>
                      <m:t>&lt;</m:t>
                    </m:r>
                    <m:r>
                      <a:rPr lang="en-US" sz="2800" i="1" dirty="0" smtClean="0">
                        <a:latin typeface="Cambria Math" panose="02040503050406030204" pitchFamily="18" charset="0"/>
                      </a:rPr>
                      <m:t>15</m:t>
                    </m:r>
                  </m:oMath>
                </a14:m>
                <a:r>
                  <a:rPr lang="en-US" sz="2800" dirty="0"/>
                  <a:t> can be read as “</a:t>
                </a:r>
                <a14:m>
                  <m:oMath xmlns:m="http://schemas.openxmlformats.org/officeDocument/2006/math">
                    <m:r>
                      <a:rPr lang="en-US" sz="2800" i="1" dirty="0" smtClean="0">
                        <a:latin typeface="Cambria Math" panose="02040503050406030204" pitchFamily="18" charset="0"/>
                      </a:rPr>
                      <m:t>7</m:t>
                    </m:r>
                  </m:oMath>
                </a14:m>
                <a:r>
                  <a:rPr lang="en-US" sz="2800" dirty="0"/>
                  <a:t> is less than </a:t>
                </a:r>
                <a14:m>
                  <m:oMath xmlns:m="http://schemas.openxmlformats.org/officeDocument/2006/math">
                    <m:r>
                      <a:rPr lang="en-US" sz="2800" i="1" dirty="0" smtClean="0">
                        <a:latin typeface="Cambria Math" panose="02040503050406030204" pitchFamily="18" charset="0"/>
                      </a:rPr>
                      <m:t>15</m:t>
                    </m:r>
                  </m:oMath>
                </a14:m>
                <a:r>
                  <a:rPr lang="en-US" sz="2800" dirty="0"/>
                  <a:t>” or as “</a:t>
                </a:r>
                <a14:m>
                  <m:oMath xmlns:m="http://schemas.openxmlformats.org/officeDocument/2006/math">
                    <m:r>
                      <a:rPr lang="en-US" sz="2800" i="1" dirty="0" smtClean="0">
                        <a:latin typeface="Cambria Math" panose="02040503050406030204" pitchFamily="18" charset="0"/>
                      </a:rPr>
                      <m:t>15</m:t>
                    </m:r>
                  </m:oMath>
                </a14:m>
                <a:r>
                  <a:rPr lang="en-US" sz="2800" dirty="0"/>
                  <a:t> is greater than </a:t>
                </a:r>
                <a14:m>
                  <m:oMath xmlns:m="http://schemas.openxmlformats.org/officeDocument/2006/math">
                    <m:r>
                      <a:rPr lang="en-US" sz="2800" i="1" dirty="0" smtClean="0">
                        <a:latin typeface="Cambria Math" panose="02040503050406030204" pitchFamily="18" charset="0"/>
                      </a:rPr>
                      <m:t>7</m:t>
                    </m:r>
                  </m:oMath>
                </a14:m>
                <a:r>
                  <a:rPr lang="en-US" sz="2800" dirty="0"/>
                  <a:t>.”</a:t>
                </a:r>
              </a:p>
              <a:p>
                <a14:m>
                  <m:oMath xmlns:m="http://schemas.openxmlformats.org/officeDocument/2006/math">
                    <m:r>
                      <a:rPr lang="en-US" sz="2800" i="1" dirty="0" smtClean="0">
                        <a:latin typeface="Cambria Math" panose="02040503050406030204" pitchFamily="18" charset="0"/>
                      </a:rPr>
                      <m:t>3</m:t>
                    </m:r>
                    <m:r>
                      <a:rPr lang="en-US" sz="2800" i="1" dirty="0" smtClean="0">
                        <a:latin typeface="Cambria Math" panose="02040503050406030204" pitchFamily="18" charset="0"/>
                      </a:rPr>
                      <m:t>&gt;−</m:t>
                    </m:r>
                    <m:r>
                      <a:rPr lang="en-US" sz="2800" i="1" dirty="0" smtClean="0">
                        <a:latin typeface="Cambria Math" panose="02040503050406030204" pitchFamily="18" charset="0"/>
                      </a:rPr>
                      <m:t>1</m:t>
                    </m:r>
                  </m:oMath>
                </a14:m>
                <a:r>
                  <a:rPr lang="en-US" sz="2800" dirty="0"/>
                  <a:t> can be read as “</a:t>
                </a:r>
                <a14:m>
                  <m:oMath xmlns:m="http://schemas.openxmlformats.org/officeDocument/2006/math">
                    <m:r>
                      <a:rPr lang="en-US" sz="2800" i="1" dirty="0" smtClean="0">
                        <a:latin typeface="Cambria Math" panose="02040503050406030204" pitchFamily="18" charset="0"/>
                      </a:rPr>
                      <m:t>3</m:t>
                    </m:r>
                  </m:oMath>
                </a14:m>
                <a:r>
                  <a:rPr lang="en-US" sz="2800" dirty="0"/>
                  <a:t> is greater than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1</m:t>
                    </m:r>
                  </m:oMath>
                </a14:m>
                <a:r>
                  <a:rPr lang="en-US" sz="2800" dirty="0"/>
                  <a:t>” or as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1</m:t>
                    </m:r>
                  </m:oMath>
                </a14:m>
                <a:r>
                  <a:rPr lang="en-US" sz="2800" dirty="0"/>
                  <a:t> is less than </a:t>
                </a:r>
                <a14:m>
                  <m:oMath xmlns:m="http://schemas.openxmlformats.org/officeDocument/2006/math">
                    <m:r>
                      <a:rPr lang="en-US" sz="2800" i="1" dirty="0" smtClean="0">
                        <a:latin typeface="Cambria Math" panose="02040503050406030204" pitchFamily="18" charset="0"/>
                      </a:rPr>
                      <m:t>3</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02059"/>
              </a:xfrm>
              <a:blipFill>
                <a:blip r:embed="rId2"/>
                <a:stretch>
                  <a:fillRect l="-1328" t="-2524" b="-7256"/>
                </a:stretch>
              </a:blipFill>
            </p:spPr>
            <p:txBody>
              <a:bodyPr/>
              <a:lstStyle/>
              <a:p>
                <a:r>
                  <a:rPr lang="en-IN">
                    <a:noFill/>
                  </a:rPr>
                  <a:t> </a:t>
                </a:r>
              </a:p>
            </p:txBody>
          </p:sp>
        </mc:Fallback>
      </mc:AlternateContent>
    </p:spTree>
    <p:extLst>
      <p:ext uri="{BB962C8B-B14F-4D97-AF65-F5344CB8AC3E}">
        <p14:creationId xmlns:p14="http://schemas.microsoft.com/office/powerpoint/2010/main" val="170354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Absolute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384995"/>
              </a:xfrm>
            </p:spPr>
            <p:txBody>
              <a:bodyPr>
                <a:spAutoFit/>
              </a:bodyPr>
              <a:lstStyle/>
              <a:p>
                <a:r>
                  <a:rPr lang="en-US" sz="2800" dirty="0"/>
                  <a:t>The </a:t>
                </a:r>
                <a:r>
                  <a:rPr lang="en-US" sz="2800" b="1" dirty="0"/>
                  <a:t>absolute value </a:t>
                </a:r>
                <a:r>
                  <a:rPr lang="en-US" sz="2800" dirty="0"/>
                  <a:t>of a real number is its distance from </a:t>
                </a:r>
                <a14:m>
                  <m:oMath xmlns:m="http://schemas.openxmlformats.org/officeDocument/2006/math">
                    <m:r>
                      <a:rPr lang="en-US" sz="2800" i="1" dirty="0" smtClean="0">
                        <a:latin typeface="Cambria Math" panose="02040503050406030204" pitchFamily="18" charset="0"/>
                      </a:rPr>
                      <m:t>0</m:t>
                    </m:r>
                  </m:oMath>
                </a14:m>
                <a:r>
                  <a:rPr lang="en-US" sz="2800" dirty="0"/>
                  <a:t> on a number line. Note that the absolute value of a real number is never negative.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384995"/>
              </a:xfrm>
              <a:blipFill>
                <a:blip r:embed="rId2"/>
                <a:stretch>
                  <a:fillRect l="-1328" t="-3448" r="-2066" b="-10345"/>
                </a:stretch>
              </a:blipFill>
            </p:spPr>
            <p:txBody>
              <a:bodyPr/>
              <a:lstStyle/>
              <a:p>
                <a:r>
                  <a:rPr lang="en-IN">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Finding Absolute Values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Simplify each absolute value expression.</a:t>
                </a:r>
              </a:p>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oMath>
                </a14:m>
                <a:r>
                  <a:rPr lang="en-US" dirty="0"/>
                  <a:t>​ 		b.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m:t>
                    </m:r>
                  </m:oMath>
                </a14:m>
                <a:r>
                  <a:rPr lang="en-US" dirty="0"/>
                  <a:t>		c.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9</m:t>
                    </m:r>
                    <m:r>
                      <a:rPr lang="en-US" i="1">
                        <a:latin typeface="Cambria Math" panose="02040503050406030204" pitchFamily="18" charset="0"/>
                      </a:rPr>
                      <m:t>|</m:t>
                    </m:r>
                  </m:oMath>
                </a14:m>
                <a:endParaRPr lang="en-US" dirty="0"/>
              </a:p>
              <a:p>
                <a:pPr>
                  <a:defRPr sz="2800"/>
                </a:pPr>
                <a:r>
                  <a:rPr lang="en-US" b="1" dirty="0"/>
                  <a:t>Solution</a:t>
                </a:r>
              </a:p>
              <a:p>
                <a:pPr marL="514350" indent="-514350">
                  <a:buAutoNum type="alphaLcPeriod"/>
                  <a:defRPr sz="2800"/>
                </a:pPr>
                <a:r>
                  <a:rPr lang="en-US" dirty="0"/>
                  <a:t> </a:t>
                </a:r>
                <a14:m>
                  <m:oMath xmlns:m="http://schemas.openxmlformats.org/officeDocument/2006/math">
                    <m:r>
                      <a:rPr lang="en-US" smtClean="0">
                        <a:latin typeface="Cambria Math" panose="02040503050406030204" pitchFamily="18" charset="0"/>
                      </a:rPr>
                      <m:t>|</m:t>
                    </m:r>
                    <m:r>
                      <a:rPr lang="en-US" smtClean="0">
                        <a:latin typeface="Cambria Math" panose="02040503050406030204" pitchFamily="18" charset="0"/>
                      </a:rPr>
                      <m:t>6</m:t>
                    </m:r>
                    <m:r>
                      <a:rPr lang="en-US" smtClean="0">
                        <a:latin typeface="Cambria Math" panose="02040503050406030204" pitchFamily="18" charset="0"/>
                      </a:rPr>
                      <m:t>.</m:t>
                    </m:r>
                    <m:r>
                      <a:rPr lang="en-US" smtClean="0">
                        <a:latin typeface="Cambria Math" panose="02040503050406030204" pitchFamily="18" charset="0"/>
                      </a:rPr>
                      <m:t>3</m:t>
                    </m:r>
                    <m:r>
                      <a:rPr lang="en-US"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r>
                      <a:rPr lang="en-US" b="0" i="1" smtClean="0">
                        <a:latin typeface="Cambria Math" panose="02040503050406030204" pitchFamily="18" charset="0"/>
                      </a:rPr>
                      <m:t>3</m:t>
                    </m:r>
                  </m:oMath>
                </a14:m>
                <a:r>
                  <a:rPr lang="en-US" sz="2800" dirty="0"/>
                  <a:t>   The number </a:t>
                </a:r>
                <a14:m>
                  <m:oMath xmlns:m="http://schemas.openxmlformats.org/officeDocument/2006/math">
                    <m:r>
                      <a:rPr lang="en-US" i="1">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3</m:t>
                    </m:r>
                  </m:oMath>
                </a14:m>
                <a:r>
                  <a:rPr lang="en-US" sz="2800" dirty="0"/>
                  <a:t> is </a:t>
                </a:r>
                <a14:m>
                  <m:oMath xmlns:m="http://schemas.openxmlformats.org/officeDocument/2006/math">
                    <m:r>
                      <a:rPr lang="en-US" i="1">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3</m:t>
                    </m:r>
                  </m:oMath>
                </a14:m>
                <a:r>
                  <a:rPr lang="en-US" sz="2800" dirty="0"/>
                  <a:t> units from </a:t>
                </a:r>
                <a14:m>
                  <m:oMath xmlns:m="http://schemas.openxmlformats.org/officeDocument/2006/math">
                    <m:r>
                      <a:rPr lang="en-US" sz="2800" b="0" i="1" smtClean="0">
                        <a:latin typeface="Cambria Math" panose="02040503050406030204" pitchFamily="18" charset="0"/>
                      </a:rPr>
                      <m:t>0</m:t>
                    </m:r>
                    <m:r>
                      <a:rPr lang="en-US" sz="2800" b="0" i="1" smtClean="0">
                        <a:latin typeface="Cambria Math" panose="02040503050406030204" pitchFamily="18" charset="0"/>
                      </a:rPr>
                      <m:t>. </m:t>
                    </m:r>
                  </m:oMath>
                </a14:m>
                <a:endParaRPr lang="en-US" sz="2800" b="0" dirty="0"/>
              </a:p>
              <a:p>
                <a:pPr marL="514350" indent="-514350">
                  <a:buAutoNum type="alphaLcPeriod"/>
                  <a:defRPr sz="2800"/>
                </a:pPr>
                <a:r>
                  <a:rPr lang="en-US" dirty="0"/>
                  <a:t> </a:t>
                </a:r>
                <a14:m>
                  <m:oMath xmlns:m="http://schemas.openxmlformats.org/officeDocument/2006/math">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m:t>
                        </m:r>
                        <m:r>
                          <a:rPr lang="en-US" smtClean="0">
                            <a:latin typeface="Cambria Math" panose="02040503050406030204" pitchFamily="18" charset="0"/>
                          </a:rPr>
                          <m:t>5</m:t>
                        </m:r>
                      </m:e>
                    </m:d>
                    <m:r>
                      <a:rPr lang="en-US" b="0" i="0" smtClean="0">
                        <a:latin typeface="Cambria Math" panose="02040503050406030204" pitchFamily="18" charset="0"/>
                      </a:rPr>
                      <m:t>=</m:t>
                    </m:r>
                    <m:r>
                      <a:rPr lang="en-US" b="0" i="0" smtClean="0">
                        <a:latin typeface="Cambria Math" panose="02040503050406030204" pitchFamily="18" charset="0"/>
                      </a:rPr>
                      <m:t>5</m:t>
                    </m:r>
                  </m:oMath>
                </a14:m>
                <a:r>
                  <a:rPr lang="en-US" sz="2800" dirty="0"/>
                  <a:t>      The number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5</m:t>
                    </m:r>
                  </m:oMath>
                </a14:m>
                <a:r>
                  <a:rPr lang="en-US" sz="2800" dirty="0"/>
                  <a:t> is </a:t>
                </a:r>
                <a14:m>
                  <m:oMath xmlns:m="http://schemas.openxmlformats.org/officeDocument/2006/math">
                    <m:r>
                      <a:rPr lang="en-US">
                        <a:latin typeface="Cambria Math" panose="02040503050406030204" pitchFamily="18" charset="0"/>
                      </a:rPr>
                      <m:t>5</m:t>
                    </m:r>
                  </m:oMath>
                </a14:m>
                <a:r>
                  <a:rPr lang="en-US" sz="2800" dirty="0"/>
                  <a:t> units from </a:t>
                </a:r>
                <a14:m>
                  <m:oMath xmlns:m="http://schemas.openxmlformats.org/officeDocument/2006/math">
                    <m:r>
                      <a:rPr lang="en-US" i="1">
                        <a:latin typeface="Cambria Math" panose="02040503050406030204" pitchFamily="18" charset="0"/>
                      </a:rPr>
                      <m:t>0</m:t>
                    </m:r>
                  </m:oMath>
                </a14:m>
                <a:r>
                  <a:rPr lang="en-US" sz="2800" dirty="0"/>
                  <a:t>.</a:t>
                </a:r>
              </a:p>
              <a:p>
                <a:pPr marL="514350" indent="-514350">
                  <a:buFont typeface="Arial" pitchFamily="34" charset="0"/>
                  <a:buAutoNum type="alphaLcPeriod"/>
                  <a:defRPr sz="2800"/>
                </a:pPr>
                <a:r>
                  <a:rPr lang="en-US" dirty="0"/>
                  <a:t> </a:t>
                </a:r>
                <a14:m>
                  <m:oMath xmlns:m="http://schemas.openxmlformats.org/officeDocument/2006/math">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m:t>
                        </m:r>
                        <m:r>
                          <a:rPr lang="en-US" i="1" smtClean="0">
                            <a:latin typeface="Cambria Math" panose="02040503050406030204" pitchFamily="18" charset="0"/>
                          </a:rPr>
                          <m:t>2</m:t>
                        </m:r>
                        <m:r>
                          <a:rPr lang="en-US" i="1" smtClean="0">
                            <a:latin typeface="Cambria Math" panose="02040503050406030204" pitchFamily="18" charset="0"/>
                          </a:rPr>
                          <m:t>.</m:t>
                        </m:r>
                        <m:r>
                          <a:rPr lang="en-US" i="1" smtClean="0">
                            <a:latin typeface="Cambria Math" panose="02040503050406030204" pitchFamily="18" charset="0"/>
                          </a:rPr>
                          <m:t>9</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9</m:t>
                        </m:r>
                      </m:e>
                    </m:d>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9</m:t>
                    </m:r>
                  </m:oMath>
                </a14:m>
                <a:r>
                  <a:rPr lang="en-US" dirty="0"/>
                  <a:t>  The opposite of the absolute value of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9</m:t>
                    </m:r>
                    <m:r>
                      <a:rPr lang="en-US" b="0" i="0" smtClean="0">
                        <a:latin typeface="Cambria Math" panose="02040503050406030204" pitchFamily="18" charset="0"/>
                      </a:rPr>
                      <m:t>.</m:t>
                    </m:r>
                  </m:oMath>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extLst>
      <p:ext uri="{BB962C8B-B14F-4D97-AF65-F5344CB8AC3E}">
        <p14:creationId xmlns:p14="http://schemas.microsoft.com/office/powerpoint/2010/main" val="60476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BD0C-CDF5-440D-8B3C-E24DD9E76203}"/>
              </a:ext>
            </a:extLst>
          </p:cNvPr>
          <p:cNvSpPr>
            <a:spLocks noGrp="1"/>
          </p:cNvSpPr>
          <p:nvPr>
            <p:ph type="title"/>
          </p:nvPr>
        </p:nvSpPr>
        <p:spPr/>
        <p:txBody>
          <a:bodyPr/>
          <a:lstStyle/>
          <a:p>
            <a:r>
              <a:rPr lang="en-US" dirty="0"/>
              <a:t>Note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08C2AD4-9F76-45B8-A3BB-906AA67469C7}"/>
                  </a:ext>
                </a:extLst>
              </p:cNvPr>
              <p:cNvSpPr>
                <a:spLocks noGrp="1"/>
              </p:cNvSpPr>
              <p:nvPr>
                <p:ph type="body" sz="quarter" idx="10"/>
              </p:nvPr>
            </p:nvSpPr>
            <p:spPr>
              <a:xfrm>
                <a:off x="457200" y="1082078"/>
                <a:ext cx="8229600" cy="2246769"/>
              </a:xfrm>
            </p:spPr>
            <p:txBody>
              <a:bodyPr>
                <a:spAutoFit/>
              </a:bodyPr>
              <a:lstStyle/>
              <a:p>
                <a:r>
                  <a:rPr lang="en-US" dirty="0"/>
                  <a:t>The negative sign </a:t>
                </a:r>
                <a14:m>
                  <m:oMath xmlns:m="http://schemas.openxmlformats.org/officeDocument/2006/math">
                    <m:r>
                      <a:rPr lang="en-US" i="1" dirty="0" smtClean="0">
                        <a:latin typeface="Cambria Math" panose="02040503050406030204" pitchFamily="18" charset="0"/>
                      </a:rPr>
                      <m:t>(−) </m:t>
                    </m:r>
                  </m:oMath>
                </a14:m>
                <a:r>
                  <a:rPr lang="en-US" dirty="0"/>
                  <a:t>indicates the opposite of a number as well as a negative number. It is also used, as we will see in Section </a:t>
                </a:r>
                <a14:m>
                  <m:oMath xmlns:m="http://schemas.openxmlformats.org/officeDocument/2006/math">
                    <m:r>
                      <a:rPr lang="en-US" i="1" dirty="0" smtClean="0">
                        <a:latin typeface="Cambria Math" panose="02040503050406030204" pitchFamily="18" charset="0"/>
                      </a:rPr>
                      <m:t>8.3</m:t>
                    </m:r>
                  </m:oMath>
                </a14:m>
                <a:r>
                  <a:rPr lang="en-US" dirty="0"/>
                  <a:t>, to indicate subtraction. (Note on your calculator the subtraction key on the right side and the negative key </a:t>
                </a:r>
                <a14:m>
                  <m:oMath xmlns:m="http://schemas.openxmlformats.org/officeDocument/2006/math">
                    <m:r>
                      <a:rPr lang="en-US" i="1" dirty="0" smtClean="0">
                        <a:latin typeface="Cambria Math" panose="02040503050406030204" pitchFamily="18" charset="0"/>
                      </a:rPr>
                      <m:t>(−)</m:t>
                    </m:r>
                  </m:oMath>
                </a14:m>
                <a:r>
                  <a:rPr lang="en-US" dirty="0"/>
                  <a:t> at the bottom of the key pad).</a:t>
                </a:r>
              </a:p>
            </p:txBody>
          </p:sp>
        </mc:Choice>
        <mc:Fallback xmlns="">
          <p:sp>
            <p:nvSpPr>
              <p:cNvPr id="3" name="Text Placeholder 2">
                <a:extLst>
                  <a:ext uri="{FF2B5EF4-FFF2-40B4-BE49-F238E27FC236}">
                    <a16:creationId xmlns:a16="http://schemas.microsoft.com/office/drawing/2014/main" id="{808C2AD4-9F76-45B8-A3BB-906AA67469C7}"/>
                  </a:ext>
                </a:extLst>
              </p:cNvPr>
              <p:cNvSpPr>
                <a:spLocks noGrp="1" noRot="1" noChangeAspect="1" noMove="1" noResize="1" noEditPoints="1" noAdjustHandles="1" noChangeArrowheads="1" noChangeShapeType="1" noTextEdit="1"/>
              </p:cNvSpPr>
              <p:nvPr>
                <p:ph type="body" sz="quarter" idx="10"/>
              </p:nvPr>
            </p:nvSpPr>
            <p:spPr>
              <a:xfrm>
                <a:off x="457200" y="1082078"/>
                <a:ext cx="8229600" cy="2246769"/>
              </a:xfrm>
              <a:blipFill>
                <a:blip r:embed="rId2"/>
                <a:stretch>
                  <a:fillRect l="-1328" t="-2145" r="-2066" b="-6166"/>
                </a:stretch>
              </a:blipFill>
            </p:spPr>
            <p:txBody>
              <a:bodyPr/>
              <a:lstStyle/>
              <a:p>
                <a:r>
                  <a:rPr lang="en-IN">
                    <a:noFill/>
                  </a:rPr>
                  <a:t> </a:t>
                </a:r>
              </a:p>
            </p:txBody>
          </p:sp>
        </mc:Fallback>
      </mc:AlternateContent>
    </p:spTree>
    <p:extLst>
      <p:ext uri="{BB962C8B-B14F-4D97-AF65-F5344CB8AC3E}">
        <p14:creationId xmlns:p14="http://schemas.microsoft.com/office/powerpoint/2010/main" val="309361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Verifying Absolute Value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True or false: </a:t>
                </a:r>
                <a14:m>
                  <m:oMath xmlns:m="http://schemas.openxmlformats.org/officeDocument/2006/math">
                    <m:r>
                      <a:rPr lang="en-IN">
                        <a:latin typeface="Cambria Math" panose="02040503050406030204" pitchFamily="18" charset="0"/>
                      </a:rPr>
                      <m:t>|−4|</m:t>
                    </m:r>
                    <m:r>
                      <a:rPr lang="en-IN" smtClean="0">
                        <a:latin typeface="Cambria Math" panose="02040503050406030204" pitchFamily="18" charset="0"/>
                      </a:rPr>
                      <m:t>≥4</m:t>
                    </m:r>
                  </m:oMath>
                </a14:m>
                <a:r>
                  <a:rPr lang="en-IN" sz="2800" dirty="0"/>
                  <a:t>?</a:t>
                </a:r>
              </a:p>
              <a:p>
                <a:pPr>
                  <a:defRPr sz="2800"/>
                </a:pPr>
                <a:r>
                  <a:rPr lang="en-IN" b="1" dirty="0"/>
                  <a:t>Solution</a:t>
                </a:r>
              </a:p>
              <a:p>
                <a:pPr>
                  <a:defRPr sz="2800"/>
                </a:pPr>
                <a:r>
                  <a:rPr lang="en-IN" sz="2800" dirty="0"/>
                  <a:t>True, </a:t>
                </a:r>
                <a:r>
                  <a:rPr lang="en-IN" dirty="0"/>
                  <a:t>since </a:t>
                </a:r>
                <a14:m>
                  <m:oMath xmlns:m="http://schemas.openxmlformats.org/officeDocument/2006/math">
                    <m:d>
                      <m:dPr>
                        <m:begChr m:val="|"/>
                        <m:endChr m:val="|"/>
                        <m:ctrlPr>
                          <a:rPr lang="ar-AE" i="1" smtClean="0">
                            <a:latin typeface="Cambria Math" panose="02040503050406030204" pitchFamily="18" charset="0"/>
                          </a:rPr>
                        </m:ctrlPr>
                      </m:dPr>
                      <m:e>
                        <m:r>
                          <a:rPr lang="ar-AE" smtClean="0">
                            <a:latin typeface="Cambria Math" panose="02040503050406030204" pitchFamily="18" charset="0"/>
                          </a:rPr>
                          <m:t>−</m:t>
                        </m:r>
                        <m:r>
                          <a:rPr lang="ar-AE" smtClean="0">
                            <a:latin typeface="Cambria Math" panose="02040503050406030204" pitchFamily="18" charset="0"/>
                          </a:rPr>
                          <m:t>4</m:t>
                        </m:r>
                      </m:e>
                    </m:d>
                    <m:r>
                      <a:rPr lang="ar-AE" b="0" i="0" smtClean="0">
                        <a:latin typeface="Cambria Math" panose="02040503050406030204" pitchFamily="18" charset="0"/>
                      </a:rPr>
                      <m:t>=</m:t>
                    </m:r>
                    <m:r>
                      <a:rPr lang="en-US" b="0" i="0" smtClean="0">
                        <a:latin typeface="Cambria Math" panose="02040503050406030204" pitchFamily="18" charset="0"/>
                      </a:rPr>
                      <m:t>4</m:t>
                    </m:r>
                  </m:oMath>
                </a14:m>
                <a:r>
                  <a:rPr lang="en-US" sz="2800" dirty="0"/>
                  <a:t> and </a:t>
                </a:r>
                <a14:m>
                  <m:oMath xmlns:m="http://schemas.openxmlformats.org/officeDocument/2006/math">
                    <m:r>
                      <a:rPr lang="en-US">
                        <a:latin typeface="Cambria Math" panose="02040503050406030204" pitchFamily="18" charset="0"/>
                      </a:rPr>
                      <m:t>4</m:t>
                    </m:r>
                  </m:oMath>
                </a14:m>
                <a:r>
                  <a:rPr lang="en-IN" dirty="0"/>
                  <a:t> </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4</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Solving Absolute Value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If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|=7</m:t>
                    </m:r>
                  </m:oMath>
                </a14:m>
                <a:r>
                  <a:rPr lang="en-US" sz="2800" dirty="0"/>
                  <a:t>, what are the possible values for </a:t>
                </a:r>
                <a14:m>
                  <m:oMath xmlns:m="http://schemas.openxmlformats.org/officeDocument/2006/math">
                    <m:r>
                      <a:rPr lang="en-US" sz="2800" b="0" i="1" smtClean="0">
                        <a:latin typeface="Cambria Math" panose="02040503050406030204" pitchFamily="18" charset="0"/>
                      </a:rPr>
                      <m:t>𝑥</m:t>
                    </m:r>
                  </m:oMath>
                </a14:m>
                <a:r>
                  <a:rPr lang="en-US" sz="2800" dirty="0"/>
                  <a:t>?</a:t>
                </a:r>
              </a:p>
              <a:p>
                <a:pPr>
                  <a:defRPr sz="2800"/>
                </a:pPr>
                <a:r>
                  <a:rPr lang="en-US" b="1" dirty="0"/>
                  <a:t>Solution</a:t>
                </a:r>
              </a:p>
              <a:p>
                <a:pPr>
                  <a:defRPr sz="2800"/>
                </a:pP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=7</m:t>
                    </m:r>
                  </m:oMath>
                </a14:m>
                <a:r>
                  <a:rPr lang="en-US" sz="2800" dirty="0"/>
                  <a:t>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=−7</m:t>
                    </m:r>
                  </m:oMath>
                </a14:m>
                <a:r>
                  <a:rPr lang="en-US" dirty="0"/>
                  <a:t> since </a:t>
                </a:r>
                <a14:m>
                  <m:oMath xmlns:m="http://schemas.openxmlformats.org/officeDocument/2006/math">
                    <m:r>
                      <a:rPr lang="en-US">
                        <a:latin typeface="Cambria Math" panose="02040503050406030204" pitchFamily="18" charset="0"/>
                      </a:rPr>
                      <m:t>|</m:t>
                    </m:r>
                    <m:r>
                      <a:rPr lang="en-US" b="0" i="0" smtClean="0">
                        <a:latin typeface="Cambria Math" panose="02040503050406030204" pitchFamily="18" charset="0"/>
                      </a:rPr>
                      <m:t>7</m:t>
                    </m:r>
                    <m:r>
                      <a:rPr lang="en-US">
                        <a:latin typeface="Cambria Math" panose="02040503050406030204" pitchFamily="18" charset="0"/>
                      </a:rPr>
                      <m:t>|=7</m:t>
                    </m:r>
                  </m:oMath>
                </a14:m>
                <a:r>
                  <a:rPr lang="en-US" dirty="0"/>
                  <a:t> and </a:t>
                </a:r>
                <a14:m>
                  <m:oMath xmlns:m="http://schemas.openxmlformats.org/officeDocument/2006/math">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m:t>
                        </m:r>
                        <m:r>
                          <a:rPr lang="en-US">
                            <a:latin typeface="Cambria Math" panose="02040503050406030204" pitchFamily="18" charset="0"/>
                          </a:rPr>
                          <m:t>7</m:t>
                        </m:r>
                      </m:e>
                    </m:d>
                    <m:r>
                      <a:rPr lang="en-US" b="0" i="0" smtClean="0">
                        <a:latin typeface="Cambria Math" panose="02040503050406030204" pitchFamily="18" charset="0"/>
                      </a:rPr>
                      <m:t>=7.</m:t>
                    </m:r>
                  </m:oMath>
                </a14:m>
                <a:endParaRPr lang="en-US"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10: Solving Absolute Value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what are the possible values for </a:t>
                </a:r>
                <a14:m>
                  <m:oMath xmlns:m="http://schemas.openxmlformats.org/officeDocument/2006/math">
                    <m:r>
                      <a:rPr lang="en-US">
                        <a:latin typeface="Cambria Math" panose="02040503050406030204" pitchFamily="18" charset="0"/>
                      </a:rPr>
                      <m:t>𝑥</m:t>
                    </m:r>
                  </m:oMath>
                </a14:m>
                <a:r>
                  <a:rPr sz="2800" dirty="0"/>
                  <a:t>?</a:t>
                </a:r>
                <a:endParaRPr lang="en-US" sz="2800" dirty="0"/>
              </a:p>
              <a:p>
                <a:pPr>
                  <a:defRPr sz="2800"/>
                </a:pPr>
                <a:r>
                  <a:rPr lang="en-IN" b="1" dirty="0"/>
                  <a:t>Solution</a:t>
                </a:r>
              </a:p>
              <a:p>
                <a:pPr>
                  <a:defRPr sz="2800"/>
                </a:pPr>
                <a:r>
                  <a:rPr lang="en-US" sz="2800" dirty="0"/>
                  <a:t>There are no values of </a:t>
                </a:r>
                <a14:m>
                  <m:oMath xmlns:m="http://schemas.openxmlformats.org/officeDocument/2006/math">
                    <m:r>
                      <a:rPr lang="en-IN">
                        <a:latin typeface="Cambria Math" panose="02040503050406030204" pitchFamily="18" charset="0"/>
                      </a:rPr>
                      <m:t>𝑥</m:t>
                    </m:r>
                  </m:oMath>
                </a14:m>
                <a:r>
                  <a:rPr lang="en-US" sz="2800" dirty="0"/>
                  <a:t> for which </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𝑥</m:t>
                    </m:r>
                    <m:r>
                      <a:rPr lang="en-IN">
                        <a:latin typeface="Cambria Math" panose="02040503050406030204" pitchFamily="18" charset="0"/>
                      </a:rPr>
                      <m:t>|=−</m:t>
                    </m:r>
                    <m:r>
                      <a:rPr lang="en-IN">
                        <a:latin typeface="Cambria Math" panose="02040503050406030204" pitchFamily="18" charset="0"/>
                      </a:rPr>
                      <m:t>3</m:t>
                    </m:r>
                  </m:oMath>
                </a14:m>
                <a:r>
                  <a:rPr lang="en-US" sz="2800" dirty="0"/>
                  <a:t>. The absolute value can never be negative. There is </a:t>
                </a:r>
                <a:r>
                  <a:rPr lang="en-US" sz="2800" b="1" dirty="0"/>
                  <a:t>no solution</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1</a:t>
            </a:r>
            <a:r>
              <a:rPr dirty="0"/>
              <a:t>: </a:t>
            </a:r>
            <a:r>
              <a:rPr lang="en-US" dirty="0"/>
              <a:t>Application: Solving Absolute Value Equations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During the manufacturing of machine parts, certain measurements of the part must stay within a tolerance range or the part will be defective. The quality control manager determines that the maximum amount the length of a screw can vary from its targeted length of </a:t>
                </a:r>
                <a14:m>
                  <m:oMath xmlns:m="http://schemas.openxmlformats.org/officeDocument/2006/math">
                    <m:r>
                      <a:rPr lang="en-US" i="1" dirty="0" smtClean="0">
                        <a:latin typeface="Cambria Math" panose="02040503050406030204" pitchFamily="18" charset="0"/>
                      </a:rPr>
                      <m:t>12</m:t>
                    </m:r>
                  </m:oMath>
                </a14:m>
                <a:r>
                  <a:rPr lang="en-US" dirty="0"/>
                  <a:t> millimeters and not be defective is </a:t>
                </a:r>
                <a14:m>
                  <m:oMath xmlns:m="http://schemas.openxmlformats.org/officeDocument/2006/math">
                    <m:r>
                      <a:rPr lang="en-US" i="1" dirty="0" smtClean="0">
                        <a:latin typeface="Cambria Math" panose="02040503050406030204" pitchFamily="18" charset="0"/>
                      </a:rPr>
                      <m:t>2</m:t>
                    </m:r>
                  </m:oMath>
                </a14:m>
                <a:r>
                  <a:rPr lang="en-US" dirty="0"/>
                  <a:t> millimeters. If </a:t>
                </a:r>
                <a14:m>
                  <m:oMath xmlns:m="http://schemas.openxmlformats.org/officeDocument/2006/math">
                    <m:r>
                      <a:rPr lang="en-US" i="1" dirty="0" smtClean="0">
                        <a:latin typeface="Cambria Math" panose="02040503050406030204" pitchFamily="18" charset="0"/>
                      </a:rPr>
                      <m:t>𝑥</m:t>
                    </m:r>
                  </m:oMath>
                </a14:m>
                <a:r>
                  <a:rPr lang="en-US" dirty="0"/>
                  <a:t> represents the maximum acceptable difference in length from the target, either positive or negative, then </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𝑥</m:t>
                    </m:r>
                    <m:r>
                      <a:rPr lang="en-IN">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2</m:t>
                    </m:r>
                  </m:oMath>
                </a14:m>
                <a:r>
                  <a:rPr lang="en-US" dirty="0"/>
                  <a:t>. What are the maximum amounts that the screw length can vary from its target?</a:t>
                </a: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IN">
                    <a:noFill/>
                  </a:rPr>
                  <a:t> </a:t>
                </a:r>
              </a:p>
            </p:txBody>
          </p:sp>
        </mc:Fallback>
      </mc:AlternateContent>
    </p:spTree>
    <p:extLst>
      <p:ext uri="{BB962C8B-B14F-4D97-AF65-F5344CB8AC3E}">
        <p14:creationId xmlns:p14="http://schemas.microsoft.com/office/powerpoint/2010/main" val="160469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1</a:t>
            </a:r>
            <a:r>
              <a:rPr dirty="0"/>
              <a:t>: </a:t>
            </a:r>
            <a:r>
              <a:rPr lang="en-US" dirty="0"/>
              <a:t>Application: Solving Absolute Value Equations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b="1" dirty="0"/>
                  <a:t>Solution</a:t>
                </a:r>
              </a:p>
              <a:p>
                <a:pPr>
                  <a:defRPr sz="2800"/>
                </a:pPr>
                <a:r>
                  <a:rPr lang="en-US" sz="2800" dirty="0"/>
                  <a:t>To find the maximum the screw length can vary from its target, solve the equation</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𝑥</m:t>
                    </m:r>
                    <m:r>
                      <a:rPr lang="en-IN">
                        <a:latin typeface="Cambria Math" panose="02040503050406030204" pitchFamily="18" charset="0"/>
                      </a:rPr>
                      <m:t>|</m:t>
                    </m:r>
                    <m:r>
                      <a:rPr lang="en-US" sz="2800" i="1" dirty="0" smtClean="0">
                        <a:latin typeface="Cambria Math" panose="02040503050406030204" pitchFamily="18" charset="0"/>
                      </a:rPr>
                      <m:t>=2</m:t>
                    </m:r>
                  </m:oMath>
                </a14:m>
                <a:r>
                  <a:rPr lang="en-US" sz="2800" dirty="0"/>
                  <a:t> millimeters. This gives the following two values for </a:t>
                </a:r>
                <a14:m>
                  <m:oMath xmlns:m="http://schemas.openxmlformats.org/officeDocument/2006/math">
                    <m:r>
                      <a:rPr lang="en-US" sz="2800" i="1" dirty="0" smtClean="0">
                        <a:latin typeface="Cambria Math" panose="02040503050406030204" pitchFamily="18" charset="0"/>
                      </a:rPr>
                      <m:t>𝑥</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r>
                      <a:rPr lang="en-US" sz="2800" i="1" dirty="0" smtClean="0">
                        <a:latin typeface="Cambria Math" panose="02040503050406030204" pitchFamily="18" charset="0"/>
                      </a:rPr>
                      <m:t>=−2</m:t>
                    </m:r>
                  </m:oMath>
                </a14:m>
                <a:r>
                  <a:rPr lang="en-US" sz="2800" dirty="0"/>
                  <a:t> millimeters and </a:t>
                </a:r>
                <a14:m>
                  <m:oMath xmlns:m="http://schemas.openxmlformats.org/officeDocument/2006/math">
                    <m:r>
                      <a:rPr lang="en-US" sz="2800" i="1" dirty="0" smtClean="0">
                        <a:latin typeface="Cambria Math" panose="02040503050406030204" pitchFamily="18" charset="0"/>
                      </a:rPr>
                      <m:t>𝑥</m:t>
                    </m:r>
                    <m:r>
                      <a:rPr lang="en-US" sz="2800" i="1" dirty="0" smtClean="0">
                        <a:latin typeface="Cambria Math" panose="02040503050406030204" pitchFamily="18" charset="0"/>
                      </a:rPr>
                      <m:t>=2</m:t>
                    </m:r>
                  </m:oMath>
                </a14:m>
                <a:r>
                  <a:rPr lang="en-US" sz="2800" dirty="0"/>
                  <a:t> millimeters.</a:t>
                </a:r>
              </a:p>
              <a:p>
                <a:pPr>
                  <a:defRPr sz="2800"/>
                </a:pPr>
                <a:r>
                  <a:rPr lang="en-US" sz="2800" dirty="0"/>
                  <a:t>Thus, the maximum amounts that the screw length can vary are </a:t>
                </a:r>
                <a14:m>
                  <m:oMath xmlns:m="http://schemas.openxmlformats.org/officeDocument/2006/math">
                    <m:r>
                      <a:rPr lang="en-US" sz="2800" i="1" dirty="0" smtClean="0">
                        <a:latin typeface="Cambria Math" panose="02040503050406030204" pitchFamily="18" charset="0"/>
                      </a:rPr>
                      <m:t>−2</m:t>
                    </m:r>
                  </m:oMath>
                </a14:m>
                <a:r>
                  <a:rPr lang="en-US" sz="2800" dirty="0"/>
                  <a:t> millimeters and </a:t>
                </a:r>
                <a14:m>
                  <m:oMath xmlns:m="http://schemas.openxmlformats.org/officeDocument/2006/math">
                    <m:r>
                      <a:rPr lang="en-US" sz="2800" i="1" dirty="0" smtClean="0">
                        <a:latin typeface="Cambria Math" panose="02040503050406030204" pitchFamily="18" charset="0"/>
                      </a:rPr>
                      <m:t>2</m:t>
                    </m:r>
                  </m:oMath>
                </a14:m>
                <a:r>
                  <a:rPr lang="en-US" sz="2800" dirty="0"/>
                  <a:t> millimeters.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IN">
                    <a:noFill/>
                  </a:rPr>
                  <a:t> </a:t>
                </a:r>
              </a:p>
            </p:txBody>
          </p:sp>
        </mc:Fallback>
      </mc:AlternateContent>
    </p:spTree>
    <p:extLst>
      <p:ext uri="{BB962C8B-B14F-4D97-AF65-F5344CB8AC3E}">
        <p14:creationId xmlns:p14="http://schemas.microsoft.com/office/powerpoint/2010/main" val="47714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Definition: </a:t>
            </a:r>
            <a:r>
              <a:rPr sz="3200" dirty="0"/>
              <a:t>Integers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71172"/>
              </a:xfrm>
            </p:spPr>
            <p:txBody>
              <a:bodyPr>
                <a:spAutoFit/>
              </a:bodyPr>
              <a:lstStyle/>
              <a:p>
                <a:pPr>
                  <a:defRPr sz="2800"/>
                </a:pPr>
                <a:r>
                  <a:rPr sz="2800" dirty="0"/>
                  <a:t>The set of numbers consisting of the whole numbers and their opposites is called the set of </a:t>
                </a:r>
                <a:r>
                  <a:rPr sz="2800" b="1" dirty="0"/>
                  <a:t>integers</a:t>
                </a:r>
                <a:r>
                  <a:rPr sz="2800" dirty="0"/>
                  <a:t>: </a:t>
                </a:r>
                <a:endParaRPr lang="en-US" sz="2800" dirty="0"/>
              </a:p>
              <a:p>
                <a:pPr>
                  <a:defRPr sz="2800"/>
                </a:pPr>
                <a14:m>
                  <m:oMath xmlns:m="http://schemas.openxmlformats.org/officeDocument/2006/math">
                    <m:r>
                      <a:rPr lang="en-US">
                        <a:latin typeface="Cambria Math" panose="02040503050406030204" pitchFamily="18" charset="0"/>
                      </a:rPr>
                      <m:t>ℤ</m:t>
                    </m:r>
                    <m:r>
                      <a:rPr lang="en-US">
                        <a:latin typeface="Cambria Math" panose="02040503050406030204" pitchFamily="18" charset="0"/>
                      </a:rPr>
                      <m:t>={…,−3,−2,−1, 0, 1, 2, 3,…}</m:t>
                    </m:r>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71172"/>
              </a:xfrm>
              <a:blipFill>
                <a:blip r:embed="rId2"/>
                <a:stretch>
                  <a:fillRect l="-1328" t="-3252" b="-9756"/>
                </a:stretch>
              </a:blipFill>
            </p:spPr>
            <p:txBody>
              <a:bodyPr/>
              <a:lstStyle/>
              <a:p>
                <a:r>
                  <a:rPr lang="en-IN">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Finding the Opposite of an Integer</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Find the opposite of each integer.​</a:t>
                </a:r>
              </a:p>
              <a:p>
                <a:pPr>
                  <a:defRPr sz="2800"/>
                </a:pPr>
                <a:r>
                  <a:rPr lang="en-US" dirty="0">
                    <a:ea typeface="Cambria" panose="02040503050406030204" pitchFamily="18" charset="0"/>
                  </a:rPr>
                  <a:t>a.</a:t>
                </a:r>
                <a:r>
                  <a:rPr lang="en-US"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 </a:t>
                </a:r>
                <a14:m>
                  <m:oMath xmlns:m="http://schemas.openxmlformats.org/officeDocument/2006/math">
                    <m:r>
                      <a:rPr lang="en-US" sz="2800" b="0" i="1" smtClean="0">
                        <a:latin typeface="Cambria Math" panose="02040503050406030204" pitchFamily="18" charset="0"/>
                      </a:rPr>
                      <m:t>+7</m:t>
                    </m:r>
                  </m:oMath>
                </a14:m>
                <a:endParaRPr lang="en-US" sz="2800" dirty="0"/>
              </a:p>
              <a:p>
                <a:pPr marL="514350" indent="-514350">
                  <a:buFont typeface="+mj-lt"/>
                  <a:buAutoNum type="alphaLcPeriod" startAt="2"/>
                  <a:defRPr sz="2800"/>
                </a:pPr>
                <a:r>
                  <a:rPr lang="en-US" dirty="0"/>
                  <a:t> ​</a:t>
                </a:r>
                <a14:m>
                  <m:oMath xmlns:m="http://schemas.openxmlformats.org/officeDocument/2006/math">
                    <m:r>
                      <a:rPr lang="en-US">
                        <a:latin typeface="Cambria Math" panose="02040503050406030204" pitchFamily="18" charset="0"/>
                      </a:rPr>
                      <m:t>−4</m:t>
                    </m:r>
                  </m:oMath>
                </a14:m>
                <a:endParaRPr lang="en-US" sz="2800" dirty="0"/>
              </a:p>
              <a:p>
                <a:pPr>
                  <a:defRPr sz="2800"/>
                </a:pPr>
                <a:r>
                  <a:rPr lang="en-IN" b="1" dirty="0"/>
                  <a:t>Solution</a:t>
                </a:r>
              </a:p>
              <a:p>
                <a:pPr>
                  <a:defRPr sz="2800"/>
                </a:pPr>
                <a:r>
                  <a:rPr lang="en-IN" sz="2800" dirty="0"/>
                  <a:t>a.  </a:t>
                </a:r>
                <a14:m>
                  <m:oMath xmlns:m="http://schemas.openxmlformats.org/officeDocument/2006/math">
                    <m:r>
                      <a:rPr lang="en-US" sz="2800" b="0" i="1" smtClean="0">
                        <a:latin typeface="Cambria Math" panose="02040503050406030204" pitchFamily="18" charset="0"/>
                      </a:rPr>
                      <m:t>−7</m:t>
                    </m:r>
                  </m:oMath>
                </a14:m>
                <a:endParaRPr lang="en-US" sz="2800" b="0" dirty="0"/>
              </a:p>
              <a:p>
                <a:pPr>
                  <a:defRPr sz="2800"/>
                </a:pPr>
                <a:r>
                  <a:rPr lang="en-US" sz="2800" b="0" dirty="0"/>
                  <a:t>b.  </a:t>
                </a:r>
                <a14:m>
                  <m:oMath xmlns:m="http://schemas.openxmlformats.org/officeDocument/2006/math">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−4</m:t>
                        </m:r>
                      </m:e>
                    </m:d>
                  </m:oMath>
                </a14:m>
                <a:r>
                  <a:rPr lang="en-US" sz="2800" b="0" i="0" dirty="0">
                    <a:latin typeface="+mj-lt"/>
                  </a:rPr>
                  <a:t> or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4</m:t>
                    </m:r>
                  </m:oMath>
                </a14:m>
                <a:r>
                  <a:rPr lang="en-US" sz="2800" b="0" dirty="0"/>
                  <a:t> 	In words, the opposite of </a:t>
                </a:r>
                <a14:m>
                  <m:oMath xmlns:m="http://schemas.openxmlformats.org/officeDocument/2006/math">
                    <m:r>
                      <a:rPr lang="en-US" sz="2800" b="0" i="1" smtClean="0">
                        <a:latin typeface="Cambria Math" panose="02040503050406030204" pitchFamily="18" charset="0"/>
                      </a:rPr>
                      <m:t>−4</m:t>
                    </m:r>
                  </m:oMath>
                </a14:m>
                <a:r>
                  <a:rPr lang="en-US" sz="2800" b="0" i="0" dirty="0">
                    <a:latin typeface="+mj-lt"/>
                  </a:rPr>
                  <a:t> is</a:t>
                </a:r>
                <a14:m>
                  <m:oMath xmlns:m="http://schemas.openxmlformats.org/officeDocument/2006/math">
                    <m:r>
                      <a:rPr lang="en-US" sz="2800" b="0" i="1" smtClean="0">
                        <a:latin typeface="Cambria Math" panose="02040503050406030204" pitchFamily="18" charset="0"/>
                      </a:rPr>
                      <m:t>+4.</m:t>
                    </m:r>
                  </m:oMath>
                </a14:m>
                <a:endParaRPr lang="en-US" sz="2800" b="0" dirty="0"/>
              </a:p>
              <a:p>
                <a:pP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Graphing Integers on a Number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Graph each set of integers.</a:t>
                </a:r>
              </a:p>
              <a:p>
                <a:pPr>
                  <a:defRPr sz="2800"/>
                </a:pPr>
                <a:r>
                  <a:rPr lang="en-US" dirty="0"/>
                  <a:t>a.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3</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3</m:t>
                    </m:r>
                    <m:r>
                      <a:rPr lang="en-US" i="1" dirty="0" smtClean="0">
                        <a:latin typeface="Cambria Math" panose="02040503050406030204" pitchFamily="18" charset="0"/>
                      </a:rPr>
                      <m:t>}​</m:t>
                    </m:r>
                  </m:oMath>
                </a14:m>
                <a:endParaRPr lang="en-US" dirty="0"/>
              </a:p>
              <a:p>
                <a:pPr>
                  <a:defRPr sz="2800"/>
                </a:pPr>
                <a:r>
                  <a:rPr lang="en-US" sz="2800" dirty="0"/>
                  <a:t>b.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2</m:t>
                        </m:r>
                      </m:e>
                    </m:d>
                  </m:oMath>
                </a14:m>
                <a:endParaRPr lang="en-US" dirty="0"/>
              </a:p>
              <a:p>
                <a:pPr>
                  <a:defRPr sz="2800"/>
                </a:pPr>
                <a:r>
                  <a:rPr lang="en-US" sz="2800" b="1" dirty="0"/>
                  <a:t>Solution</a:t>
                </a:r>
              </a:p>
              <a:p>
                <a:pPr>
                  <a:defRPr sz="2800"/>
                </a:pPr>
                <a:r>
                  <a:rPr lang="en-US" dirty="0"/>
                  <a:t>a. </a:t>
                </a:r>
              </a:p>
              <a:p>
                <a:pPr>
                  <a:defRPr sz="2800"/>
                </a:pPr>
                <a:endParaRPr lang="en-US" sz="2800" dirty="0"/>
              </a:p>
              <a:p>
                <a:pPr>
                  <a:defRPr sz="2800"/>
                </a:pPr>
                <a:r>
                  <a:rPr lang="en-US" dirty="0"/>
                  <a:t>b. </a:t>
                </a:r>
                <a:endParaRPr lang="ar-AE" sz="2800" dirty="0"/>
              </a:p>
              <a:p>
                <a:pPr>
                  <a:defRPr sz="2800"/>
                </a:pPr>
                <a:r>
                  <a:rPr lang="ar-AE"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9DCF4EB9-4384-9B01-89BE-9C61BB3135CB}"/>
              </a:ext>
            </a:extLst>
          </p:cNvPr>
          <p:cNvPicPr>
            <a:picLocks noChangeAspect="1"/>
          </p:cNvPicPr>
          <p:nvPr/>
        </p:nvPicPr>
        <p:blipFill>
          <a:blip r:embed="rId3"/>
          <a:stretch>
            <a:fillRect/>
          </a:stretch>
        </p:blipFill>
        <p:spPr>
          <a:xfrm>
            <a:off x="1143000" y="3236556"/>
            <a:ext cx="4039164" cy="552527"/>
          </a:xfrm>
          <a:prstGeom prst="rect">
            <a:avLst/>
          </a:prstGeom>
        </p:spPr>
      </p:pic>
      <p:pic>
        <p:nvPicPr>
          <p:cNvPr id="7" name="Picture 6">
            <a:extLst>
              <a:ext uri="{FF2B5EF4-FFF2-40B4-BE49-F238E27FC236}">
                <a16:creationId xmlns:a16="http://schemas.microsoft.com/office/drawing/2014/main" id="{150D6658-1CCA-A135-B93C-F88E5ABA7625}"/>
              </a:ext>
            </a:extLst>
          </p:cNvPr>
          <p:cNvPicPr>
            <a:picLocks noChangeAspect="1"/>
          </p:cNvPicPr>
          <p:nvPr/>
        </p:nvPicPr>
        <p:blipFill>
          <a:blip r:embed="rId4"/>
          <a:stretch>
            <a:fillRect/>
          </a:stretch>
        </p:blipFill>
        <p:spPr>
          <a:xfrm>
            <a:off x="1113025" y="4200114"/>
            <a:ext cx="4115374" cy="5715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Definition: </a:t>
            </a:r>
            <a:r>
              <a:rPr sz="3200" dirty="0"/>
              <a:t>Variables</a:t>
            </a:r>
          </a:p>
        </p:txBody>
      </p:sp>
      <p:sp>
        <p:nvSpPr>
          <p:cNvPr id="3" name="Text Placeholder 2"/>
          <p:cNvSpPr>
            <a:spLocks noGrp="1"/>
          </p:cNvSpPr>
          <p:nvPr>
            <p:ph type="body" sz="quarter" idx="10"/>
          </p:nvPr>
        </p:nvSpPr>
        <p:spPr>
          <a:xfrm>
            <a:off x="457200" y="1082078"/>
            <a:ext cx="8229600" cy="1384995"/>
          </a:xfrm>
        </p:spPr>
        <p:txBody>
          <a:bodyPr>
            <a:spAutoFit/>
          </a:bodyPr>
          <a:lstStyle/>
          <a:p>
            <a:r>
              <a:rPr sz="2800" dirty="0"/>
              <a:t>A </a:t>
            </a:r>
            <a:r>
              <a:rPr sz="2800" b="1" dirty="0"/>
              <a:t>variable</a:t>
            </a:r>
            <a:r>
              <a:rPr sz="2800" dirty="0"/>
              <a:t> is a symbol (generally a letter of the</a:t>
            </a:r>
            <a:r>
              <a:rPr lang="en-US" sz="2800" dirty="0"/>
              <a:t> </a:t>
            </a:r>
            <a:r>
              <a:rPr sz="2800" dirty="0"/>
              <a:t>alphabet) that is used to represent an unknown number or any one of several numbers.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Definition: </a:t>
            </a:r>
            <a:r>
              <a:rPr sz="3200" dirty="0"/>
              <a:t>Rational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512693"/>
              </a:xfrm>
            </p:spPr>
            <p:txBody>
              <a:bodyPr>
                <a:spAutoFit/>
              </a:bodyPr>
              <a:lstStyle/>
              <a:p>
                <a:pPr>
                  <a:defRPr sz="2800"/>
                </a:pPr>
                <a:r>
                  <a:rPr sz="2800" dirty="0"/>
                  <a:t>A </a:t>
                </a:r>
                <a:r>
                  <a:rPr sz="2800" b="1" dirty="0"/>
                  <a:t>rational number</a:t>
                </a:r>
                <a:r>
                  <a:rPr sz="2800" dirty="0"/>
                  <a:t> is a number that can be written in the form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𝑏</m:t>
                        </m:r>
                      </m:den>
                    </m:f>
                  </m:oMath>
                </a14:m>
                <a:r>
                  <a:rPr sz="2800" dirty="0"/>
                  <a:t>, where </a:t>
                </a:r>
                <a14:m>
                  <m:oMath xmlns:m="http://schemas.openxmlformats.org/officeDocument/2006/math">
                    <m:r>
                      <a:rPr lang="en-US">
                        <a:latin typeface="Cambria Math" panose="02040503050406030204" pitchFamily="18" charset="0"/>
                      </a:rPr>
                      <m:t>𝑎</m:t>
                    </m:r>
                  </m:oMath>
                </a14:m>
                <a:r>
                  <a:rPr sz="2800" dirty="0"/>
                  <a:t> and </a:t>
                </a:r>
                <a14:m>
                  <m:oMath xmlns:m="http://schemas.openxmlformats.org/officeDocument/2006/math">
                    <m:r>
                      <a:rPr lang="en-US">
                        <a:latin typeface="Cambria Math" panose="02040503050406030204" pitchFamily="18" charset="0"/>
                      </a:rPr>
                      <m:t>𝑏</m:t>
                    </m:r>
                  </m:oMath>
                </a14:m>
                <a:r>
                  <a:rPr sz="2800" dirty="0"/>
                  <a:t> are integers and </a:t>
                </a:r>
                <a14:m>
                  <m:oMath xmlns:m="http://schemas.openxmlformats.org/officeDocument/2006/math">
                    <m:r>
                      <a:rPr>
                        <a:latin typeface="Cambria Math" panose="02040503050406030204" pitchFamily="18" charset="0"/>
                      </a:rPr>
                      <m:t>𝑏</m:t>
                    </m:r>
                    <m:r>
                      <a:rPr>
                        <a:latin typeface="Cambria Math" panose="02040503050406030204" pitchFamily="18" charset="0"/>
                      </a:rPr>
                      <m:t>≠0</m:t>
                    </m:r>
                  </m:oMath>
                </a14:m>
                <a:r>
                  <a:rPr sz="2800" dirty="0"/>
                  <a:t>. </a:t>
                </a:r>
                <a:endParaRPr lang="en-US" sz="2800" dirty="0"/>
              </a:p>
              <a:p>
                <a:pPr>
                  <a:defRPr sz="2800"/>
                </a:pPr>
                <a:r>
                  <a:rPr sz="2800" dirty="0"/>
                  <a:t>(</a:t>
                </a:r>
                <a:r>
                  <a:rPr sz="2800" dirty="0">
                    <a:latin typeface="Cambria Math"/>
                  </a:rPr>
                  <a:t>≠</a:t>
                </a:r>
                <a:r>
                  <a:rPr sz="2800" dirty="0"/>
                  <a:t> is read "is not equal to.")</a:t>
                </a:r>
              </a:p>
              <a:p>
                <a:pPr algn="ctr"/>
                <a:r>
                  <a:rPr sz="2800" dirty="0"/>
                  <a:t>OR</a:t>
                </a:r>
              </a:p>
              <a:p>
                <a:r>
                  <a:rPr sz="2800" dirty="0"/>
                  <a:t>A </a:t>
                </a:r>
                <a:r>
                  <a:rPr sz="2800" b="1" dirty="0"/>
                  <a:t>rational number</a:t>
                </a:r>
                <a:r>
                  <a:rPr sz="2800" dirty="0"/>
                  <a:t> is a number that can be written in decimal form as a terminating decimal or as an infinite repeating decimal.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512693"/>
              </a:xfrm>
              <a:blipFill>
                <a:blip r:embed="rId2"/>
                <a:stretch>
                  <a:fillRect l="-1328" t="-1377" b="-3442"/>
                </a:stretch>
              </a:blipFill>
            </p:spPr>
            <p:txBody>
              <a:bodyPr/>
              <a:lstStyle/>
              <a:p>
                <a:r>
                  <a:rPr lang="en-IN">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Identifying Types of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List the numbers in the set </a:t>
                </a:r>
                <a14:m>
                  <m:oMath xmlns:m="http://schemas.openxmlformats.org/officeDocument/2006/math">
                    <m:r>
                      <a:rPr lang="en-US" sz="2800" b="0" i="1" dirty="0" smtClean="0">
                        <a:latin typeface="Cambria Math" panose="02040503050406030204" pitchFamily="18" charset="0"/>
                      </a:rPr>
                      <m:t>𝑆</m:t>
                    </m:r>
                    <m:r>
                      <a:rPr lang="en-US" sz="2800" b="0" i="1" smtClean="0">
                        <a:latin typeface="Cambria Math" panose="02040503050406030204" pitchFamily="18" charset="0"/>
                      </a:rPr>
                      <m:t>= </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 </m:t>
                        </m:r>
                        <m:r>
                          <a:rPr lang="en-US" sz="2800" b="0" i="1" smtClean="0">
                            <a:latin typeface="Cambria Math" panose="02040503050406030204" pitchFamily="18" charset="0"/>
                          </a:rPr>
                          <m:t>0</m:t>
                        </m:r>
                        <m:r>
                          <a:rPr lang="en-US" sz="2800" b="0" i="1" smtClean="0">
                            <a:latin typeface="Cambria Math" panose="02040503050406030204" pitchFamily="18" charset="0"/>
                          </a:rPr>
                          <m:t>, </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m:t>
                            </m:r>
                            <m:r>
                              <a:rPr lang="en-US" sz="2800" b="0" i="1" smtClean="0">
                                <a:latin typeface="Cambria Math" panose="02040503050406030204" pitchFamily="18" charset="0"/>
                              </a:rPr>
                              <m:t>,</m:t>
                            </m:r>
                          </m:e>
                        </m:rad>
                        <m:r>
                          <a:rPr lang="en-US" sz="2800" b="0" i="1" smtClean="0">
                            <a:latin typeface="Cambria Math" panose="02040503050406030204" pitchFamily="18" charset="0"/>
                          </a:rPr>
                          <m:t> </m:t>
                        </m:r>
                        <m:r>
                          <a:rPr lang="en-US" sz="2800" b="0" i="1" smtClean="0">
                            <a:latin typeface="Cambria Math" panose="02040503050406030204" pitchFamily="18" charset="0"/>
                          </a:rPr>
                          <m:t>17</m:t>
                        </m:r>
                      </m:e>
                    </m:d>
                  </m:oMath>
                </a14:m>
                <a:r>
                  <a:rPr lang="en-US" sz="2800" dirty="0"/>
                  <a:t> that are:</a:t>
                </a:r>
              </a:p>
              <a:p>
                <a:pPr marL="514350" indent="-514350">
                  <a:buFont typeface="+mj-lt"/>
                  <a:buAutoNum type="alphaLcPeriod"/>
                  <a:defRPr sz="2800"/>
                </a:pPr>
                <a:r>
                  <a:rPr lang="en-US" dirty="0"/>
                  <a:t>​w</a:t>
                </a:r>
                <a:r>
                  <a:rPr lang="en-US" sz="2800" dirty="0"/>
                  <a:t>hole numbers</a:t>
                </a:r>
              </a:p>
              <a:p>
                <a:pPr marL="514350" indent="-514350">
                  <a:buFont typeface="+mj-lt"/>
                  <a:buAutoNum type="alphaLcPeriod" startAt="2"/>
                  <a:defRPr sz="2800"/>
                </a:pPr>
                <a:r>
                  <a:rPr lang="en-US" dirty="0"/>
                  <a:t>​i</a:t>
                </a:r>
                <a:r>
                  <a:rPr lang="en-US" sz="2800" dirty="0"/>
                  <a:t>ntegers</a:t>
                </a:r>
              </a:p>
              <a:p>
                <a:pPr marL="514350" indent="-514350">
                  <a:buFont typeface="+mj-lt"/>
                  <a:buAutoNum type="alphaLcPeriod" startAt="3"/>
                  <a:defRPr sz="2800"/>
                </a:pPr>
                <a:r>
                  <a:rPr lang="en-US" dirty="0"/>
                  <a:t>r</a:t>
                </a:r>
                <a:r>
                  <a:rPr lang="en-US" sz="2800" dirty="0"/>
                  <a:t>ational numbers</a:t>
                </a:r>
              </a:p>
              <a:p>
                <a:pPr marL="514350" indent="-514350">
                  <a:buFont typeface="+mj-lt"/>
                  <a:buAutoNum type="alphaLcPeriod" startAt="4"/>
                  <a:defRPr sz="2800"/>
                </a:pPr>
                <a:r>
                  <a:rPr lang="en-US" dirty="0"/>
                  <a:t>​r</a:t>
                </a:r>
                <a:r>
                  <a:rPr lang="en-US" sz="2800" dirty="0"/>
                  <a:t>eal numbers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Identifying Types of Numbers</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b="1" dirty="0"/>
                  <a:t>Solution</a:t>
                </a:r>
              </a:p>
              <a:p>
                <a:pPr marL="514350" indent="-514350">
                  <a:buFont typeface="+mj-lt"/>
                  <a:buAutoNum type="alphaLcPeriod"/>
                  <a:defRPr sz="2800"/>
                </a:pPr>
                <a:r>
                  <a:rPr lang="en-US" dirty="0"/>
                  <a:t> </a:t>
                </a:r>
                <a14:m>
                  <m:oMath xmlns:m="http://schemas.openxmlformats.org/officeDocument/2006/math">
                    <m:r>
                      <a:rPr lang="en-US" i="1" dirty="0" smtClean="0">
                        <a:latin typeface="Cambria Math" panose="02040503050406030204" pitchFamily="18" charset="0"/>
                      </a:rPr>
                      <m:t>​</m:t>
                    </m:r>
                    <m:r>
                      <a:rPr lang="en-US" b="0" i="1" dirty="0">
                        <a:latin typeface="Cambria Math" panose="02040503050406030204" pitchFamily="18" charset="0"/>
                      </a:rPr>
                      <m:t>0</m:t>
                    </m:r>
                    <m:r>
                      <a:rPr lang="en-US" b="0" i="1" dirty="0" smtClean="0">
                        <a:latin typeface="Cambria Math" panose="02040503050406030204" pitchFamily="18" charset="0"/>
                      </a:rPr>
                      <m:t> </m:t>
                    </m:r>
                  </m:oMath>
                </a14:m>
                <a:r>
                  <a:rPr lang="en-US" sz="2800" dirty="0"/>
                  <a:t>and </a:t>
                </a:r>
                <a14:m>
                  <m:oMath xmlns:m="http://schemas.openxmlformats.org/officeDocument/2006/math">
                    <m:r>
                      <a:rPr lang="en-US" sz="2800" i="1" dirty="0" smtClean="0">
                        <a:latin typeface="Cambria Math" panose="02040503050406030204" pitchFamily="18" charset="0"/>
                      </a:rPr>
                      <m:t>17</m:t>
                    </m:r>
                  </m:oMath>
                </a14:m>
                <a:r>
                  <a:rPr lang="en-US" sz="2800" dirty="0"/>
                  <a:t> are whole numbers.</a:t>
                </a:r>
              </a:p>
              <a:p>
                <a:pPr marL="514350" indent="-514350">
                  <a:buFont typeface="+mj-lt"/>
                  <a:buAutoNum type="alphaLcPeriod" startAt="2"/>
                  <a:defRPr sz="2800"/>
                </a:pPr>
                <a:r>
                  <a:rPr lang="en-US" b="0" dirty="0"/>
                  <a:t> </a:t>
                </a:r>
                <a14:m>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5</m:t>
                    </m:r>
                  </m:oMath>
                </a14:m>
                <a:r>
                  <a:rPr lang="en-US" dirty="0"/>
                  <a:t>, </a:t>
                </a:r>
                <a14:m>
                  <m:oMath xmlns:m="http://schemas.openxmlformats.org/officeDocument/2006/math">
                    <m:r>
                      <a:rPr lang="en-US" i="1" dirty="0" smtClean="0">
                        <a:latin typeface="Cambria Math" panose="02040503050406030204" pitchFamily="18" charset="0"/>
                      </a:rPr>
                      <m:t>0</m:t>
                    </m:r>
                  </m:oMath>
                </a14:m>
                <a:r>
                  <a:rPr lang="en-US" dirty="0"/>
                  <a:t>, and </a:t>
                </a:r>
                <a14:m>
                  <m:oMath xmlns:m="http://schemas.openxmlformats.org/officeDocument/2006/math">
                    <m:r>
                      <a:rPr lang="en-US" i="1" dirty="0" smtClean="0">
                        <a:latin typeface="Cambria Math" panose="02040503050406030204" pitchFamily="18" charset="0"/>
                      </a:rPr>
                      <m:t>17</m:t>
                    </m:r>
                  </m:oMath>
                </a14:m>
                <a:r>
                  <a:rPr lang="en-US" dirty="0"/>
                  <a:t> are ​i</a:t>
                </a:r>
                <a:r>
                  <a:rPr lang="en-US" sz="2800" dirty="0"/>
                  <a:t>ntegers.</a:t>
                </a:r>
              </a:p>
              <a:p>
                <a:pPr marL="514350" indent="-514350">
                  <a:buFont typeface="+mj-lt"/>
                  <a:buAutoNum type="alphaLcPeriod" startAt="3"/>
                  <a:defRPr sz="2800"/>
                </a:pPr>
                <a:r>
                  <a:rPr lang="en-US" dirty="0"/>
                  <a:t> </a:t>
                </a:r>
                <a14:m>
                  <m:oMath xmlns:m="http://schemas.openxmlformats.org/officeDocument/2006/math">
                    <m:r>
                      <a:rPr lang="en-US" b="0" i="1" smtClean="0">
                        <a:latin typeface="Cambria Math" panose="02040503050406030204" pitchFamily="18" charset="0"/>
                      </a:rPr>
                      <m:t>−</m:t>
                    </m:r>
                  </m:oMath>
                </a14:m>
                <a:r>
                  <a:rPr lang="en-US" dirty="0"/>
                  <a:t>5, </a:t>
                </a:r>
                <a14:m>
                  <m:oMath xmlns:m="http://schemas.openxmlformats.org/officeDocument/2006/math">
                    <m:r>
                      <a:rPr lang="en-US" b="0" i="0"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 0,</m:t>
                    </m:r>
                  </m:oMath>
                </a14:m>
                <a:r>
                  <a:rPr lang="en-US" dirty="0"/>
                  <a:t> and </a:t>
                </a:r>
                <a14:m>
                  <m:oMath xmlns:m="http://schemas.openxmlformats.org/officeDocument/2006/math">
                    <m:r>
                      <a:rPr lang="en-US" b="0" i="1" smtClean="0">
                        <a:latin typeface="Cambria Math" panose="02040503050406030204" pitchFamily="18" charset="0"/>
                      </a:rPr>
                      <m:t>17</m:t>
                    </m:r>
                  </m:oMath>
                </a14:m>
                <a:r>
                  <a:rPr lang="en-US" dirty="0"/>
                  <a:t> are r</a:t>
                </a:r>
                <a:r>
                  <a:rPr lang="en-US" sz="2800" dirty="0"/>
                  <a:t>ational numbers.</a:t>
                </a:r>
              </a:p>
              <a:p>
                <a:pPr marL="514350" indent="-514350">
                  <a:buFont typeface="+mj-lt"/>
                  <a:buAutoNum type="alphaLcPeriod" startAt="4"/>
                  <a:defRPr sz="2800"/>
                </a:pPr>
                <a:r>
                  <a:rPr lang="en-US" dirty="0"/>
                  <a:t> ​All numbers in </a:t>
                </a:r>
                <a14:m>
                  <m:oMath xmlns:m="http://schemas.openxmlformats.org/officeDocument/2006/math">
                    <m:r>
                      <a:rPr lang="en-US" b="0" i="1" smtClean="0">
                        <a:latin typeface="Cambria Math" panose="02040503050406030204" pitchFamily="18" charset="0"/>
                      </a:rPr>
                      <m:t>𝑆</m:t>
                    </m:r>
                  </m:oMath>
                </a14:m>
                <a:r>
                  <a:rPr lang="en-US" sz="2800" dirty="0"/>
                  <a:t> are real numbers.</a:t>
                </a:r>
              </a:p>
              <a:p>
                <a:pPr>
                  <a:defRPr sz="2800"/>
                </a:pPr>
                <a:endParaRPr lang="en-US" sz="2800" dirty="0"/>
              </a:p>
              <a:p>
                <a:pP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extLst>
      <p:ext uri="{BB962C8B-B14F-4D97-AF65-F5344CB8AC3E}">
        <p14:creationId xmlns:p14="http://schemas.microsoft.com/office/powerpoint/2010/main" val="138327807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1219</Words>
  <Application>Microsoft Office PowerPoint</Application>
  <PresentationFormat>On-screen Show (4:3)</PresentationFormat>
  <Paragraphs>111</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Cambria Math</vt:lpstr>
      <vt:lpstr>Cambria</vt:lpstr>
      <vt:lpstr>Courier New</vt:lpstr>
      <vt:lpstr>Arial</vt:lpstr>
      <vt:lpstr>Calibri</vt:lpstr>
      <vt:lpstr>Office Theme</vt:lpstr>
      <vt:lpstr>Section 1.1</vt:lpstr>
      <vt:lpstr>Note</vt:lpstr>
      <vt:lpstr>Definition: Integers</vt:lpstr>
      <vt:lpstr>Example 1: Finding the Opposite of an Integer</vt:lpstr>
      <vt:lpstr>Example 2: Graphing Integers on a Number Line</vt:lpstr>
      <vt:lpstr>Definition: Variables</vt:lpstr>
      <vt:lpstr>Definition: Rational Numbers</vt:lpstr>
      <vt:lpstr>Example 3: Identifying Types of Numbers</vt:lpstr>
      <vt:lpstr>Example 3: Identifying Types of Numbers (cont.)</vt:lpstr>
      <vt:lpstr>Example 4: Graphing Sets of Numbers</vt:lpstr>
      <vt:lpstr>Example 5: Graphing Sets of Numbers</vt:lpstr>
      <vt:lpstr>Symbols of Equality and Inequality</vt:lpstr>
      <vt:lpstr>Note</vt:lpstr>
      <vt:lpstr>Example 6: Verifying Inequalities</vt:lpstr>
      <vt:lpstr>Example 6: Verifying Inequalities (cont.)</vt:lpstr>
      <vt:lpstr>Example 6: Verifying Inequalities (cont.)</vt:lpstr>
      <vt:lpstr>Note</vt:lpstr>
      <vt:lpstr>Definition: Absolute Value</vt:lpstr>
      <vt:lpstr>Example 7: Finding Absolute Values</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College Mathematics</dc:title>
  <dc:creator>Hawkes Learning</dc:creator>
  <cp:lastModifiedBy>Jolie Even</cp:lastModifiedBy>
  <cp:revision>146</cp:revision>
  <dcterms:created xsi:type="dcterms:W3CDTF">2013-04-26T14:43:13Z</dcterms:created>
  <dcterms:modified xsi:type="dcterms:W3CDTF">2024-07-22T13:14:01Z</dcterms:modified>
</cp:coreProperties>
</file>