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85" r:id="rId4"/>
    <p:sldId id="290" r:id="rId5"/>
    <p:sldId id="288" r:id="rId6"/>
    <p:sldId id="289" r:id="rId7"/>
    <p:sldId id="291" r:id="rId8"/>
    <p:sldId id="292" r:id="rId9"/>
    <p:sldId id="260" r:id="rId10"/>
    <p:sldId id="293" r:id="rId11"/>
    <p:sldId id="264" r:id="rId12"/>
    <p:sldId id="294" r:id="rId13"/>
    <p:sldId id="267" r:id="rId14"/>
    <p:sldId id="296" r:id="rId15"/>
    <p:sldId id="298" r:id="rId16"/>
    <p:sldId id="269" r:id="rId17"/>
    <p:sldId id="299" r:id="rId18"/>
    <p:sldId id="273" r:id="rId19"/>
    <p:sldId id="274" r:id="rId20"/>
    <p:sldId id="300" r:id="rId21"/>
    <p:sldId id="275" r:id="rId22"/>
    <p:sldId id="276" r:id="rId23"/>
    <p:sldId id="301" r:id="rId24"/>
    <p:sldId id="279" r:id="rId25"/>
    <p:sldId id="280" r:id="rId26"/>
    <p:sldId id="302" r:id="rId27"/>
    <p:sldId id="282" r:id="rId28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5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appaji" initials="a" lastIdx="1" clrIdx="2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>
      <p:cViewPr varScale="1">
        <p:scale>
          <a:sx n="111" d="100"/>
          <a:sy n="111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48693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Operations with Real Numbers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Reading a Table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6+3+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+5+5=17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Susan’s net sales for the week were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r>
                  <a:rPr lang="en-US" sz="2800" dirty="0"/>
                  <a:t> pairs of shoes.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2675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the Perimeter of a Rectangle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Barbara is redecorating and wants to put a wallpaper border around the top edge of her dining room. The dining room is in the shape of a rectangle and the dimensions are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/>
                  <a:t> by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/>
                  <a:t>. How many feet of wallpaper border will she need?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C060943-557E-8FF4-BA78-FED38CC83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8595" y="3321205"/>
            <a:ext cx="2600688" cy="240063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the Perimeter of a Rectangle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To determine the amount of wallpaper border needed, find the distance around the top edge of the room. To do this, add the lengths of each side of the room together.</a:t>
                </a:r>
              </a:p>
              <a:p>
                <a:pPr defTabSz="919163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IN" sz="28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sz="2800" b="0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28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IN" sz="2800" i="0" smtClean="0">
                                <a:latin typeface="Cambria Math" panose="02040503050406030204" pitchFamily="18" charset="0"/>
                              </a:rPr>
                              <m:t>ft</m:t>
                            </m:r>
                          </m:e>
                        </m:mr>
                        <m:m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280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IN" sz="2800" i="0" smtClean="0">
                                <a:latin typeface="Cambria Math" panose="02040503050406030204" pitchFamily="18" charset="0"/>
                              </a:rPr>
                              <m:t>ft</m:t>
                            </m:r>
                          </m:e>
                        </m:mr>
                        <m:m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28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m:rPr>
                                <m:sty m:val="p"/>
                              </m:rPr>
                              <a:rPr lang="en-IN" sz="280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lang="en-IN" sz="2800" i="1" smtClean="0">
                                    <a:solidFill>
                                      <a:srgbClr val="836967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solidFill>
                                      <a:srgbClr val="836967"/>
                                    </a:solidFill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r>
                                  <a:rPr lang="en-IN" sz="280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IN" sz="2800" i="0" smtClean="0">
                                    <a:latin typeface="Cambria Math" panose="02040503050406030204" pitchFamily="18" charset="0"/>
                                  </a:rPr>
                                  <m:t>ft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IN" sz="2800" i="1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IN" sz="2800" i="0" smtClean="0">
                                    <a:latin typeface="Cambria Math" panose="02040503050406030204" pitchFamily="18" charset="0"/>
                                  </a:rPr>
                                  <m:t>ft</m:t>
                                </m:r>
                              </m:den>
                            </m:f>
                          </m:e>
                        </m:mr>
                      </m:m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Barbara will need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2800" dirty="0"/>
                  <a:t> feet of wallpaper border.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667" b="-8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8699C4-0670-5EA2-1322-C7E748E4D9C5}"/>
                  </a:ext>
                </a:extLst>
              </p:cNvPr>
              <p:cNvSpPr txBox="1"/>
              <p:nvPr/>
            </p:nvSpPr>
            <p:spPr>
              <a:xfrm>
                <a:off x="4326673" y="2977376"/>
                <a:ext cx="2118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8699C4-0670-5EA2-1322-C7E748E4D9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673" y="2977376"/>
                <a:ext cx="211873" cy="338554"/>
              </a:xfrm>
              <a:prstGeom prst="rect">
                <a:avLst/>
              </a:prstGeom>
              <a:blipFill>
                <a:blip r:embed="rId3"/>
                <a:stretch>
                  <a:fillRect r="-25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CD09F87-DB22-152C-ECAA-C900B76719B0}"/>
              </a:ext>
            </a:extLst>
          </p:cNvPr>
          <p:cNvSpPr txBox="1"/>
          <p:nvPr/>
        </p:nvSpPr>
        <p:spPr>
          <a:xfrm>
            <a:off x="5248505" y="4919547"/>
            <a:ext cx="1663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Perimeter</a:t>
            </a:r>
          </a:p>
        </p:txBody>
      </p:sp>
    </p:spTree>
    <p:extLst>
      <p:ext uri="{BB962C8B-B14F-4D97-AF65-F5344CB8AC3E}">
        <p14:creationId xmlns:p14="http://schemas.microsoft.com/office/powerpoint/2010/main" val="2272469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 for Subtraction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1557349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For real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+(−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sz="2800" dirty="0"/>
                  <a:t>.</a:t>
                </a:r>
              </a:p>
              <a:p>
                <a:r>
                  <a:rPr sz="2800" dirty="0"/>
                  <a:t>To subtract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 add the opposite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1557349"/>
              </a:xfrm>
              <a:blipFill>
                <a:blip r:embed="rId2"/>
                <a:stretch>
                  <a:fillRect l="-1328" t="-2682" b="-881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Subtraction with Real Numbers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Subtract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18−13</m:t>
                    </m:r>
                  </m:oMath>
                </a14:m>
                <a:r>
                  <a:rPr lang="en-US" sz="2800" dirty="0"/>
                  <a:t>		c.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14−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</m:oMath>
                </a14:m>
                <a:r>
                  <a:rPr lang="en-US" sz="2800" dirty="0"/>
                  <a:t>	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b.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−18−13</m:t>
                    </m:r>
                  </m:oMath>
                </a14:m>
                <a:r>
                  <a:rPr lang="en-US" sz="2800" dirty="0"/>
                  <a:t>        d.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8−12−21</m:t>
                    </m:r>
                  </m:oMath>
                </a14:m>
                <a:r>
                  <a:rPr lang="en-US" sz="2800" dirty="0"/>
                  <a:t>        f.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8.2−3.1−0.6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a.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18−13=18+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−18−13=−18+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=−31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sz="2800" dirty="0"/>
                  <a:t>c.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14−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=14+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C166C0-E201-B18A-7EE6-FF0CC19C0E35}"/>
                  </a:ext>
                </a:extLst>
              </p:cNvPr>
              <p:cNvSpPr txBox="1"/>
              <p:nvPr/>
            </p:nvSpPr>
            <p:spPr>
              <a:xfrm>
                <a:off x="2533185" y="3910361"/>
                <a:ext cx="586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US" dirty="0"/>
                  <a:t> is the same as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−13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C166C0-E201-B18A-7EE6-FF0CC19C0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185" y="3910361"/>
                <a:ext cx="5867400" cy="369332"/>
              </a:xfrm>
              <a:prstGeom prst="rect">
                <a:avLst/>
              </a:prstGeom>
              <a:blipFill>
                <a:blip r:embed="rId3"/>
                <a:stretch>
                  <a:fillRect l="-93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A329D1-868A-C156-D46B-4126B22C21F4}"/>
                  </a:ext>
                </a:extLst>
              </p:cNvPr>
              <p:cNvSpPr txBox="1"/>
              <p:nvPr/>
            </p:nvSpPr>
            <p:spPr>
              <a:xfrm>
                <a:off x="2514600" y="5455664"/>
                <a:ext cx="586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−6</m:t>
                    </m:r>
                  </m:oMath>
                </a14:m>
                <a:r>
                  <a:rPr lang="en-US" dirty="0"/>
                  <a:t> is the same as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A329D1-868A-C156-D46B-4126B22C2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5455664"/>
                <a:ext cx="5867400" cy="369332"/>
              </a:xfrm>
              <a:prstGeom prst="rect">
                <a:avLst/>
              </a:prstGeom>
              <a:blipFill>
                <a:blip r:embed="rId4"/>
                <a:stretch>
                  <a:fillRect l="-936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9747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Subtraction with Real Numbers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Remember</a:t>
                </a:r>
                <a:r>
                  <a:rPr lang="en-US" sz="2800" dirty="0"/>
                  <a:t>: To subtract, add the opposite of the number being subtracted. If more than two numbers are involved, add or subtract from left to right.</a:t>
                </a:r>
              </a:p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8−12−21=8+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b="0" dirty="0"/>
                  <a:t>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=−4+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=−25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f.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8.2−3.1−0.6=5.1−0.6=4.5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8225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Application: Calculating Change in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At noon on Tuesday the temperature was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34</m:t>
                    </m:r>
                    <m:r>
                      <a:rPr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sz="2800" dirty="0"/>
                  <a:t>. By noon on Thursday the temperature had dropped to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r>
                      <a:rPr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sz="2800" dirty="0"/>
                  <a:t>. How much did the temperature drop between Tuesday and Thursday?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DD5B0663-974F-B928-0A51-B76F19B931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857199"/>
            <a:ext cx="3762900" cy="294363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Calculating Change in Value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For change in value:</a:t>
                </a:r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end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value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beginning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value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+34</m:t>
                          </m:r>
                        </m:e>
                      </m:d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					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=−5+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−34</m:t>
                        </m:r>
                      </m:e>
                    </m:d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					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=−39</m:t>
                    </m:r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US" sz="2800" dirty="0"/>
                  <a:t>Between Tuesday and Thursday the temperature changed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sz="2800" dirty="0"/>
                  <a:t> (or dropped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sz="2800" dirty="0"/>
                  <a:t>).</a:t>
                </a:r>
                <a:endParaRPr lang="en-IN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C47662FC-422B-4603-AAFE-DAFA768F6F7E}"/>
              </a:ext>
            </a:extLst>
          </p:cNvPr>
          <p:cNvGrpSpPr/>
          <p:nvPr/>
        </p:nvGrpSpPr>
        <p:grpSpPr>
          <a:xfrm>
            <a:off x="1752600" y="2295293"/>
            <a:ext cx="4811751" cy="239751"/>
            <a:chOff x="2068551" y="2295293"/>
            <a:chExt cx="4495800" cy="239751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9DB8FBB-9B0B-15AC-07A7-B8A01216E679}"/>
                </a:ext>
              </a:extLst>
            </p:cNvPr>
            <p:cNvCxnSpPr/>
            <p:nvPr/>
          </p:nvCxnSpPr>
          <p:spPr>
            <a:xfrm>
              <a:off x="2068551" y="2295293"/>
              <a:ext cx="4495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689AB49-84C6-2865-2F4E-6F2489EF435B}"/>
                </a:ext>
              </a:extLst>
            </p:cNvPr>
            <p:cNvCxnSpPr>
              <a:cxnSpLocks/>
            </p:cNvCxnSpPr>
            <p:nvPr/>
          </p:nvCxnSpPr>
          <p:spPr>
            <a:xfrm>
              <a:off x="6553200" y="2306444"/>
              <a:ext cx="0" cy="2286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BA8B6ED-AA01-E74B-8A22-EB5C6E0919B8}"/>
                </a:ext>
              </a:extLst>
            </p:cNvPr>
            <p:cNvCxnSpPr/>
            <p:nvPr/>
          </p:nvCxnSpPr>
          <p:spPr>
            <a:xfrm>
              <a:off x="2068551" y="2295293"/>
              <a:ext cx="0" cy="2286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4024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Multiplying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sz="2800" dirty="0"/>
                  <a:t>For positive real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product of two positive</a:t>
                </a:r>
                <a:r>
                  <a:rPr lang="en-US" sz="2800" dirty="0"/>
                  <a:t>s</a:t>
                </a:r>
                <a:r>
                  <a:rPr sz="2800" dirty="0"/>
                  <a:t> is positive:</a:t>
                </a:r>
                <a:r>
                  <a:rPr lang="en-US" sz="2800" dirty="0"/>
                  <a:t>		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(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)(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)=</m:t>
                    </m:r>
                    <m:r>
                      <a:rPr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product of two negative</a:t>
                </a:r>
                <a:r>
                  <a:rPr lang="en-US" sz="2800" dirty="0"/>
                  <a:t>s</a:t>
                </a:r>
                <a:r>
                  <a:rPr sz="2800" dirty="0"/>
                  <a:t> is positive:</a:t>
                </a:r>
                <a:r>
                  <a:rPr lang="en-US" sz="2800" dirty="0"/>
                  <a:t>		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(−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)(−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)=</m:t>
                    </m:r>
                    <m:r>
                      <a:rPr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product of a positive and a negative is negative: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(−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)=(−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)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sz="2800" dirty="0"/>
                  <a:t>.</a:t>
                </a:r>
              </a:p>
              <a:p>
                <a:r>
                  <a:rPr sz="2800" dirty="0"/>
                  <a:t>In summary:</a:t>
                </a:r>
              </a:p>
              <a:p>
                <a:r>
                  <a:rPr sz="2800" dirty="0"/>
                  <a:t>The product of real numbers with like signs is positive.</a:t>
                </a:r>
              </a:p>
              <a:p>
                <a:r>
                  <a:rPr sz="2800" dirty="0"/>
                  <a:t>The product of real numbers with unlike signs is negative.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02" t="-1741" r="-1476" b="-236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Multiplication with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8(−5)</m:t>
                    </m:r>
                  </m:oMath>
                </a14:m>
                <a:r>
                  <a:rPr lang="en-US" dirty="0"/>
                  <a:t> 	b.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	      c. 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9</m:t>
                    </m:r>
                    <m:r>
                      <a:rPr lang="ar-AE"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)(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ar-AE" sz="2800" dirty="0"/>
                  <a:t> </a:t>
                </a:r>
                <a:r>
                  <a:rPr lang="ar-AE" dirty="0"/>
                  <a:t> </a:t>
                </a:r>
                <a:r>
                  <a:rPr lang="en-US" dirty="0"/>
                  <a:t> e.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      f.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>
                        <a:latin typeface="Cambria Math" panose="02040503050406030204" pitchFamily="18" charset="0"/>
                      </a:rPr>
                      <m:t>)(−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72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EBCAC4F-0D0F-A975-6830-EFC85764020D}"/>
              </a:ext>
            </a:extLst>
          </p:cNvPr>
          <p:cNvSpPr txBox="1"/>
          <p:nvPr/>
        </p:nvSpPr>
        <p:spPr>
          <a:xfrm>
            <a:off x="3276600" y="3657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of a positive and a negative is negative.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Addition with Real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3970318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To add two real numbers with </a:t>
            </a:r>
            <a:r>
              <a:rPr sz="2800" b="1" dirty="0"/>
              <a:t>like signs</a:t>
            </a:r>
            <a:r>
              <a:rPr sz="2800" dirty="0"/>
              <a:t>,</a:t>
            </a:r>
            <a:endParaRPr dirty="0"/>
          </a:p>
          <a:p>
            <a:pPr marL="1257300" lvl="1" indent="-514350">
              <a:buFont typeface="+mj-lt"/>
              <a:buAutoNum type="alphaLcPeriod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​add their absolute values and</a:t>
            </a:r>
          </a:p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​use the common sign.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To add two real numbers with </a:t>
            </a:r>
            <a:r>
              <a:rPr sz="2800" b="1" dirty="0"/>
              <a:t>unlike signs</a:t>
            </a:r>
            <a:r>
              <a:rPr sz="2800" dirty="0"/>
              <a:t>,</a:t>
            </a:r>
            <a:endParaRPr dirty="0"/>
          </a:p>
          <a:p>
            <a:pPr marL="1257300" lvl="1" indent="-514350">
              <a:buFont typeface="+mj-lt"/>
              <a:buAutoNum type="alphaLcPeriod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​subtract their absolute values (the smaller from the larger), and</a:t>
            </a:r>
          </a:p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​use the sign of the number with the larger absolute value.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Multiplication with Positive and Negative Real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e.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f.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−2.1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−0.03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=0.063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48E860D-7766-6F5B-CCD6-06407BD30048}"/>
              </a:ext>
            </a:extLst>
          </p:cNvPr>
          <p:cNvSpPr txBox="1"/>
          <p:nvPr/>
        </p:nvSpPr>
        <p:spPr>
          <a:xfrm>
            <a:off x="3581400" y="11430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of two negatives is positive.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6933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Area of a Rectangle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The </a:t>
            </a:r>
            <a:r>
              <a:rPr sz="2800" b="1" dirty="0"/>
              <a:t>area</a:t>
            </a:r>
            <a:r>
              <a:rPr sz="2800" dirty="0"/>
              <a:t> of a rectangle (measured in square units) is found by multiplying its length by its width.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Application: Calculating the Area of a Rectangle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Calculate the area of a rectangular plot of land with the dimensions shown here.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33F016-76B9-D175-5833-B33749C56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635" y="2362200"/>
            <a:ext cx="420473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the Area of a Rectangle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sz="2800" dirty="0"/>
                  <a:t>To find the area, we multiply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186 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ft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∙92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dirty="0"/>
                  <a:t>			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186</m:t>
                    </m:r>
                  </m:oMath>
                </a14:m>
                <a:endParaRPr lang="en-US" b="0" dirty="0"/>
              </a:p>
              <a:p>
                <a:r>
                  <a:rPr lang="en-US" sz="2800" dirty="0"/>
                  <a:t>					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92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sz="2800" dirty="0"/>
              </a:p>
              <a:p>
                <a:r>
                  <a:rPr lang="en-IN" dirty="0"/>
                  <a:t>		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372</m:t>
                    </m:r>
                  </m:oMath>
                </a14:m>
                <a:endParaRPr lang="en-US" sz="2800" dirty="0"/>
              </a:p>
              <a:p>
                <a:r>
                  <a:rPr lang="en-IN" dirty="0"/>
                  <a:t>					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16,740</m:t>
                        </m:r>
                      </m:e>
                    </m:bar>
                  </m:oMath>
                </a14:m>
                <a:endParaRPr lang="en-US" sz="2800" dirty="0"/>
              </a:p>
              <a:p>
                <a:r>
                  <a:rPr lang="en-IN" dirty="0"/>
                  <a:t>					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17,112 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sq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The area of the plot of land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17,112 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sq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132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Dividing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For positive real numbers</a:t>
                </a:r>
                <a:r>
                  <a:rPr lang="en-US" sz="2800" dirty="0"/>
                  <a:t> </a:t>
                </a:r>
                <a:r>
                  <a:rPr lang="en-US" sz="2800" i="1" dirty="0"/>
                  <a:t>a</a:t>
                </a:r>
                <a:r>
                  <a:rPr lang="en-US" sz="2800" dirty="0"/>
                  <a:t> and </a:t>
                </a:r>
                <a:r>
                  <a:rPr lang="en-US" sz="2800" i="1" dirty="0"/>
                  <a:t>b</a:t>
                </a:r>
                <a:r>
                  <a:rPr lang="en-US" sz="2800" dirty="0"/>
                  <a:t>, </a:t>
                </a:r>
                <a:endParaRPr sz="2800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quotient of two positive</a:t>
                </a:r>
                <a:r>
                  <a:rPr lang="en-US" sz="2800" dirty="0"/>
                  <a:t>s</a:t>
                </a:r>
                <a:r>
                  <a:rPr sz="2800" dirty="0"/>
                  <a:t> is positive:</a:t>
                </a:r>
                <a:r>
                  <a:rPr lang="en-US" sz="2800" dirty="0"/>
                  <a:t> 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quotient of two negative</a:t>
                </a:r>
                <a:r>
                  <a:rPr lang="en-US" sz="2800" dirty="0"/>
                  <a:t>s </a:t>
                </a:r>
                <a:r>
                  <a:rPr sz="2800" dirty="0"/>
                  <a:t>is positive:</a:t>
                </a:r>
                <a:r>
                  <a:rPr lang="en-US" sz="2800" dirty="0"/>
                  <a:t> 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quotient of a positive and a negative is negative: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800" dirty="0"/>
                  <a:t>.</a:t>
                </a:r>
              </a:p>
              <a:p>
                <a:r>
                  <a:rPr sz="2800" dirty="0"/>
                  <a:t>In summary:</a:t>
                </a:r>
              </a:p>
              <a:p>
                <a:r>
                  <a:rPr sz="2800" dirty="0"/>
                  <a:t>The quotient of numbers with like signs is positive.</a:t>
                </a:r>
              </a:p>
              <a:p>
                <a:r>
                  <a:rPr sz="2800" dirty="0"/>
                  <a:t>The quotient of numbers with unlike signs is negative.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02" t="-871" r="-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Division with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Divide.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3200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  		b. </a:t>
                </a:r>
                <a:r>
                  <a:rPr lang="ar-AE" sz="3200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ar-AE" sz="3200" dirty="0"/>
                  <a:t>​</a:t>
                </a:r>
                <a:r>
                  <a:rPr lang="en-US" sz="3200" dirty="0"/>
                  <a:t> 		c. </a:t>
                </a:r>
                <a14:m>
                  <m:oMath xmlns:m="http://schemas.openxmlformats.org/officeDocument/2006/math">
                    <m:r>
                      <a:rPr lang="ar-AE" sz="32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51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defRPr sz="2800"/>
                </a:pPr>
                <a:r>
                  <a:rPr lang="en-IN" sz="3200" b="1" dirty="0"/>
                  <a:t>Solution</a:t>
                </a:r>
              </a:p>
              <a:p>
                <a:pPr>
                  <a:defRPr sz="2800"/>
                </a:pPr>
                <a:r>
                  <a:rPr lang="en-IN" sz="32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3200" dirty="0"/>
                  <a:t>	  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3200" dirty="0"/>
                  <a:t>	c.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endParaRPr sz="3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92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3200"/>
                </a:pPr>
                <a:r>
                  <a:rPr lang="en-US" dirty="0"/>
                  <a:t>Definition: Division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Undefined</a:t>
                </a:r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​Suppose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 Then, since division is related to multiplication, we must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 But this is not possible because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for any value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we stated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Suppose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0=0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which is true for all values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 But, for the division to be defined, we must have a unique answer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Therefore, in any case, we conclude that division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is undefined.</a:t>
                </a:r>
              </a:p>
              <a:p>
                <a:pPr>
                  <a:defRPr sz="2800"/>
                </a:pPr>
                <a:r>
                  <a:rPr lang="en-US" dirty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800" dirty="0"/>
                  <a:t> is undefined, but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. 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02" t="-871" r="-1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414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10: Division with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sz="3200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ar-AE" sz="3200" dirty="0"/>
                  <a:t>		</a:t>
                </a:r>
                <a:r>
                  <a:rPr lang="en-IN" sz="3200" dirty="0"/>
                  <a:t>b.   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ar-AE" sz="3200" dirty="0"/>
              </a:p>
              <a:p>
                <a:pPr>
                  <a:defRPr sz="2800"/>
                </a:pPr>
                <a:r>
                  <a:rPr lang="en-IN" sz="3200" b="1" dirty="0"/>
                  <a:t>Solution</a:t>
                </a:r>
              </a:p>
              <a:p>
                <a:pPr>
                  <a:defRPr sz="2800"/>
                </a:pPr>
                <a:r>
                  <a:rPr lang="en-IN" sz="32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		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3200" dirty="0"/>
                  <a:t>  is undefined.</a:t>
                </a:r>
                <a:endParaRPr sz="3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92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2246769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The positive sign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 may be omitted when writing positive numbers, but the negative sign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 must always be written for negative numbers. Thus, if there is no sign in front of a real number, the real number is understood to be positive.</a:t>
                </a:r>
                <a:endParaRPr dirty="0">
                  <a:solidFill>
                    <a:schemeClr val="accent6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2246769"/>
              </a:xfrm>
              <a:blipFill>
                <a:blip r:embed="rId2"/>
                <a:stretch>
                  <a:fillRect l="-1328" t="-1872" b="-58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122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1384995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If a negative number occurs after an addition symbol then we must place the number in parentheses so that the two operation symbols are not next to each other.</a:t>
            </a:r>
            <a:endParaRPr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11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Addition with Like Signs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Add.</a:t>
                </a:r>
              </a:p>
              <a:p>
                <a:pPr>
                  <a:defRPr sz="2800"/>
                </a:pPr>
                <a:r>
                  <a:rPr lang="en-US" dirty="0"/>
                  <a:t>a.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	  b.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800" dirty="0"/>
                  <a:t>     c.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	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b.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</a:p>
              <a:p>
                <a:pPr>
                  <a:defRPr sz="2800"/>
                </a:pPr>
                <a:r>
                  <a:rPr lang="en-US" dirty="0"/>
                  <a:t>		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/>
              <p:nvPr/>
            </p:nvSpPr>
            <p:spPr>
              <a:xfrm>
                <a:off x="4594303" y="2622394"/>
                <a:ext cx="36464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the absolute values,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dirty="0"/>
                  <a:t>is the common sign.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303" y="2622394"/>
                <a:ext cx="3646448" cy="646331"/>
              </a:xfrm>
              <a:prstGeom prst="rect">
                <a:avLst/>
              </a:prstGeom>
              <a:blipFill>
                <a:blip r:embed="rId3"/>
                <a:stretch>
                  <a:fillRect l="-1505" t="-4717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0A4D64-239F-7957-CFD2-00BE24B75227}"/>
                  </a:ext>
                </a:extLst>
              </p:cNvPr>
              <p:cNvSpPr txBox="1"/>
              <p:nvPr/>
            </p:nvSpPr>
            <p:spPr>
              <a:xfrm>
                <a:off x="5181600" y="4538666"/>
                <a:ext cx="36464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the absolute values,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is the common sign.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0A4D64-239F-7957-CFD2-00BE24B75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538666"/>
                <a:ext cx="3646448" cy="646331"/>
              </a:xfrm>
              <a:prstGeom prst="rect">
                <a:avLst/>
              </a:prstGeom>
              <a:blipFill>
                <a:blip r:embed="rId4"/>
                <a:stretch>
                  <a:fillRect l="-1338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16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Addition with Like Signs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2.5</m:t>
                        </m:r>
                      </m:e>
                    </m:d>
                  </m:oMath>
                </a14:m>
                <a:r>
                  <a:rPr lang="en-US" i="1" dirty="0">
                    <a:latin typeface="Cambria Math" panose="02040503050406030204" pitchFamily="18" charset="0"/>
                  </a:rPr>
                  <a:t>						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−1.4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−2.5</m:t>
                            </m:r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	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1.4+2.5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=−3.9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/>
              <p:nvPr/>
            </p:nvSpPr>
            <p:spPr>
              <a:xfrm>
                <a:off x="3863898" y="1096194"/>
                <a:ext cx="464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the absolute values,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is the common sign.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898" y="1096194"/>
                <a:ext cx="4648200" cy="369332"/>
              </a:xfrm>
              <a:prstGeom prst="rect">
                <a:avLst/>
              </a:prstGeom>
              <a:blipFill>
                <a:blip r:embed="rId3"/>
                <a:stretch>
                  <a:fillRect l="-1181" t="-10000" r="-394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294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Addition with Unlike Signs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Add.</a:t>
                </a:r>
              </a:p>
              <a:p>
                <a:pPr>
                  <a:defRPr sz="2800"/>
                </a:pPr>
                <a:r>
                  <a:rPr lang="en-US" dirty="0"/>
                  <a:t>a.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US" sz="2800" dirty="0"/>
                  <a:t>	  b.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10+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800" dirty="0"/>
                  <a:t>     c.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+3=−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	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10−3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b.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10+</m:t>
                    </m:r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10−3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/>
              <p:nvPr/>
            </p:nvSpPr>
            <p:spPr>
              <a:xfrm>
                <a:off x="5345152" y="2782669"/>
                <a:ext cx="36464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the absolute values.</a:t>
                </a:r>
              </a:p>
              <a:p>
                <a:r>
                  <a:rPr lang="en-US" dirty="0"/>
                  <a:t>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IN" dirty="0"/>
                  <a:t> 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I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152" y="2782669"/>
                <a:ext cx="3646448" cy="646331"/>
              </a:xfrm>
              <a:prstGeom prst="rect">
                <a:avLst/>
              </a:prstGeom>
              <a:blipFill>
                <a:blip r:embed="rId3"/>
                <a:stretch>
                  <a:fillRect l="-1505" t="-4673" b="-13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0A4D64-239F-7957-CFD2-00BE24B75227}"/>
                  </a:ext>
                </a:extLst>
              </p:cNvPr>
              <p:cNvSpPr txBox="1"/>
              <p:nvPr/>
            </p:nvSpPr>
            <p:spPr>
              <a:xfrm>
                <a:off x="5497552" y="4343400"/>
                <a:ext cx="36464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the absolute values.</a:t>
                </a:r>
              </a:p>
              <a:p>
                <a:r>
                  <a:rPr lang="en-US" dirty="0"/>
                  <a:t>Use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IN" dirty="0"/>
                  <a:t> 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0A4D64-239F-7957-CFD2-00BE24B75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552" y="4343400"/>
                <a:ext cx="3646448" cy="646331"/>
              </a:xfrm>
              <a:prstGeom prst="rect">
                <a:avLst/>
              </a:prstGeom>
              <a:blipFill>
                <a:blip r:embed="rId4"/>
                <a:stretch>
                  <a:fillRect l="-1505" t="-5660" b="-1320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656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Addition with Unlike Signs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c.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/>
              <p:nvPr/>
            </p:nvSpPr>
            <p:spPr>
              <a:xfrm>
                <a:off x="5334000" y="1164103"/>
                <a:ext cx="3646448" cy="781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the absolute values</a:t>
                </a:r>
              </a:p>
              <a:p>
                <a:r>
                  <a:rPr lang="en-US" dirty="0"/>
                  <a:t>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IN" dirty="0"/>
                  <a:t> 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</m:e>
                    </m:d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I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BF18B1-D51C-6538-2DE6-99FED88C8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164103"/>
                <a:ext cx="3646448" cy="781817"/>
              </a:xfrm>
              <a:prstGeom prst="rect">
                <a:avLst/>
              </a:prstGeom>
              <a:blipFill>
                <a:blip r:embed="rId3"/>
                <a:stretch>
                  <a:fillRect l="-1338" t="-4688" b="-390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591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Reading a Table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Susan is a salesperson for a shoe store. Last week her sales of pairs of shoes were as follows.</a:t>
            </a:r>
            <a:endParaRPr lang="en-US" sz="2800" dirty="0"/>
          </a:p>
          <a:p>
            <a:endParaRPr lang="en-IN" dirty="0"/>
          </a:p>
          <a:p>
            <a:endParaRPr lang="en-IN" sz="2800" dirty="0"/>
          </a:p>
          <a:p>
            <a:endParaRPr lang="en-IN" dirty="0"/>
          </a:p>
          <a:p>
            <a:endParaRPr lang="en-IN" sz="2800" dirty="0"/>
          </a:p>
          <a:p>
            <a:endParaRPr lang="en-IN" dirty="0"/>
          </a:p>
          <a:p>
            <a:endParaRPr lang="en-IN" dirty="0"/>
          </a:p>
          <a:p>
            <a:r>
              <a:rPr lang="en-US" sz="2800" dirty="0"/>
              <a:t>What were Susan's net sales for last week?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926DAFE-17D1-49DD-B819-33EDB188716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37715923"/>
                  </p:ext>
                </p:extLst>
              </p:nvPr>
            </p:nvGraphicFramePr>
            <p:xfrm>
              <a:off x="1447800" y="2209800"/>
              <a:ext cx="6324600" cy="2247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Sales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Returns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Daily Net Sales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Monday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Tuesday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Wednesday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IN" i="1" dirty="0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Thursday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Friday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926DAFE-17D1-49DD-B819-33EDB188716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37715923"/>
                  </p:ext>
                </p:extLst>
              </p:nvPr>
            </p:nvGraphicFramePr>
            <p:xfrm>
              <a:off x="1447800" y="2209800"/>
              <a:ext cx="6324600" cy="2247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Sales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Returns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dirty="0"/>
                            <a:t>Daily Net Sales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Monday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44" t="-109836" r="-263556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000" t="-109836" r="-115636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1949" t="-109836" r="-1597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Tuesday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44" t="-206452" r="-263556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000" t="-206452" r="-115636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1949" t="-206452" r="-1597" b="-3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Wednesday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44" t="-306452" r="-263556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000" t="-306452" r="-115636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1949" t="-306452" r="-1597" b="-2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Thursday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44" t="-413115" r="-263556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000" t="-413115" r="-115636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1949" t="-413115" r="-1597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Friday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44" t="-504839" r="-263556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000" t="-504839" r="-115636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1949" t="-504839" r="-1597" b="-22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1615</Words>
  <Application>Microsoft Office PowerPoint</Application>
  <PresentationFormat>On-screen Show (4:3)</PresentationFormat>
  <Paragraphs>183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Cambria Math</vt:lpstr>
      <vt:lpstr>Courier New</vt:lpstr>
      <vt:lpstr>Arial</vt:lpstr>
      <vt:lpstr>Calibri</vt:lpstr>
      <vt:lpstr>Office Theme</vt:lpstr>
      <vt:lpstr>Section 1.2</vt:lpstr>
      <vt:lpstr>Procedure: Rules for Addition with Real Numbers</vt:lpstr>
      <vt:lpstr>Note</vt:lpstr>
      <vt:lpstr>Note</vt:lpstr>
      <vt:lpstr>Example 1: Addition with Like Signs</vt:lpstr>
      <vt:lpstr>Example 1: Addition with Like Signs (cont.)</vt:lpstr>
      <vt:lpstr>Example 2: Addition with Unlike Signs</vt:lpstr>
      <vt:lpstr>Example 2: Addition with Unlike Signs (cont.)</vt:lpstr>
      <vt:lpstr>Example 3: Application: Reading a Table</vt:lpstr>
      <vt:lpstr>Example 3: Application: Reading a Table (cont.)</vt:lpstr>
      <vt:lpstr>Example 4: Application: Calculating the Perimeter of a Rectangle</vt:lpstr>
      <vt:lpstr>Example 4: Application: Calculating the Perimeter of a Rectangle (cont.)</vt:lpstr>
      <vt:lpstr>Procedure: Rule for Subtraction with Real Numbers</vt:lpstr>
      <vt:lpstr>Example 5: Subtraction with Real Numbers</vt:lpstr>
      <vt:lpstr>Example 5: Subtraction with Real Numbers (cont.)</vt:lpstr>
      <vt:lpstr>Example 6: Application: Calculating Change in Value</vt:lpstr>
      <vt:lpstr>Example 6: Application: Calculating Change in Value (cont.)</vt:lpstr>
      <vt:lpstr>Procedure: Rules for Multiplying Positive and Negative Real Numbers</vt:lpstr>
      <vt:lpstr>Example 7: Multiplication with Positive and Negative Real Numbers</vt:lpstr>
      <vt:lpstr>Example 7: Multiplication with Positive and Negative Real Numbers (cont.)</vt:lpstr>
      <vt:lpstr>Definition: Area of a Rectangle</vt:lpstr>
      <vt:lpstr>Example 8: Application: Calculating the Area of a Rectangle</vt:lpstr>
      <vt:lpstr>Example 8: Application: Calculating the Area of a Rectangle (cont.)</vt:lpstr>
      <vt:lpstr>Procedure: Rules for Dividing Positive and Negative Real Numbers</vt:lpstr>
      <vt:lpstr>Example 9: Division with Positive and Negative Real Numbers</vt:lpstr>
      <vt:lpstr>Definition: Division by 0 is Undefined</vt:lpstr>
      <vt:lpstr>Example 10: Division with 0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148</cp:revision>
  <dcterms:created xsi:type="dcterms:W3CDTF">2013-04-26T14:43:13Z</dcterms:created>
  <dcterms:modified xsi:type="dcterms:W3CDTF">2024-07-31T13:39:16Z</dcterms:modified>
</cp:coreProperties>
</file>