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0" r:id="rId5"/>
    <p:sldId id="281" r:id="rId6"/>
    <p:sldId id="260" r:id="rId7"/>
    <p:sldId id="282" r:id="rId8"/>
    <p:sldId id="283" r:id="rId9"/>
    <p:sldId id="262" r:id="rId10"/>
    <p:sldId id="284" r:id="rId11"/>
    <p:sldId id="285" r:id="rId12"/>
    <p:sldId id="286" r:id="rId13"/>
    <p:sldId id="264" r:id="rId14"/>
    <p:sldId id="287" r:id="rId15"/>
    <p:sldId id="288" r:id="rId16"/>
    <p:sldId id="289" r:id="rId17"/>
    <p:sldId id="266" r:id="rId18"/>
    <p:sldId id="290" r:id="rId19"/>
    <p:sldId id="291" r:id="rId20"/>
    <p:sldId id="268" r:id="rId21"/>
    <p:sldId id="269" r:id="rId22"/>
    <p:sldId id="292" r:id="rId23"/>
    <p:sldId id="271" r:id="rId24"/>
    <p:sldId id="277" r:id="rId25"/>
    <p:sldId id="293" r:id="rId26"/>
    <p:sldId id="294" r:id="rId27"/>
    <p:sldId id="295" r:id="rId28"/>
    <p:sldId id="296" r:id="rId29"/>
    <p:sldId id="276" r:id="rId30"/>
    <p:sldId id="297" r:id="rId31"/>
    <p:sldId id="299" r:id="rId3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syamprasad" initials="s" lastIdx="1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2D7D9F"/>
    <a:srgbClr val="0000FF"/>
    <a:srgbClr val="000099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Problem Solving with Real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Application: Dividing </a:t>
            </a:r>
            <a:r>
              <a:rPr lang="en-US" dirty="0"/>
              <a:t>Whole</a:t>
            </a:r>
            <a:r>
              <a:rPr dirty="0"/>
              <a:t> Numbers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Step 2</a:t>
                </a:r>
                <a:r>
                  <a:rPr lang="en-US" sz="2800" dirty="0"/>
                  <a:t>: SET UP: The amount to be divided equally among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800" dirty="0"/>
                  <a:t> people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1543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. So the group price is to be divided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1543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price per ticket</a:t>
                </a:r>
              </a:p>
              <a:p>
                <a:pPr>
                  <a:defRPr sz="2800"/>
                </a:pPr>
                <a:endParaRPr lang="en-US" b="1" dirty="0"/>
              </a:p>
              <a:p>
                <a:pPr>
                  <a:defRPr sz="2800"/>
                </a:pPr>
                <a:r>
                  <a:rPr lang="en-US" b="1" dirty="0"/>
                  <a:t>Step 3</a:t>
                </a:r>
                <a:r>
                  <a:rPr lang="en-US" dirty="0"/>
                  <a:t>: SOLVE: </a:t>
                </a:r>
              </a:p>
              <a:p>
                <a:pPr>
                  <a:defRPr sz="2800"/>
                </a:pPr>
                <a:r>
                  <a:rPr lang="en-US" sz="2800" dirty="0"/>
                  <a:t>			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36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Application: Dividing </a:t>
            </a:r>
            <a:r>
              <a:rPr lang="en-US" dirty="0"/>
              <a:t>Whole</a:t>
            </a:r>
            <a:r>
              <a:rPr dirty="0"/>
              <a:t> Numbers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lang="en-US" sz="2800" dirty="0"/>
                  <a:t>			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sz="3000"/>
                        <m:t>⟌</m:t>
                      </m:r>
                      <m:bar>
                        <m:barPr>
                          <m:pos m:val="top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1543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ba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103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ba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:pPr>
                  <a:defRPr sz="2800"/>
                </a:pPr>
                <a:r>
                  <a:rPr lang="en-US" sz="2800" dirty="0"/>
                  <a:t>			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ba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				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ba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			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Each person paid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a ticket.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67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Application: Dividing </a:t>
            </a:r>
            <a:r>
              <a:rPr lang="en-US" dirty="0"/>
              <a:t>Whole</a:t>
            </a:r>
            <a:r>
              <a:rPr dirty="0"/>
              <a:t> Numbers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Step 4</a:t>
                </a:r>
                <a:r>
                  <a:rPr lang="en-US" dirty="0"/>
                  <a:t>: CHECK: Because there are almost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people in the group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1600</m:t>
                    </m:r>
                  </m:oMath>
                </a14:m>
                <a:r>
                  <a:rPr lang="en-US" dirty="0"/>
                  <a:t>, the individual price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seems reasonable. This can be checked directly by multiplication.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∙$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1543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800" dirty="0"/>
              </a:p>
              <a:p>
                <a:pPr algn="ctr"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8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Calculating Loan Amounts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Mr. Lukin bought a used car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8000</m:t>
                    </m:r>
                  </m:oMath>
                </a14:m>
                <a:r>
                  <a:rPr sz="2800" dirty="0"/>
                  <a:t>. Taxes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640</m:t>
                    </m:r>
                  </m:oMath>
                </a14:m>
                <a:r>
                  <a:rPr sz="2800" dirty="0"/>
                  <a:t> and license fees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320</m:t>
                    </m:r>
                  </m:oMath>
                </a14:m>
                <a:r>
                  <a:rPr sz="2800" dirty="0"/>
                  <a:t> were then added to the purchase price. He made a down payment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sz="2800" dirty="0"/>
                  <a:t> and financed the rest through his credit union. What was the amount of his loan from the credit union?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sz="2800" b="1" dirty="0"/>
                  <a:t>Step 1</a:t>
                </a:r>
                <a:r>
                  <a:rPr lang="en-IN" sz="2800" dirty="0"/>
                  <a:t>: </a:t>
                </a:r>
                <a:r>
                  <a:rPr lang="en-US" sz="2800" dirty="0"/>
                  <a:t>READ: Read the problem carefully. Mr. Lukin’s expenses are given and he made a down payment. One key word is </a:t>
                </a:r>
                <a:r>
                  <a:rPr lang="en-US" sz="2800" b="1" dirty="0"/>
                  <a:t>added</a:t>
                </a:r>
                <a:r>
                  <a:rPr lang="en-US" sz="2800" dirty="0"/>
                  <a:t> (indicated the sum of the price, taxes, and license fees). 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Calculating Loan Amounts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Then we need to realize a down payment is subtracted from the expenses. This difference will be the loan amount.</a:t>
                </a:r>
              </a:p>
              <a:p>
                <a:pPr>
                  <a:defRPr sz="2800"/>
                </a:pPr>
                <a:r>
                  <a:rPr lang="en-US" b="1" dirty="0"/>
                  <a:t>Step 2</a:t>
                </a:r>
                <a:r>
                  <a:rPr lang="en-US" dirty="0"/>
                  <a:t>: SET UP: In this problem, find the total of the expenses by adding the price, the taxes, and the license fees.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$8000+$640+$320=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total expenses</a:t>
                </a:r>
              </a:p>
              <a:p>
                <a:pPr>
                  <a:defRPr sz="2800"/>
                </a:pPr>
                <a:r>
                  <a:rPr lang="en-US" sz="2800" dirty="0"/>
                  <a:t>Then subtract the down payment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($2000)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result will be the amount of the loan.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7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Calculating Loan Amounts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Step 3</a:t>
                </a:r>
                <a:r>
                  <a:rPr lang="en-US" dirty="0"/>
                  <a:t>: SOLVE: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Add Expenses</a:t>
                </a:r>
                <a:r>
                  <a:rPr lang="en-US" sz="2800" dirty="0"/>
                  <a:t>		</a:t>
                </a:r>
                <a:r>
                  <a:rPr lang="en-US" sz="2800" b="1" dirty="0"/>
                  <a:t>Subtract Down Payment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		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endParaRPr lang="en-US" sz="2800" b="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$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After a down payment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sz="2800" dirty="0"/>
                  <a:t>, Mr. Lukin’s loan will 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6960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3022A8B-6471-808B-03C2-C5B06D19012E}"/>
              </a:ext>
            </a:extLst>
          </p:cNvPr>
          <p:cNvSpPr txBox="1"/>
          <p:nvPr/>
        </p:nvSpPr>
        <p:spPr>
          <a:xfrm>
            <a:off x="2148468" y="211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AE5A8-C740-ADFA-FA69-1DA48A568B19}"/>
              </a:ext>
            </a:extLst>
          </p:cNvPr>
          <p:cNvSpPr txBox="1"/>
          <p:nvPr/>
        </p:nvSpPr>
        <p:spPr>
          <a:xfrm>
            <a:off x="2137317" y="26042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Taxes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0DB9C-F7A6-1625-A003-BECD44486097}"/>
              </a:ext>
            </a:extLst>
          </p:cNvPr>
          <p:cNvSpPr txBox="1"/>
          <p:nvPr/>
        </p:nvSpPr>
        <p:spPr>
          <a:xfrm>
            <a:off x="2116872" y="3143488"/>
            <a:ext cx="138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License fees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8364A-79D5-4E8D-B58C-83E150487502}"/>
              </a:ext>
            </a:extLst>
          </p:cNvPr>
          <p:cNvSpPr txBox="1"/>
          <p:nvPr/>
        </p:nvSpPr>
        <p:spPr>
          <a:xfrm>
            <a:off x="2116872" y="3626586"/>
            <a:ext cx="15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expenses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E71D1-DC53-787B-BE53-2BBC4F4695DF}"/>
              </a:ext>
            </a:extLst>
          </p:cNvPr>
          <p:cNvSpPr txBox="1"/>
          <p:nvPr/>
        </p:nvSpPr>
        <p:spPr>
          <a:xfrm>
            <a:off x="5707564" y="2132323"/>
            <a:ext cx="15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expenses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4748F-7FFF-A2F3-7D83-83B747FC7D7E}"/>
              </a:ext>
            </a:extLst>
          </p:cNvPr>
          <p:cNvSpPr txBox="1"/>
          <p:nvPr/>
        </p:nvSpPr>
        <p:spPr>
          <a:xfrm>
            <a:off x="5718715" y="2645279"/>
            <a:ext cx="17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payment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49FCB-1DBE-3DDD-E280-E1D10AF93600}"/>
              </a:ext>
            </a:extLst>
          </p:cNvPr>
          <p:cNvSpPr txBox="1"/>
          <p:nvPr/>
        </p:nvSpPr>
        <p:spPr>
          <a:xfrm>
            <a:off x="5707564" y="3158235"/>
            <a:ext cx="17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of loan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290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Calculating Loan Amounts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Step 4</a:t>
                </a:r>
                <a:r>
                  <a:rPr lang="en-US" dirty="0"/>
                  <a:t>: CHECK: With a price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down payment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dirty="0"/>
                  <a:t>, the loan amount should be 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6000</m:t>
                    </m:r>
                  </m:oMath>
                </a14:m>
                <a:r>
                  <a:rPr lang="en-US" dirty="0"/>
                  <a:t>. Because of the extra fees, the actual loan amount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6960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seems reasonable.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17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Application: Balancing a Checking Account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January, Kathleen opened a checking account and deposited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2500</m:t>
                    </m:r>
                  </m:oMath>
                </a14:m>
                <a:r>
                  <a:rPr sz="2800" dirty="0"/>
                  <a:t>. During the month, she made another deposit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800</m:t>
                    </m:r>
                  </m:oMath>
                </a14:m>
                <a:r>
                  <a:rPr sz="2800" dirty="0"/>
                  <a:t> and made debit card purchases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132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425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196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350</m:t>
                    </m:r>
                  </m:oMath>
                </a14:m>
                <a:r>
                  <a:rPr sz="2800" dirty="0"/>
                  <a:t>. What was the balance in her account at the end of the month?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sz="2800" b="1" dirty="0"/>
                  <a:t>Step 1</a:t>
                </a:r>
                <a:r>
                  <a:rPr lang="en-IN" sz="2800" dirty="0"/>
                  <a:t>: </a:t>
                </a:r>
                <a:r>
                  <a:rPr lang="en-US" sz="2800" dirty="0"/>
                  <a:t>READ: Read the problem carefully. To balance a checking account, the total of the debit card purchases is subtracted from the total of the deposits.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Application: Balancing a Checking Account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lang="en-IN" sz="2800" b="1" dirty="0"/>
                  <a:t>Step 2</a:t>
                </a:r>
                <a:r>
                  <a:rPr lang="en-IN" sz="2800" dirty="0"/>
                  <a:t>: </a:t>
                </a:r>
                <a:r>
                  <a:rPr lang="en-US" sz="2800" dirty="0"/>
                  <a:t>SET UP: There are two deposits to be added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The total of the debit card purchases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425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196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350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is subtracted from the deposits. The result will be the balance at the end of the month.</a:t>
                </a:r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b="1" dirty="0"/>
                  <a:t>Step 3</a:t>
                </a:r>
                <a:r>
                  <a:rPr lang="en-US" dirty="0"/>
                  <a:t>: SOLVE:</a:t>
                </a:r>
              </a:p>
              <a:p>
                <a:pPr>
                  <a:spcBef>
                    <a:spcPts val="600"/>
                  </a:spcBef>
                  <a:defRPr sz="2800"/>
                </a:pPr>
                <a:r>
                  <a:rPr lang="en-US" sz="2800" b="1" dirty="0"/>
                  <a:t>Total Deposits</a:t>
                </a:r>
                <a:r>
                  <a:rPr lang="en-US" sz="2800" dirty="0"/>
                  <a:t>		</a:t>
                </a:r>
                <a:r>
                  <a:rPr lang="en-US" sz="2800" b="1" dirty="0"/>
                  <a:t>Total Debit Card Purchases</a:t>
                </a:r>
              </a:p>
              <a:p>
                <a:pPr>
                  <a:spcBef>
                    <a:spcPts val="60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			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</m:oMath>
                </a14:m>
                <a:r>
                  <a:rPr lang="en-US" sz="2800" dirty="0"/>
                  <a:t>			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			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IN" dirty="0"/>
                  <a:t>				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			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F59CB9-2DF7-1762-3F44-C39308964530}"/>
              </a:ext>
            </a:extLst>
          </p:cNvPr>
          <p:cNvSpPr txBox="1"/>
          <p:nvPr/>
        </p:nvSpPr>
        <p:spPr>
          <a:xfrm>
            <a:off x="7001108" y="54678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of checks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05143A-5E5C-F538-5B66-D34BE93CB4EC}"/>
                  </a:ext>
                </a:extLst>
              </p:cNvPr>
              <p:cNvSpPr txBox="1"/>
              <p:nvPr/>
            </p:nvSpPr>
            <p:spPr>
              <a:xfrm>
                <a:off x="758283" y="3702204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05143A-5E5C-F538-5B66-D34BE93CB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83" y="3702204"/>
                <a:ext cx="4572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1AABD1-80FD-088D-70E2-E7461ED1AC7A}"/>
                  </a:ext>
                </a:extLst>
              </p:cNvPr>
              <p:cNvSpPr txBox="1"/>
              <p:nvPr/>
            </p:nvSpPr>
            <p:spPr>
              <a:xfrm>
                <a:off x="5332141" y="3679902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1AABD1-80FD-088D-70E2-E7461ED1A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41" y="3679902"/>
                <a:ext cx="457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1C5C79-863E-2857-282E-D31ECF02DF7E}"/>
                  </a:ext>
                </a:extLst>
              </p:cNvPr>
              <p:cNvSpPr txBox="1"/>
              <p:nvPr/>
            </p:nvSpPr>
            <p:spPr>
              <a:xfrm>
                <a:off x="5610922" y="36576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1C5C79-863E-2857-282E-D31ECF02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922" y="3657600"/>
                <a:ext cx="4572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809945-3038-0510-A492-7AC79D1355B8}"/>
              </a:ext>
            </a:extLst>
          </p:cNvPr>
          <p:cNvSpPr txBox="1"/>
          <p:nvPr/>
        </p:nvSpPr>
        <p:spPr>
          <a:xfrm>
            <a:off x="2094571" y="46537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deposits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507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Application: Balancing a Checking Account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 subtract to find the balance.</a:t>
                </a:r>
              </a:p>
              <a:p>
                <a:pPr>
                  <a:spcBef>
                    <a:spcPts val="600"/>
                  </a:spcBef>
                  <a:defRPr sz="2800"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			 </a:t>
                </a:r>
                <a:endParaRPr lang="en-US" sz="2800" b="0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bar>
                  </m:oMath>
                </a14:m>
                <a:r>
                  <a:rPr lang="en-US" sz="2800" dirty="0"/>
                  <a:t>				    </a:t>
                </a:r>
                <a:endParaRPr lang="en-US" sz="2800" b="0" dirty="0"/>
              </a:p>
              <a:p>
                <a:pPr>
                  <a:spcBef>
                    <a:spcPts val="60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				    </a:t>
                </a:r>
              </a:p>
              <a:p>
                <a:pPr>
                  <a:spcBef>
                    <a:spcPts val="600"/>
                  </a:spcBef>
                  <a:defRPr sz="2800"/>
                </a:pPr>
                <a:r>
                  <a:rPr lang="en-IN" dirty="0"/>
                  <a:t>Kathleen’s balance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2196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  <a:defRPr sz="2800"/>
                </a:pPr>
                <a:endParaRPr lang="en-US" sz="2800" b="1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sz="2800" b="1" dirty="0"/>
                  <a:t>Step 4</a:t>
                </a:r>
                <a:r>
                  <a:rPr lang="en-US" sz="2800" dirty="0"/>
                  <a:t>: CHECK: The deposits are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3000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the checks are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2800" dirty="0"/>
                  <a:t>. So, a balance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2196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reasonable.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F59CB9-2DF7-1762-3F44-C39308964530}"/>
              </a:ext>
            </a:extLst>
          </p:cNvPr>
          <p:cNvSpPr txBox="1"/>
          <p:nvPr/>
        </p:nvSpPr>
        <p:spPr>
          <a:xfrm>
            <a:off x="7001108" y="54678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of checks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05143A-5E5C-F538-5B66-D34BE93CB4EC}"/>
                  </a:ext>
                </a:extLst>
              </p:cNvPr>
              <p:cNvSpPr txBox="1"/>
              <p:nvPr/>
            </p:nvSpPr>
            <p:spPr>
              <a:xfrm>
                <a:off x="1038922" y="1806497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05143A-5E5C-F538-5B66-D34BE93CB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22" y="1806497"/>
                <a:ext cx="4572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809945-3038-0510-A492-7AC79D1355B8}"/>
              </a:ext>
            </a:extLst>
          </p:cNvPr>
          <p:cNvSpPr txBox="1"/>
          <p:nvPr/>
        </p:nvSpPr>
        <p:spPr>
          <a:xfrm>
            <a:off x="2793380" y="3059668"/>
            <a:ext cx="135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24A86-746B-5C2F-6C05-5C5E45435812}"/>
              </a:ext>
            </a:extLst>
          </p:cNvPr>
          <p:cNvSpPr txBox="1"/>
          <p:nvPr/>
        </p:nvSpPr>
        <p:spPr>
          <a:xfrm>
            <a:off x="1334429" y="180649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endParaRPr lang="en-IN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46B0B-70C7-A382-ECC0-E4FE7275A978}"/>
              </a:ext>
            </a:extLst>
          </p:cNvPr>
          <p:cNvSpPr txBox="1"/>
          <p:nvPr/>
        </p:nvSpPr>
        <p:spPr>
          <a:xfrm>
            <a:off x="1635511" y="181764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endParaRPr lang="en-IN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02DF4-3D0B-82C0-561D-045167F2B707}"/>
              </a:ext>
            </a:extLst>
          </p:cNvPr>
          <p:cNvSpPr txBox="1"/>
          <p:nvPr/>
        </p:nvSpPr>
        <p:spPr>
          <a:xfrm>
            <a:off x="2027662" y="182879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endParaRPr lang="en-IN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CEBE5-7515-9D0C-BDE6-8594E919663E}"/>
              </a:ext>
            </a:extLst>
          </p:cNvPr>
          <p:cNvSpPr txBox="1"/>
          <p:nvPr/>
        </p:nvSpPr>
        <p:spPr>
          <a:xfrm>
            <a:off x="2306443" y="182879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endParaRPr lang="en-I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923A59-2FFE-2B8D-21C4-12A2EB9AE2CD}"/>
                  </a:ext>
                </a:extLst>
              </p:cNvPr>
              <p:cNvSpPr txBox="1"/>
              <p:nvPr/>
            </p:nvSpPr>
            <p:spPr>
              <a:xfrm>
                <a:off x="1301904" y="1571402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923A59-2FFE-2B8D-21C4-12A2EB9AE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04" y="1571402"/>
                <a:ext cx="457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462A3A-D907-2F5E-7696-04A66FE7AB34}"/>
                  </a:ext>
                </a:extLst>
              </p:cNvPr>
              <p:cNvSpPr txBox="1"/>
              <p:nvPr/>
            </p:nvSpPr>
            <p:spPr>
              <a:xfrm>
                <a:off x="1602986" y="1571402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462A3A-D907-2F5E-7696-04A66FE7A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986" y="1571402"/>
                <a:ext cx="457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70DF21-FAF1-4B28-9173-8B1987381810}"/>
                  </a:ext>
                </a:extLst>
              </p:cNvPr>
              <p:cNvSpPr txBox="1"/>
              <p:nvPr/>
            </p:nvSpPr>
            <p:spPr>
              <a:xfrm>
                <a:off x="1993280" y="1582553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70DF21-FAF1-4B28-9173-8B1987381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80" y="1582553"/>
                <a:ext cx="457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77E592-91B7-834B-D211-879E5CC5670C}"/>
              </a:ext>
            </a:extLst>
          </p:cNvPr>
          <p:cNvCxnSpPr>
            <a:cxnSpLocks/>
          </p:cNvCxnSpPr>
          <p:nvPr/>
        </p:nvCxnSpPr>
        <p:spPr>
          <a:xfrm flipH="1">
            <a:off x="1390184" y="1868028"/>
            <a:ext cx="229530" cy="16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738F24-44E1-0A22-48E7-286B36BF4ADE}"/>
              </a:ext>
            </a:extLst>
          </p:cNvPr>
          <p:cNvCxnSpPr>
            <a:cxnSpLocks/>
          </p:cNvCxnSpPr>
          <p:nvPr/>
        </p:nvCxnSpPr>
        <p:spPr>
          <a:xfrm flipH="1">
            <a:off x="1668965" y="1868028"/>
            <a:ext cx="229530" cy="16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326F21-2D1A-2F94-9FA5-C2621B712937}"/>
              </a:ext>
            </a:extLst>
          </p:cNvPr>
          <p:cNvCxnSpPr>
            <a:cxnSpLocks/>
          </p:cNvCxnSpPr>
          <p:nvPr/>
        </p:nvCxnSpPr>
        <p:spPr>
          <a:xfrm flipH="1">
            <a:off x="2115014" y="1868028"/>
            <a:ext cx="229530" cy="16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DB21D0-E37D-10E5-46FC-371F4FF2DB0B}"/>
              </a:ext>
            </a:extLst>
          </p:cNvPr>
          <p:cNvCxnSpPr>
            <a:cxnSpLocks/>
          </p:cNvCxnSpPr>
          <p:nvPr/>
        </p:nvCxnSpPr>
        <p:spPr>
          <a:xfrm flipH="1">
            <a:off x="1105829" y="2114274"/>
            <a:ext cx="250901" cy="32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23F983-A1FE-7B45-F407-14A227033C4E}"/>
              </a:ext>
            </a:extLst>
          </p:cNvPr>
          <p:cNvCxnSpPr>
            <a:cxnSpLocks/>
          </p:cNvCxnSpPr>
          <p:nvPr/>
        </p:nvCxnSpPr>
        <p:spPr>
          <a:xfrm flipH="1">
            <a:off x="1405052" y="2114274"/>
            <a:ext cx="250901" cy="32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52D183-834C-7122-9012-80D2298C0FED}"/>
              </a:ext>
            </a:extLst>
          </p:cNvPr>
          <p:cNvCxnSpPr>
            <a:cxnSpLocks/>
          </p:cNvCxnSpPr>
          <p:nvPr/>
        </p:nvCxnSpPr>
        <p:spPr>
          <a:xfrm flipH="1">
            <a:off x="1658738" y="2125425"/>
            <a:ext cx="250901" cy="32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245FC7-012E-3077-9493-DDC5DB27A736}"/>
              </a:ext>
            </a:extLst>
          </p:cNvPr>
          <p:cNvCxnSpPr>
            <a:cxnSpLocks/>
          </p:cNvCxnSpPr>
          <p:nvPr/>
        </p:nvCxnSpPr>
        <p:spPr>
          <a:xfrm flipH="1">
            <a:off x="2071338" y="2114274"/>
            <a:ext cx="250901" cy="32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Basic Strategy for Solving Word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5037"/>
            <a:ext cx="8229600" cy="3797963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READ: Read the problem carefully.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SET UP: Draw any type of figure or diagram that might be helpful and decide what operations are needed.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SOLVE: Perform the operations to solve the problem.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CHECK: Check your work and check that your answer seems reasonable.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Find the Average of a Set of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8933"/>
            <a:ext cx="8229600" cy="1902059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Find the sum of the given set of numbers.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Divide this sum by the number of numbers in the set. This quotient is called the </a:t>
            </a:r>
            <a:r>
              <a:rPr sz="2800" b="1" dirty="0"/>
              <a:t>average</a:t>
            </a:r>
            <a:r>
              <a:rPr sz="2800" dirty="0"/>
              <a:t> of the given set of numbers.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Calculating an Average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/>
                  <a:t>Find the average of the following set of numbers: </a:t>
                </a:r>
              </a:p>
              <a:p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IN" sz="2800" dirty="0"/>
                  <a:t>.</a:t>
                </a:r>
              </a:p>
              <a:p>
                <a:r>
                  <a:rPr lang="en-IN" b="1" dirty="0"/>
                  <a:t>Solution</a:t>
                </a:r>
              </a:p>
              <a:p>
                <a:r>
                  <a:rPr lang="en-IN" sz="2800" b="1" dirty="0"/>
                  <a:t>Step 1</a:t>
                </a:r>
                <a:r>
                  <a:rPr lang="en-IN" sz="2800" dirty="0"/>
                  <a:t>: First, find the sum of the numbers.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ar-AE" sz="2800" i="1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f>
                              <m:fPr>
                                <m:ctrlPr>
                                  <a:rPr lang="ar-AE" sz="2800" i="1" dirty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AE" sz="2800" i="1" dirty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eqArr>
                                      <m:eqArrPr>
                                        <m:ctrlP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e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e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rgbClr val="36609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27</m:t>
                                        </m:r>
                                      </m:e>
                                    </m:eqArr>
                                  </m:e>
                                  <m:sub>
                                    <m:r>
                                      <a:rPr lang="en-US" sz="2800" b="0" i="0" dirty="0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800" b="0" i="1" dirty="0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ar-AE" sz="2800" i="0" dirty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175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28D6D3-F590-C432-C3EE-AD1874446D77}"/>
              </a:ext>
            </a:extLst>
          </p:cNvPr>
          <p:cNvSpPr txBox="1"/>
          <p:nvPr/>
        </p:nvSpPr>
        <p:spPr>
          <a:xfrm>
            <a:off x="5140713" y="53157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4C8778-E9A5-CC2B-1209-F504D41FB5A6}"/>
                  </a:ext>
                </a:extLst>
              </p:cNvPr>
              <p:cNvSpPr txBox="1"/>
              <p:nvPr/>
            </p:nvSpPr>
            <p:spPr>
              <a:xfrm>
                <a:off x="4215161" y="2914216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4C8778-E9A5-CC2B-1209-F504D41FB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61" y="2914216"/>
                <a:ext cx="6858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Calculating an Average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b="1" dirty="0"/>
                  <a:t>Step 2</a:t>
                </a:r>
                <a:r>
                  <a:rPr lang="en-IN" sz="2800" dirty="0"/>
                  <a:t>: </a:t>
                </a:r>
                <a:r>
                  <a:rPr lang="en-US" sz="2800" dirty="0"/>
                  <a:t>Now, divide the sum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 since we have a list of five numbers</a:t>
                </a:r>
                <a:r>
                  <a:rPr lang="en-IN" sz="2800" dirty="0"/>
                  <a:t>.</a:t>
                </a:r>
              </a:p>
              <a:p>
                <a:pPr>
                  <a:defRPr sz="2800"/>
                </a:pPr>
                <a:r>
                  <a:rPr lang="en-US" b="0" dirty="0"/>
                  <a:t>			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/>
                        <m:t>⟌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175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			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IN" dirty="0"/>
                  <a:t> 				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				</m:t>
                    </m:r>
                    <m:bar>
                      <m:bar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			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The average of the set of numbers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B20A96-A2AD-8136-D3BA-2C65896F0507}"/>
              </a:ext>
            </a:extLst>
          </p:cNvPr>
          <p:cNvSpPr txBox="1"/>
          <p:nvPr/>
        </p:nvSpPr>
        <p:spPr>
          <a:xfrm>
            <a:off x="5553308" y="2014996"/>
            <a:ext cx="9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100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Calculating an Average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Top-Notch Sporting Goods recorded its profits for tennis rackets for six months. The following bar graph indicates the profits for each of the months from January to June.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21AE0-DBAF-38F0-F200-DE1FB6A8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09" y="3014588"/>
            <a:ext cx="4715533" cy="27245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Calculating an Average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​What month had the highest profits?</a:t>
                </a:r>
                <a:endParaRPr lang="en-US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What month had the lowest profits?</a:t>
                </a:r>
                <a:endParaRPr lang="en-IN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What is the average monthly profit over the six months?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dirty="0"/>
                  <a:t>From the bar graph, we can see that the month with the highest profits was February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$7590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dirty="0"/>
                  <a:t>April was the month with the lowest profits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$4530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83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Calculating an Average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The average monthly profit can be found by finding the sum of the profits for each month and dividing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600"/>
                  </a:spcBef>
                  <a:defRPr sz="2800"/>
                </a:pPr>
                <a:r>
                  <a:rPr lang="en-US" dirty="0"/>
                  <a:t>	</a:t>
                </a:r>
                <a:r>
                  <a:rPr lang="en-US" b="1" dirty="0"/>
                  <a:t>Add Profits</a:t>
                </a:r>
                <a:r>
                  <a:rPr lang="en-US" dirty="0"/>
                  <a:t>		   </a:t>
                </a:r>
                <a:r>
                  <a:rPr lang="en-US" b="1" dirty="0"/>
                  <a:t>Divide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/>
              </a:p>
              <a:p>
                <a:pPr>
                  <a:spcBef>
                    <a:spcPts val="600"/>
                  </a:spcBef>
                  <a:defRPr sz="2800"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	  6000</a:t>
                </a:r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/>
                      <m:t>⟌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	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EA6C19E-9BEC-A3F5-8B59-1DA4BF3CCCA2}"/>
              </a:ext>
            </a:extLst>
          </p:cNvPr>
          <p:cNvSpPr txBox="1"/>
          <p:nvPr/>
        </p:nvSpPr>
        <p:spPr>
          <a:xfrm>
            <a:off x="6322742" y="2750976"/>
            <a:ext cx="9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746A-A9C7-A653-A9AD-68C7BA8FC77E}"/>
              </a:ext>
            </a:extLst>
          </p:cNvPr>
          <p:cNvSpPr txBox="1"/>
          <p:nvPr/>
        </p:nvSpPr>
        <p:spPr>
          <a:xfrm>
            <a:off x="2971800" y="510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241694-3F67-C9C2-DA8C-0E7506AD81E4}"/>
                  </a:ext>
                </a:extLst>
              </p:cNvPr>
              <p:cNvSpPr txBox="1"/>
              <p:nvPr/>
            </p:nvSpPr>
            <p:spPr>
              <a:xfrm>
                <a:off x="1691269" y="2538761"/>
                <a:ext cx="243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241694-3F67-C9C2-DA8C-0E7506AD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69" y="2538761"/>
                <a:ext cx="243468" cy="307777"/>
              </a:xfrm>
              <a:prstGeom prst="rect">
                <a:avLst/>
              </a:prstGeom>
              <a:blipFill>
                <a:blip r:embed="rId3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7B86C6-68B1-E723-CF4B-F90A6C70EF1C}"/>
                  </a:ext>
                </a:extLst>
              </p:cNvPr>
              <p:cNvSpPr txBox="1"/>
              <p:nvPr/>
            </p:nvSpPr>
            <p:spPr>
              <a:xfrm>
                <a:off x="1968191" y="2538761"/>
                <a:ext cx="243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7B86C6-68B1-E723-CF4B-F90A6C70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91" y="2538761"/>
                <a:ext cx="243468" cy="307777"/>
              </a:xfrm>
              <a:prstGeom prst="rect">
                <a:avLst/>
              </a:prstGeom>
              <a:blipFill>
                <a:blip r:embed="rId3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29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Calculating an Average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 average monthly profit for the six months was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per month.</a:t>
                </a:r>
              </a:p>
              <a:p>
                <a:pPr>
                  <a:defRPr sz="2800"/>
                </a:pPr>
                <a:r>
                  <a:rPr lang="en-US" dirty="0"/>
                  <a:t>(In this case, we see that the average can be very useful. The store manager can use the monthly profits for planning and budgeting.)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84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8</a:t>
            </a:r>
            <a:r>
              <a:rPr dirty="0"/>
              <a:t>: Application: Calculating an Average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lang="en-US" sz="3000" dirty="0"/>
                  <a:t>Five people in a survey reported the following incomes for one year: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3000" dirty="0"/>
                  <a:t>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3000" dirty="0"/>
                  <a:t>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3000" dirty="0"/>
                  <a:t>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3000" dirty="0"/>
                  <a:t>;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214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3000" dirty="0"/>
                  <a:t>. What was the average annual income for these five people?</a:t>
                </a:r>
              </a:p>
              <a:p>
                <a:pPr>
                  <a:defRPr sz="2800"/>
                </a:pPr>
                <a:r>
                  <a:rPr lang="en-US" sz="3000" b="1" dirty="0"/>
                  <a:t>Solution</a:t>
                </a:r>
                <a:endParaRPr lang="en-US" sz="3000" dirty="0"/>
              </a:p>
              <a:p>
                <a:pPr>
                  <a:spcBef>
                    <a:spcPts val="1200"/>
                  </a:spcBef>
                  <a:defRPr sz="2800"/>
                </a:pPr>
                <a:r>
                  <a:rPr lang="en-US" b="1" dirty="0"/>
                  <a:t>       Add Incomes</a:t>
                </a:r>
                <a:r>
                  <a:rPr lang="en-US" dirty="0"/>
                  <a:t>		    </a:t>
                </a:r>
                <a:r>
                  <a:rPr lang="en-US" b="1" dirty="0"/>
                  <a:t>Divide by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  <a:defRPr sz="2800"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/>
                      <m:t>⟌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+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</m:oMath>
                </a14:m>
                <a:r>
                  <a:rPr lang="en-US" dirty="0"/>
                  <a:t>		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8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EA6C19E-9BEC-A3F5-8B59-1DA4BF3CCCA2}"/>
              </a:ext>
            </a:extLst>
          </p:cNvPr>
          <p:cNvSpPr txBox="1"/>
          <p:nvPr/>
        </p:nvSpPr>
        <p:spPr>
          <a:xfrm>
            <a:off x="6411951" y="3422685"/>
            <a:ext cx="9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746A-A9C7-A653-A9AD-68C7BA8FC77E}"/>
              </a:ext>
            </a:extLst>
          </p:cNvPr>
          <p:cNvSpPr txBox="1"/>
          <p:nvPr/>
        </p:nvSpPr>
        <p:spPr>
          <a:xfrm>
            <a:off x="3116766" y="511655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241694-3F67-C9C2-DA8C-0E7506AD81E4}"/>
                  </a:ext>
                </a:extLst>
              </p:cNvPr>
              <p:cNvSpPr txBox="1"/>
              <p:nvPr/>
            </p:nvSpPr>
            <p:spPr>
              <a:xfrm>
                <a:off x="1371600" y="3230136"/>
                <a:ext cx="243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241694-3F67-C9C2-DA8C-0E7506AD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30136"/>
                <a:ext cx="243468" cy="307777"/>
              </a:xfrm>
              <a:prstGeom prst="rect">
                <a:avLst/>
              </a:prstGeom>
              <a:blipFill>
                <a:blip r:embed="rId3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7B86C6-68B1-E723-CF4B-F90A6C70EF1C}"/>
                  </a:ext>
                </a:extLst>
              </p:cNvPr>
              <p:cNvSpPr txBox="1"/>
              <p:nvPr/>
            </p:nvSpPr>
            <p:spPr>
              <a:xfrm>
                <a:off x="1676400" y="3230136"/>
                <a:ext cx="243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7B86C6-68B1-E723-CF4B-F90A6C70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30136"/>
                <a:ext cx="243468" cy="307777"/>
              </a:xfrm>
              <a:prstGeom prst="rect">
                <a:avLst/>
              </a:prstGeom>
              <a:blipFill>
                <a:blip r:embed="rId3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60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8</a:t>
            </a:r>
            <a:r>
              <a:rPr dirty="0"/>
              <a:t>: Application: Calculating an Average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3000" dirty="0"/>
                  <a:t>The average annual income was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$84,000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defRPr sz="2800"/>
                </a:pPr>
                <a:r>
                  <a:rPr lang="en-US" b="1" dirty="0"/>
                  <a:t>Note</a:t>
                </a:r>
                <a:r>
                  <a:rPr lang="en-US" dirty="0"/>
                  <a:t>: Because of one large income, the average income was much higher than the income of the other four people. Judging the importance of an average, particularly in a case like this, is up to the reader of the information.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04" t="-1472" r="-2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925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Application: Calculating an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 an English exam, two students scored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sz="2800" dirty="0"/>
                  <a:t>, five scored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86</m:t>
                    </m:r>
                  </m:oMath>
                </a14:m>
                <a:r>
                  <a:rPr lang="en-US" sz="2800" dirty="0"/>
                  <a:t>, one scored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US" sz="2800" dirty="0"/>
                  <a:t>, one scored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78</m:t>
                    </m:r>
                  </m:oMath>
                </a14:m>
                <a:r>
                  <a:rPr lang="en-US" sz="2800" dirty="0"/>
                  <a:t>, and six scored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en-US" sz="2800" dirty="0"/>
                  <a:t>. What was the average score for the class?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There were fifteen students in the class. We can multiply as follows rather than add all fifteen scores.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IN" dirty="0"/>
                  <a:t>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endParaRPr lang="en-US" sz="2800" dirty="0"/>
              </a:p>
              <a:p>
                <a:r>
                  <a:rPr lang="en-IN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967F2-ED82-35DB-A901-FFA4ED467D90}"/>
                  </a:ext>
                </a:extLst>
              </p:cNvPr>
              <p:cNvSpPr txBox="1"/>
              <p:nvPr/>
            </p:nvSpPr>
            <p:spPr>
              <a:xfrm>
                <a:off x="1709853" y="4023732"/>
                <a:ext cx="191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967F2-ED82-35DB-A901-FFA4ED467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53" y="4023732"/>
                <a:ext cx="191430" cy="307777"/>
              </a:xfrm>
              <a:prstGeom prst="rect">
                <a:avLst/>
              </a:prstGeom>
              <a:blipFill>
                <a:blip r:embed="rId3"/>
                <a:stretch>
                  <a:fillRect r="-281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304139-1119-BE1C-8A26-F8BC3E0CB9B2}"/>
                  </a:ext>
                </a:extLst>
              </p:cNvPr>
              <p:cNvSpPr txBox="1"/>
              <p:nvPr/>
            </p:nvSpPr>
            <p:spPr>
              <a:xfrm>
                <a:off x="2984809" y="4023731"/>
                <a:ext cx="191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304139-1119-BE1C-8A26-F8BC3E0CB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09" y="4023731"/>
                <a:ext cx="191430" cy="307777"/>
              </a:xfrm>
              <a:prstGeom prst="rect">
                <a:avLst/>
              </a:prstGeom>
              <a:blipFill>
                <a:blip r:embed="rId4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44E22D-A35E-89B2-74D6-6348E126D8D7}"/>
                  </a:ext>
                </a:extLst>
              </p:cNvPr>
              <p:cNvSpPr txBox="1"/>
              <p:nvPr/>
            </p:nvSpPr>
            <p:spPr>
              <a:xfrm>
                <a:off x="6781800" y="4034883"/>
                <a:ext cx="191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44E22D-A35E-89B2-74D6-6348E126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34883"/>
                <a:ext cx="191430" cy="307777"/>
              </a:xfrm>
              <a:prstGeom prst="rect">
                <a:avLst/>
              </a:prstGeom>
              <a:blipFill>
                <a:blip r:embed="rId5"/>
                <a:stretch>
                  <a:fillRect r="-290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Application: Adding </a:t>
            </a:r>
            <a:r>
              <a:rPr lang="en-US" dirty="0"/>
              <a:t>Whole</a:t>
            </a:r>
            <a:r>
              <a:rPr dirty="0"/>
              <a:t>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Mary Ann is finalizing her spring break plans. First, she plans to visit her grandma, who lives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288</m:t>
                    </m:r>
                  </m:oMath>
                </a14:m>
                <a:r>
                  <a:rPr sz="2800" dirty="0"/>
                  <a:t> miles away. Then she plans to drive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145</m:t>
                    </m:r>
                  </m:oMath>
                </a14:m>
                <a:r>
                  <a:rPr sz="2800" dirty="0"/>
                  <a:t> miles to the beach and spend a couple days with her boyfriend before driving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203</m:t>
                    </m:r>
                  </m:oMath>
                </a14:m>
                <a:r>
                  <a:rPr sz="2800" dirty="0"/>
                  <a:t> miles home. How many total miles will Mary Ann drive on her spring break road trip?</a:t>
                </a:r>
                <a:endParaRPr lang="en-US" sz="2800" dirty="0"/>
              </a:p>
              <a:p>
                <a:r>
                  <a:rPr lang="en-IN" b="1" dirty="0"/>
                  <a:t>Solution</a:t>
                </a:r>
              </a:p>
              <a:p>
                <a:r>
                  <a:rPr lang="en-IN" sz="2800" b="1" dirty="0"/>
                  <a:t>Step 1</a:t>
                </a:r>
                <a:r>
                  <a:rPr lang="en-IN" sz="2800" dirty="0"/>
                  <a:t>: </a:t>
                </a:r>
                <a:r>
                  <a:rPr lang="en-US" sz="2800" dirty="0"/>
                  <a:t>READ: Read the problem carefully. The key word </a:t>
                </a:r>
                <a:r>
                  <a:rPr lang="en-US" sz="2800" b="1" dirty="0"/>
                  <a:t>total</a:t>
                </a:r>
                <a:r>
                  <a:rPr lang="en-US" sz="2800" dirty="0"/>
                  <a:t> indicates addition.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Application: Calculating an Average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Next, we add the five products to find the sum of all of the scores.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i="1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ar-AE" sz="2800" i="1" dirty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eqArr>
                                <m:eqArrPr>
                                  <m:ctrlP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num>
                        <m:den>
                          <m:r>
                            <a:rPr lang="ar-AE" sz="2800" i="0" dirty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0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0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0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0" dirty="0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4B42BA5-3519-C4F5-3403-F3DF1E35173F}"/>
              </a:ext>
            </a:extLst>
          </p:cNvPr>
          <p:cNvSpPr txBox="1"/>
          <p:nvPr/>
        </p:nvSpPr>
        <p:spPr>
          <a:xfrm>
            <a:off x="5564458" y="4002549"/>
            <a:ext cx="9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646DC-A020-0BCA-B202-9DE9B179145D}"/>
                  </a:ext>
                </a:extLst>
              </p:cNvPr>
              <p:cNvSpPr txBox="1"/>
              <p:nvPr/>
            </p:nvSpPr>
            <p:spPr>
              <a:xfrm>
                <a:off x="4261625" y="1641262"/>
                <a:ext cx="1951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646DC-A020-0BCA-B202-9DE9B1791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625" y="1641262"/>
                <a:ext cx="195146" cy="307777"/>
              </a:xfrm>
              <a:prstGeom prst="rect">
                <a:avLst/>
              </a:prstGeom>
              <a:blipFill>
                <a:blip r:embed="rId3"/>
                <a:stretch>
                  <a:fillRect r="-281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F5DB91-1037-1E5E-686D-7AD26ECD5766}"/>
                  </a:ext>
                </a:extLst>
              </p:cNvPr>
              <p:cNvSpPr txBox="1"/>
              <p:nvPr/>
            </p:nvSpPr>
            <p:spPr>
              <a:xfrm>
                <a:off x="4542266" y="1641262"/>
                <a:ext cx="1951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F5DB91-1037-1E5E-686D-7AD26ECD5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66" y="1641262"/>
                <a:ext cx="195146" cy="307777"/>
              </a:xfrm>
              <a:prstGeom prst="rect">
                <a:avLst/>
              </a:prstGeom>
              <a:blipFill>
                <a:blip r:embed="rId4"/>
                <a:stretch>
                  <a:fillRect r="-281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994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9: Application: Calculating an Average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Finally, divide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 because the total represents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 scores.</a:t>
                </a:r>
                <a:endParaRPr lang="en-IN" sz="2800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b="0" dirty="0"/>
                  <a:t>			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/>
                        <m:t>⟌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1230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 			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			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30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IN" dirty="0"/>
                  <a:t> 			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				</m:t>
                    </m:r>
                    <m:bar>
                      <m:bar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dirty="0"/>
                        <m:t>			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The average score for the class was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9B20A96-A2AD-8136-D3BA-2C65896F0507}"/>
              </a:ext>
            </a:extLst>
          </p:cNvPr>
          <p:cNvSpPr txBox="1"/>
          <p:nvPr/>
        </p:nvSpPr>
        <p:spPr>
          <a:xfrm>
            <a:off x="5553308" y="2014996"/>
            <a:ext cx="9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686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Application: Adding Whole Numbers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b="1" dirty="0"/>
                  <a:t>Step 2</a:t>
                </a:r>
                <a:r>
                  <a:rPr lang="en-IN" sz="2800" dirty="0"/>
                  <a:t>: </a:t>
                </a:r>
                <a:r>
                  <a:rPr lang="en-US" sz="2800" dirty="0"/>
                  <a:t>SET UP: In this problem, the three amounts to be added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288</m:t>
                    </m:r>
                  </m:oMath>
                </a14:m>
                <a:r>
                  <a:rPr lang="en-US" sz="2800" dirty="0"/>
                  <a:t> miles,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145</m:t>
                    </m:r>
                  </m:oMath>
                </a14:m>
                <a:r>
                  <a:rPr lang="en-US" sz="2800" dirty="0"/>
                  <a:t> miles,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203</m:t>
                    </m:r>
                  </m:oMath>
                </a14:m>
                <a:r>
                  <a:rPr lang="en-US" sz="2800" dirty="0"/>
                  <a:t> miles 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288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145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total miles.</a:t>
                </a:r>
              </a:p>
              <a:p>
                <a:r>
                  <a:rPr lang="en-US" b="1" dirty="0"/>
                  <a:t>Step 3</a:t>
                </a:r>
                <a:r>
                  <a:rPr lang="en-US" dirty="0"/>
                  <a:t>: SOLVE:</a:t>
                </a:r>
              </a:p>
              <a:p>
                <a:pPr>
                  <a:spcBef>
                    <a:spcPts val="0"/>
                  </a:spcBef>
                </a:pP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2800" dirty="0"/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Mary Ann will drive a total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636</m:t>
                    </m:r>
                  </m:oMath>
                </a14:m>
                <a:r>
                  <a:rPr lang="en-US" sz="2800" dirty="0"/>
                  <a:t> miles.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25E6E5F-5026-FCF2-6A67-D01418F0EE46}"/>
              </a:ext>
            </a:extLst>
          </p:cNvPr>
          <p:cNvSpPr txBox="1"/>
          <p:nvPr/>
        </p:nvSpPr>
        <p:spPr>
          <a:xfrm>
            <a:off x="2899316" y="468165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miles driven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EC127-2573-8756-E3BA-8CA06F2B32D3}"/>
                  </a:ext>
                </a:extLst>
              </p:cNvPr>
              <p:cNvSpPr txBox="1"/>
              <p:nvPr/>
            </p:nvSpPr>
            <p:spPr>
              <a:xfrm>
                <a:off x="1661532" y="3122341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EC127-2573-8756-E3BA-8CA06F2B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32" y="3122341"/>
                <a:ext cx="228600" cy="307777"/>
              </a:xfrm>
              <a:prstGeom prst="rect">
                <a:avLst/>
              </a:prstGeom>
              <a:blipFill>
                <a:blip r:embed="rId3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CB37A-4A1D-B313-34BC-00B139EED088}"/>
                  </a:ext>
                </a:extLst>
              </p:cNvPr>
              <p:cNvSpPr txBox="1"/>
              <p:nvPr/>
            </p:nvSpPr>
            <p:spPr>
              <a:xfrm>
                <a:off x="1903142" y="3122341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CB37A-4A1D-B313-34BC-00B139EED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42" y="3122341"/>
                <a:ext cx="228600" cy="307777"/>
              </a:xfrm>
              <a:prstGeom prst="rect">
                <a:avLst/>
              </a:prstGeom>
              <a:blipFill>
                <a:blip r:embed="rId3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2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Application: Adding Whole Numbers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b="1" dirty="0"/>
                  <a:t>Step 4</a:t>
                </a:r>
                <a:r>
                  <a:rPr lang="en-IN" sz="2800" dirty="0"/>
                  <a:t>: </a:t>
                </a:r>
                <a:r>
                  <a:rPr lang="en-US" sz="2800" dirty="0"/>
                  <a:t>CHECK: Mary Ann will drive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2800" dirty="0"/>
                  <a:t> miles to her grandma’s house,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/>
                  <a:t> miles to the beach,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800" dirty="0"/>
                  <a:t> miles home and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so a total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636</m:t>
                    </m:r>
                  </m:oMath>
                </a14:m>
                <a:r>
                  <a:rPr lang="en-US" sz="2800" dirty="0"/>
                  <a:t> miles seems reasonable.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66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Application: Multiplying </a:t>
            </a:r>
            <a:r>
              <a:rPr lang="en-US" dirty="0"/>
              <a:t>Whole</a:t>
            </a:r>
            <a:r>
              <a:rPr dirty="0"/>
              <a:t>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owner of a semi-pro baseball team orders baseballs from the manufacturer at the beginning of the season. The team is scheduled to play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800" dirty="0"/>
                  <a:t> games and they anticipate using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/>
                  <a:t> new baseballs each game. How many baseballs should the owner buy?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b="1" dirty="0"/>
                  <a:t>Step 1</a:t>
                </a:r>
                <a:r>
                  <a:rPr lang="en-US" sz="2800" dirty="0"/>
                  <a:t>: READ: Read the problem carefully. The order for the entire season is found by multiplication.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Application: Multiplying </a:t>
            </a:r>
            <a:r>
              <a:rPr lang="en-US" dirty="0"/>
              <a:t>Whole</a:t>
            </a:r>
            <a:r>
              <a:rPr dirty="0"/>
              <a:t> Numbers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Step 2</a:t>
                </a:r>
                <a:r>
                  <a:rPr lang="en-US" dirty="0"/>
                  <a:t>: SET UP: To find the total number of baseballs to be ordered, multiply the number of games by the number of balls to be used in each game.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total number of baseballs</a:t>
                </a:r>
              </a:p>
              <a:p>
                <a:r>
                  <a:rPr lang="en-IN" sz="2800" b="1" dirty="0"/>
                  <a:t>Step 3</a:t>
                </a:r>
                <a:r>
                  <a:rPr lang="en-IN" sz="2800" dirty="0"/>
                  <a:t>: </a:t>
                </a:r>
                <a:r>
                  <a:rPr lang="en-US" sz="2800" dirty="0"/>
                  <a:t>SOLVE: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:r>
                  <a:rPr lang="en-IN" dirty="0"/>
                  <a:t>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ba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:r>
                  <a:rPr lang="en-IN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dirty="0"/>
              </a:p>
              <a:p>
                <a:r>
                  <a:rPr lang="en-IN" dirty="0"/>
                  <a:t>The owner should order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IN" dirty="0"/>
                  <a:t> baseballs for the season.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11D4A3-1E85-8331-81E4-9EC2D0B1A62A}"/>
              </a:ext>
            </a:extLst>
          </p:cNvPr>
          <p:cNvSpPr txBox="1"/>
          <p:nvPr/>
        </p:nvSpPr>
        <p:spPr>
          <a:xfrm>
            <a:off x="2464419" y="380036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14FC3-6433-AAC7-8933-3992A4CF563F}"/>
              </a:ext>
            </a:extLst>
          </p:cNvPr>
          <p:cNvSpPr txBox="1"/>
          <p:nvPr/>
        </p:nvSpPr>
        <p:spPr>
          <a:xfrm>
            <a:off x="2419814" y="4257565"/>
            <a:ext cx="23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Balls for each game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6FD2C-2AB5-764B-FA4D-07C740CCED55}"/>
              </a:ext>
            </a:extLst>
          </p:cNvPr>
          <p:cNvSpPr txBox="1"/>
          <p:nvPr/>
        </p:nvSpPr>
        <p:spPr>
          <a:xfrm>
            <a:off x="2430965" y="4713609"/>
            <a:ext cx="23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to be ordered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B6BB61-E304-40F6-40DB-090CA055F91B}"/>
                  </a:ext>
                </a:extLst>
              </p:cNvPr>
              <p:cNvSpPr txBox="1"/>
              <p:nvPr/>
            </p:nvSpPr>
            <p:spPr>
              <a:xfrm>
                <a:off x="1784195" y="3535055"/>
                <a:ext cx="20072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B6BB61-E304-40F6-40DB-090CA055F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95" y="3535055"/>
                <a:ext cx="200722" cy="323165"/>
              </a:xfrm>
              <a:prstGeom prst="rect">
                <a:avLst/>
              </a:prstGeom>
              <a:blipFill>
                <a:blip r:embed="rId3"/>
                <a:stretch>
                  <a:fillRect r="-303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7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Application: Multiplying </a:t>
            </a:r>
            <a:r>
              <a:rPr lang="en-US" dirty="0"/>
              <a:t>Whole</a:t>
            </a:r>
            <a:r>
              <a:rPr dirty="0"/>
              <a:t> Numbers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Step 4</a:t>
                </a:r>
                <a:r>
                  <a:rPr lang="en-US" dirty="0"/>
                  <a:t>: CHECK: The team plays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games and uses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balls per game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so a total order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sz="2800" dirty="0"/>
                  <a:t> balls seems reasonable.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30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Application: Dividing </a:t>
            </a:r>
            <a:r>
              <a:rPr lang="en-US" dirty="0"/>
              <a:t>Whole</a:t>
            </a:r>
            <a:r>
              <a:rPr dirty="0"/>
              <a:t>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Eighteen friends and neighbors decided to buy tickets to a basketball game with the LA Lakers playing the Boston Celtics. Because they were buying a large number of tickets they got a special group price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1543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sz="2800" dirty="0"/>
                  <a:t>. If they decided to divide the amount equally, what did each of them pay for a ticket</a:t>
                </a:r>
                <a:r>
                  <a:rPr lang="en-US" sz="2800" dirty="0"/>
                  <a:t>?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b="1" dirty="0"/>
                  <a:t>Step 1</a:t>
                </a:r>
                <a:r>
                  <a:rPr lang="en-US" sz="2800" dirty="0"/>
                  <a:t>: READ: Read the problem carefully. The key word is </a:t>
                </a:r>
                <a:r>
                  <a:rPr lang="en-US" sz="2800" b="1" dirty="0"/>
                  <a:t>divide</a:t>
                </a:r>
                <a:r>
                  <a:rPr lang="en-US" sz="2800" dirty="0"/>
                  <a:t> (in the phrase “divide the amount equally”).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2304</Words>
  <Application>Microsoft Office PowerPoint</Application>
  <PresentationFormat>On-screen Show (4:3)</PresentationFormat>
  <Paragraphs>231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Cambria Math</vt:lpstr>
      <vt:lpstr>Courier New</vt:lpstr>
      <vt:lpstr>Arial</vt:lpstr>
      <vt:lpstr>Calibri</vt:lpstr>
      <vt:lpstr>Office Theme</vt:lpstr>
      <vt:lpstr>Section 1.3</vt:lpstr>
      <vt:lpstr>Procedure: Basic Strategy for Solving Word Problems</vt:lpstr>
      <vt:lpstr>Example 1: Application: Adding Whole Numbers</vt:lpstr>
      <vt:lpstr>Example 1: Application: Adding Whole Numbers (cont.)</vt:lpstr>
      <vt:lpstr>Example 1: Application: Adding Whole Numbers (cont.)</vt:lpstr>
      <vt:lpstr>Example 2: Application: Multiplying Whole Numbers</vt:lpstr>
      <vt:lpstr>Example 2: Application: Multiplying Whole Numbers (cont.)</vt:lpstr>
      <vt:lpstr>Example 2: Application: Multiplying Whole Numbers (cont.)</vt:lpstr>
      <vt:lpstr>Example 3: Application: Dividing Whole Numbers</vt:lpstr>
      <vt:lpstr>Example 3: Application: Dividing Whole Numbers (cont.)</vt:lpstr>
      <vt:lpstr>Example 3: Application: Dividing Whole Numbers (cont.)</vt:lpstr>
      <vt:lpstr>Example 3: Application: Dividing Whole Numbers (cont.)</vt:lpstr>
      <vt:lpstr>Example 4: Application: Calculating Loan Amounts</vt:lpstr>
      <vt:lpstr>Example 4: Application: Calculating Loan Amounts (cont.)</vt:lpstr>
      <vt:lpstr>Example 4: Application: Calculating Loan Amounts (cont.)</vt:lpstr>
      <vt:lpstr>Example 4: Application: Calculating Loan Amounts (cont.)</vt:lpstr>
      <vt:lpstr>Example 5: Application: Balancing a Checking Account</vt:lpstr>
      <vt:lpstr>Example 5: Application: Balancing a Checking Account (cont.)</vt:lpstr>
      <vt:lpstr>Example 5: Application: Balancing a Checking Account (cont.)</vt:lpstr>
      <vt:lpstr>Procedure: To Find the Average of a Set of Numbers</vt:lpstr>
      <vt:lpstr>Example 6: Calculating an Average</vt:lpstr>
      <vt:lpstr>Example 6: Calculating an Average (cont.)</vt:lpstr>
      <vt:lpstr>Example 7: Application: Calculating an Average</vt:lpstr>
      <vt:lpstr>Example 7: Application: Calculating an Average (cont.)</vt:lpstr>
      <vt:lpstr>Example 7: Application: Calculating an Average (cont.)</vt:lpstr>
      <vt:lpstr>Example 7: Application: Calculating an Average (cont.)</vt:lpstr>
      <vt:lpstr>Example 8: Application: Calculating an Average</vt:lpstr>
      <vt:lpstr>Example 8: Application: Calculating an Average (cont.)</vt:lpstr>
      <vt:lpstr>Example 9: Application: Calculating an Average</vt:lpstr>
      <vt:lpstr>Example 9: Application: Calculating an Average (cont.)</vt:lpstr>
      <vt:lpstr>Example 9: Application: Calculating an Average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132</cp:revision>
  <dcterms:created xsi:type="dcterms:W3CDTF">2013-04-26T14:43:13Z</dcterms:created>
  <dcterms:modified xsi:type="dcterms:W3CDTF">2024-07-31T14:35:29Z</dcterms:modified>
</cp:coreProperties>
</file>