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17"/>
  </p:notesMasterIdLst>
  <p:handoutMasterIdLst>
    <p:handoutMasterId r:id="rId18"/>
  </p:handoutMasterIdLst>
  <p:sldIdLst>
    <p:sldId id="256" r:id="rId2"/>
    <p:sldId id="279" r:id="rId3"/>
    <p:sldId id="280" r:id="rId4"/>
    <p:sldId id="257" r:id="rId5"/>
    <p:sldId id="259" r:id="rId6"/>
    <p:sldId id="274" r:id="rId7"/>
    <p:sldId id="260" r:id="rId8"/>
    <p:sldId id="262" r:id="rId9"/>
    <p:sldId id="264" r:id="rId10"/>
    <p:sldId id="266" r:id="rId11"/>
    <p:sldId id="276" r:id="rId12"/>
    <p:sldId id="268" r:id="rId13"/>
    <p:sldId id="270" r:id="rId14"/>
    <p:sldId id="277" r:id="rId15"/>
    <p:sldId id="278" r:id="rId16"/>
  </p:sldIdLst>
  <p:sldSz cx="9144000" cy="6858000" type="screen4x3"/>
  <p:notesSz cx="6858000" cy="9144000"/>
  <p:embeddedFontLst>
    <p:embeddedFont>
      <p:font typeface="Cambria Math" panose="02040503050406030204" pitchFamily="18" charset="0"/>
      <p:regular r:id="rId19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Nick  Belloit" initials="" lastIdx="10" clrIdx="0"/>
  <p:cmAuthor id="1" name="appaji" initials="a" lastIdx="4" clrIdx="1">
    <p:extLst>
      <p:ext uri="{19B8F6BF-5375-455C-9EA6-DF929625EA0E}">
        <p15:presenceInfo xmlns:p15="http://schemas.microsoft.com/office/powerpoint/2012/main" userId="S-1-5-21-1666015839-3846122634-945917319-2221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8FAFC"/>
    <a:srgbClr val="F1F5FA"/>
    <a:srgbClr val="B6B7B8"/>
    <a:srgbClr val="000000"/>
    <a:srgbClr val="2D7D9F"/>
    <a:srgbClr val="0000FF"/>
    <a:srgbClr val="000099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853" autoAdjust="0"/>
    <p:restoredTop sz="94660"/>
  </p:normalViewPr>
  <p:slideViewPr>
    <p:cSldViewPr>
      <p:cViewPr varScale="1">
        <p:scale>
          <a:sx n="111" d="100"/>
          <a:sy n="111" d="100"/>
        </p:scale>
        <p:origin x="1776" y="96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8" d="100"/>
          <a:sy n="58" d="100"/>
        </p:scale>
        <p:origin x="3024" y="7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font" Target="fonts/font1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7/31/2024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301587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69A0D3-B478-40F2-A888-1E8089CEC0F3}" type="datetimeFigureOut">
              <a:rPr lang="en-US" smtClean="0"/>
              <a:pPr/>
              <a:t>7/31/2024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E6DA207-A26B-4388-9112-E8BB699F624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56667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1A0D54E-FB3F-4E00-91DF-E7D7900CC666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371600" y="3502152"/>
            <a:ext cx="6400800" cy="1755648"/>
          </a:xfrm>
          <a:prstGeom prst="rect">
            <a:avLst/>
          </a:prstGeom>
        </p:spPr>
        <p:txBody>
          <a:bodyPr anchor="t" anchorCtr="1"/>
          <a:lstStyle>
            <a:lvl1pPr marL="0" indent="0">
              <a:buFontTx/>
              <a:buNone/>
              <a:defRPr b="1" i="1"/>
            </a:lvl1pPr>
          </a:lstStyle>
          <a:p>
            <a:pPr lvl="0"/>
            <a:r>
              <a:rPr lang="en-US" dirty="0"/>
              <a:t>Click to add subtitle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F01147E5-B1BD-4168-9DA2-D332C27DB1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2130552"/>
            <a:ext cx="7772400" cy="1472184"/>
          </a:xfrm>
          <a:prstGeom prst="rect">
            <a:avLst/>
          </a:prstGeom>
        </p:spPr>
        <p:txBody>
          <a:bodyPr anchor="ctr" anchorCtr="0"/>
          <a:lstStyle>
            <a:lvl1pPr>
              <a:defRPr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651075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rro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C7651718-6C8C-47B1-82C8-30B07A44914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29287"/>
            <a:ext cx="8229600" cy="4967067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/>
          <a:lstStyle>
            <a:lvl1pPr marL="0" indent="0">
              <a:buNone/>
              <a:defRPr sz="2800">
                <a:solidFill>
                  <a:srgbClr val="000000"/>
                </a:solidFill>
              </a:defRPr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34850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rrors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Picture Placeholder 4">
            <a:extLst>
              <a:ext uri="{FF2B5EF4-FFF2-40B4-BE49-F238E27FC236}">
                <a16:creationId xmlns:a16="http://schemas.microsoft.com/office/drawing/2014/main" id="{4835CC4C-7826-4276-8F07-9AB9B81FAB55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57201" y="1082076"/>
            <a:ext cx="8229599" cy="4850597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928274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rrors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able Placeholder 2">
            <a:extLst>
              <a:ext uri="{FF2B5EF4-FFF2-40B4-BE49-F238E27FC236}">
                <a16:creationId xmlns:a16="http://schemas.microsoft.com/office/drawing/2014/main" id="{46C5300E-46C0-4573-BB9D-2DC5A4375238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298761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t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CDC7A059-BE2D-4107-9D5E-745311FEFA7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29287"/>
            <a:ext cx="8229600" cy="4967067"/>
          </a:xfrm>
          <a:prstGeom prst="rect">
            <a:avLst/>
          </a:prstGeom>
          <a:ln w="28575">
            <a:solidFill>
              <a:schemeClr val="accent1"/>
            </a:solidFill>
          </a:ln>
        </p:spPr>
        <p:txBody>
          <a:bodyPr/>
          <a:lstStyle>
            <a:lvl1pPr marL="0" indent="0">
              <a:buNone/>
              <a:defRPr sz="2800"/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970874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tes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Picture Placeholder 4">
            <a:extLst>
              <a:ext uri="{FF2B5EF4-FFF2-40B4-BE49-F238E27FC236}">
                <a16:creationId xmlns:a16="http://schemas.microsoft.com/office/drawing/2014/main" id="{F1AB0BDE-8359-4E8B-B7C6-A2E3F2B86EB9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57201" y="1082076"/>
            <a:ext cx="8229599" cy="4850597"/>
          </a:xfrm>
          <a:prstGeom prst="rect">
            <a:avLst/>
          </a:prstGeom>
          <a:ln w="28575">
            <a:solidFill>
              <a:schemeClr val="accent1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50318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tes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able Placeholder 2">
            <a:extLst>
              <a:ext uri="{FF2B5EF4-FFF2-40B4-BE49-F238E27FC236}">
                <a16:creationId xmlns:a16="http://schemas.microsoft.com/office/drawing/2014/main" id="{C306A871-D043-41D9-9A57-60349F9974E7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  <a:ln w="28575">
            <a:solidFill>
              <a:schemeClr val="accent1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916126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jectiv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997527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457200" indent="-457200">
              <a:buFont typeface="Courier New" panose="02070309020205020404" pitchFamily="49" charset="0"/>
              <a:buChar char="o"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A5FF21EF-72E3-4AF0-B271-8ABDCFDC73DB}"/>
              </a:ext>
            </a:extLst>
          </p:cNvPr>
          <p:cNvSpPr txBox="1"/>
          <p:nvPr userDrawn="1"/>
        </p:nvSpPr>
        <p:spPr>
          <a:xfrm>
            <a:off x="457200" y="155448"/>
            <a:ext cx="8229600" cy="941832"/>
          </a:xfrm>
          <a:prstGeom prst="rect">
            <a:avLst/>
          </a:prstGeom>
          <a:noFill/>
        </p:spPr>
        <p:txBody>
          <a:bodyPr wrap="square" rtlCol="0" anchor="ctr" anchorCtr="1">
            <a:noAutofit/>
          </a:bodyPr>
          <a:lstStyle/>
          <a:p>
            <a:pPr algn="ctr"/>
            <a:r>
              <a:rPr lang="en-US" sz="3200" dirty="0">
                <a:latin typeface="+mj-lt"/>
              </a:rPr>
              <a:t>Objectives</a:t>
            </a:r>
          </a:p>
        </p:txBody>
      </p:sp>
    </p:spTree>
    <p:extLst>
      <p:ext uri="{BB962C8B-B14F-4D97-AF65-F5344CB8AC3E}">
        <p14:creationId xmlns:p14="http://schemas.microsoft.com/office/powerpoint/2010/main" val="31983257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am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6EEC94A-BFCC-4A85-9B96-436ED92D723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29287"/>
            <a:ext cx="8229600" cy="496706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800"/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ample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47908FCB-C7EB-4A2E-AB4D-5C5FE1B17180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57201" y="1082076"/>
            <a:ext cx="8229599" cy="4850597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57249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ample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3" name="Table Placeholder 2">
            <a:extLst>
              <a:ext uri="{FF2B5EF4-FFF2-40B4-BE49-F238E27FC236}">
                <a16:creationId xmlns:a16="http://schemas.microsoft.com/office/drawing/2014/main" id="{2AE9D435-6335-42D3-BEA2-55D97E207BB9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06380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exam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029393"/>
            <a:ext cx="4069080" cy="523220"/>
          </a:xfrm>
          <a:prstGeom prst="rect">
            <a:avLst/>
          </a:prstGeom>
        </p:spPr>
        <p:txBody>
          <a:bodyPr>
            <a:sp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0487DEF6-2239-4AD8-B0A9-28BD2B313F4C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4617722" y="1051454"/>
            <a:ext cx="4069080" cy="523220"/>
          </a:xfrm>
          <a:prstGeom prst="rect">
            <a:avLst/>
          </a:prstGeom>
        </p:spPr>
        <p:txBody>
          <a:bodyPr>
            <a:sp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860110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xe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DC699DB4-7F7E-4F05-A990-D3F6EB60137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82078"/>
            <a:ext cx="8229600" cy="4861485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/>
          <a:lstStyle>
            <a:lvl1pPr marL="0" indent="0">
              <a:buNone/>
              <a:defRPr sz="2800">
                <a:solidFill>
                  <a:srgbClr val="000000"/>
                </a:solidFill>
              </a:defRPr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68373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xed Content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Picture Placeholder 4">
            <a:extLst>
              <a:ext uri="{FF2B5EF4-FFF2-40B4-BE49-F238E27FC236}">
                <a16:creationId xmlns:a16="http://schemas.microsoft.com/office/drawing/2014/main" id="{51F7AD25-EDF6-4D31-8211-FFD3700ADA4F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57201" y="1082076"/>
            <a:ext cx="8229599" cy="4850597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73421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xed Content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able Placeholder 2">
            <a:extLst>
              <a:ext uri="{FF2B5EF4-FFF2-40B4-BE49-F238E27FC236}">
                <a16:creationId xmlns:a16="http://schemas.microsoft.com/office/drawing/2014/main" id="{127B2CAE-CE9C-4DB3-8071-2D2FAD58E82C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47752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5">
            <a:extLst>
              <a:ext uri="{FF2B5EF4-FFF2-40B4-BE49-F238E27FC236}">
                <a16:creationId xmlns:a16="http://schemas.microsoft.com/office/drawing/2014/main" id="{9551E07D-D596-4BD6-9B19-8F8F85176474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5E78946-C571-42A5-BF43-11444CD22EFB}"/>
              </a:ext>
            </a:extLst>
          </p:cNvPr>
          <p:cNvPicPr>
            <a:picLocks noChangeAspect="1"/>
          </p:cNvPicPr>
          <p:nvPr userDrawn="1"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  <p:sldLayoutId id="2147483652" r:id="rId2"/>
    <p:sldLayoutId id="2147483650" r:id="rId3"/>
    <p:sldLayoutId id="2147483658" r:id="rId4"/>
    <p:sldLayoutId id="2147483662" r:id="rId5"/>
    <p:sldLayoutId id="2147483657" r:id="rId6"/>
    <p:sldLayoutId id="2147483654" r:id="rId7"/>
    <p:sldLayoutId id="2147483659" r:id="rId8"/>
    <p:sldLayoutId id="2147483663" r:id="rId9"/>
    <p:sldLayoutId id="2147483655" r:id="rId10"/>
    <p:sldLayoutId id="2147483660" r:id="rId11"/>
    <p:sldLayoutId id="2147483664" r:id="rId12"/>
    <p:sldLayoutId id="2147483656" r:id="rId13"/>
    <p:sldLayoutId id="2147483661" r:id="rId14"/>
    <p:sldLayoutId id="2147483665" r:id="rId15"/>
    <p:sldLayoutId id="2147483651" r:id="rId16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0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0.pn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 algn="ctr"/>
            <a:r>
              <a:rPr dirty="0"/>
              <a:t>Square Roots and Order of Operations with Real Numbers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Section 1.4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5: Using the Order of Operations with Real Numbers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pPr>
                  <a:defRPr sz="2800"/>
                </a:pPr>
                <a:r>
                  <a:rPr lang="en-IN" sz="2800" dirty="0"/>
                  <a:t>Simplify: </a:t>
                </a:r>
                <a14:m>
                  <m:oMath xmlns:m="http://schemas.openxmlformats.org/officeDocument/2006/math">
                    <m:r>
                      <a:rPr lang="en-IN">
                        <a:latin typeface="Cambria Math" panose="02040503050406030204" pitchFamily="18" charset="0"/>
                      </a:rPr>
                      <m:t>9</m:t>
                    </m:r>
                    <m:r>
                      <a:rPr lang="en-IN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IN">
                        <a:latin typeface="Cambria Math" panose="02040503050406030204" pitchFamily="18" charset="0"/>
                      </a:rPr>
                      <m:t>2</m:t>
                    </m:r>
                    <m:d>
                      <m:dPr>
                        <m:begChr m:val="["/>
                        <m:endChr m:val="]"/>
                        <m:ctrlPr>
                          <a:rPr lang="ar-AE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d>
                          <m:dPr>
                            <m:ctrlPr>
                              <a:rPr lang="ar-AE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ar-AE">
                                <a:latin typeface="Cambria Math" panose="02040503050406030204" pitchFamily="18" charset="0"/>
                              </a:rPr>
                              <m:t>3</m:t>
                            </m:r>
                            <m:r>
                              <a:rPr lang="ar-AE">
                                <a:latin typeface="Cambria Math" panose="02040503050406030204" pitchFamily="18" charset="0"/>
                              </a:rPr>
                              <m:t>⋅</m:t>
                            </m:r>
                            <m:r>
                              <a:rPr lang="ar-AE">
                                <a:latin typeface="Cambria Math" panose="02040503050406030204" pitchFamily="18" charset="0"/>
                              </a:rPr>
                              <m:t>5</m:t>
                            </m:r>
                            <m:r>
                              <a:rPr lang="ar-AE">
                                <a:latin typeface="Cambria Math" panose="02040503050406030204" pitchFamily="18" charset="0"/>
                              </a:rPr>
                              <m:t>−</m:t>
                            </m:r>
                            <m:sSup>
                              <m:sSupPr>
                                <m:ctrlPr>
                                  <a:rPr lang="ar-AE" i="1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ar-AE">
                                    <a:latin typeface="Cambria Math" panose="02040503050406030204" pitchFamily="18" charset="0"/>
                                  </a:rPr>
                                  <m:t>7</m:t>
                                </m:r>
                              </m:e>
                              <m:sup>
                                <m:r>
                                  <a:rPr lang="ar-AE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</m:e>
                        </m:d>
                        <m:r>
                          <a:rPr lang="ar-AE">
                            <a:latin typeface="Cambria Math" panose="02040503050406030204" pitchFamily="18" charset="0"/>
                          </a:rPr>
                          <m:t>÷</m:t>
                        </m:r>
                        <m:rad>
                          <m:radPr>
                            <m:degHide m:val="on"/>
                            <m:ctrlPr>
                              <a:rPr lang="ar-AE" i="1"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ar-AE">
                                <a:latin typeface="Cambria Math" panose="02040503050406030204" pitchFamily="18" charset="0"/>
                              </a:rPr>
                              <m:t>7</m:t>
                            </m:r>
                            <m:r>
                              <a:rPr lang="ar-AE"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ar-AE">
                                <a:latin typeface="Cambria Math" panose="02040503050406030204" pitchFamily="18" charset="0"/>
                              </a:rPr>
                              <m:t>3</m:t>
                            </m:r>
                          </m:e>
                        </m:rad>
                        <m:r>
                          <a:rPr lang="ar-AE">
                            <a:latin typeface="Cambria Math" panose="02040503050406030204" pitchFamily="18" charset="0"/>
                          </a:rPr>
                          <m:t>+</m:t>
                        </m:r>
                        <m:sSup>
                          <m:sSupPr>
                            <m:ctrlPr>
                              <a:rPr lang="ar-AE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ar-AE">
                                <a:latin typeface="Cambria Math" panose="02040503050406030204" pitchFamily="18" charset="0"/>
                              </a:rPr>
                              <m:t>2</m:t>
                            </m:r>
                          </m:e>
                          <m:sup>
                            <m:r>
                              <a:rPr lang="ar-AE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e>
                    </m:d>
                  </m:oMath>
                </a14:m>
                <a:endParaRPr lang="ar-AE" sz="2800" dirty="0"/>
              </a:p>
              <a:p>
                <a:pPr>
                  <a:defRPr sz="2800"/>
                </a:pPr>
                <a:r>
                  <a:rPr lang="en-IN" b="1" dirty="0"/>
                  <a:t>Solution</a:t>
                </a:r>
              </a:p>
              <a:p>
                <a:pPr>
                  <a:defRPr sz="28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9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2</m:t>
                      </m:r>
                      <m:d>
                        <m:dPr>
                          <m:begChr m:val="["/>
                          <m:endChr m:val="]"/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d>
                            <m:d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∙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5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</m:t>
                              </m:r>
                              <m:sSup>
                                <m:sSup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7</m:t>
                                  </m:r>
                                </m:e>
                                <m:sup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e>
                          </m:d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÷</m:t>
                          </m:r>
                          <m:rad>
                            <m:radPr>
                              <m:degHide m:val="on"/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7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3</m:t>
                              </m:r>
                            </m:e>
                          </m:rad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</m:t>
                          </m:r>
                          <m:sSup>
                            <m:sSup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e>
                            <m:sup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e>
                      </m:d>
                    </m:oMath>
                  </m:oMathPara>
                </a14:m>
                <a:endParaRPr lang="en-IN" dirty="0"/>
              </a:p>
              <a:p>
                <a:pPr>
                  <a:spcBef>
                    <a:spcPts val="3000"/>
                  </a:spcBef>
                  <a:defRPr sz="2800"/>
                </a:pPr>
                <a:r>
                  <a:rPr lang="en-IN" dirty="0"/>
                  <a:t>  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9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2</m:t>
                    </m:r>
                    <m:d>
                      <m:dPr>
                        <m:begChr m:val="["/>
                        <m:endChr m:val="]"/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d>
                          <m:d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  <m:r>
                              <a:rPr lang="en-US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∙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5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49</m:t>
                            </m:r>
                          </m:e>
                        </m:d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÷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+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4</m:t>
                        </m:r>
                      </m:e>
                    </m:d>
                  </m:oMath>
                </a14:m>
                <a:endParaRPr lang="en-IN" dirty="0"/>
              </a:p>
              <a:p>
                <a:pPr>
                  <a:spcBef>
                    <a:spcPts val="3000"/>
                  </a:spcBef>
                  <a:defRPr sz="2800"/>
                </a:pPr>
                <a:r>
                  <a:rPr lang="en-IN" dirty="0"/>
                  <a:t>  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9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2</m:t>
                    </m:r>
                    <m:d>
                      <m:dPr>
                        <m:begChr m:val="["/>
                        <m:endChr m:val="]"/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d>
                          <m:d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15</m:t>
                            </m:r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49</m:t>
                            </m:r>
                          </m:e>
                        </m:d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÷</m:t>
                        </m:r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+</m:t>
                        </m:r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4</m:t>
                        </m:r>
                      </m:e>
                    </m:d>
                  </m:oMath>
                </a14:m>
                <a:endParaRPr lang="en-IN" dirty="0"/>
              </a:p>
              <a:p>
                <a:pPr>
                  <a:spcBef>
                    <a:spcPts val="3000"/>
                  </a:spcBef>
                  <a:defRPr sz="2800"/>
                </a:pPr>
                <a:r>
                  <a:rPr lang="en-US" sz="2800" dirty="0"/>
                  <a:t>  </a:t>
                </a:r>
                <a:r>
                  <a:rPr lang="en-IN" dirty="0"/>
                  <a:t>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9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2</m:t>
                    </m:r>
                    <m:d>
                      <m:dPr>
                        <m:begChr m:val="["/>
                        <m:endChr m:val="]"/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d>
                          <m:d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34</m:t>
                            </m:r>
                          </m:e>
                        </m:d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÷</m:t>
                        </m:r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+</m:t>
                        </m:r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4</m:t>
                        </m:r>
                      </m:e>
                    </m:d>
                  </m:oMath>
                </a14:m>
                <a:endParaRPr lang="en-US" sz="2800" dirty="0"/>
              </a:p>
              <a:p>
                <a:pPr>
                  <a:spcBef>
                    <a:spcPts val="3000"/>
                  </a:spcBef>
                  <a:defRPr sz="2800"/>
                </a:pPr>
                <a:r>
                  <a:rPr lang="en-IN" dirty="0"/>
                  <a:t>  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9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2</m:t>
                    </m:r>
                    <m:d>
                      <m:dPr>
                        <m:begChr m:val="["/>
                        <m:endChr m:val="]"/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17</m:t>
                        </m:r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+</m:t>
                        </m:r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4</m:t>
                        </m:r>
                      </m:e>
                    </m:d>
                  </m:oMath>
                </a14:m>
                <a:endParaRPr lang="en-IN"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481" t="-123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>
            <a:extLst>
              <a:ext uri="{FF2B5EF4-FFF2-40B4-BE49-F238E27FC236}">
                <a16:creationId xmlns:a16="http://schemas.microsoft.com/office/drawing/2014/main" id="{9CE4FA43-121F-CF38-64FA-05F1629C6FAA}"/>
              </a:ext>
            </a:extLst>
          </p:cNvPr>
          <p:cNvSpPr txBox="1"/>
          <p:nvPr/>
        </p:nvSpPr>
        <p:spPr>
          <a:xfrm>
            <a:off x="5410200" y="2928045"/>
            <a:ext cx="5257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Simplify exponents; </a:t>
            </a:r>
          </a:p>
          <a:p>
            <a:r>
              <a:rPr lang="en-US" sz="1600" dirty="0"/>
              <a:t>subtract inside the square root.</a:t>
            </a:r>
            <a:endParaRPr lang="en-IN" sz="16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C12C2C2-AD27-8905-1023-8CE997771B6E}"/>
              </a:ext>
            </a:extLst>
          </p:cNvPr>
          <p:cNvSpPr txBox="1"/>
          <p:nvPr/>
        </p:nvSpPr>
        <p:spPr>
          <a:xfrm>
            <a:off x="5410200" y="3707070"/>
            <a:ext cx="296250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Multiply inside the parentheses; </a:t>
            </a:r>
          </a:p>
          <a:p>
            <a:r>
              <a:rPr lang="en-US" sz="1600" dirty="0"/>
              <a:t>simplify the square root.</a:t>
            </a:r>
            <a:endParaRPr lang="en-IN" sz="16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EB433CF-C724-3BF0-CEB5-07B57E25AC49}"/>
              </a:ext>
            </a:extLst>
          </p:cNvPr>
          <p:cNvSpPr txBox="1"/>
          <p:nvPr/>
        </p:nvSpPr>
        <p:spPr>
          <a:xfrm>
            <a:off x="5406485" y="4690646"/>
            <a:ext cx="328031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Subtract inside the parentheses.</a:t>
            </a:r>
            <a:endParaRPr lang="en-IN" sz="16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9EDBA99-7F9F-F040-95EE-A2A20D1D5168}"/>
              </a:ext>
            </a:extLst>
          </p:cNvPr>
          <p:cNvSpPr txBox="1"/>
          <p:nvPr/>
        </p:nvSpPr>
        <p:spPr>
          <a:xfrm>
            <a:off x="5415111" y="5452646"/>
            <a:ext cx="328031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Divide inside the brackets.</a:t>
            </a:r>
            <a:endParaRPr lang="en-IN" sz="16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5: Using the Order of Operations with Real Numbers</a:t>
            </a:r>
            <a:r>
              <a:rPr lang="en-US" dirty="0"/>
              <a:t> (cont.)</a:t>
            </a:r>
            <a:endParaRPr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pPr>
                  <a:defRPr sz="2800"/>
                </a:pPr>
                <a:r>
                  <a:rPr lang="en-IN" sz="2800" dirty="0"/>
                  <a:t>  </a:t>
                </a:r>
                <a:r>
                  <a:rPr lang="en-IN" dirty="0"/>
                  <a:t>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9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2</m:t>
                    </m:r>
                    <m:d>
                      <m:dPr>
                        <m:begChr m:val="["/>
                        <m:endChr m:val="]"/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13</m:t>
                        </m:r>
                      </m:e>
                    </m:d>
                  </m:oMath>
                </a14:m>
                <a:endParaRPr lang="en-IN" sz="2800" dirty="0"/>
              </a:p>
              <a:p>
                <a:pPr>
                  <a:defRPr sz="2800"/>
                </a:pPr>
                <a:r>
                  <a:rPr lang="en-IN" dirty="0"/>
                  <a:t>  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9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26</m:t>
                    </m:r>
                  </m:oMath>
                </a14:m>
                <a:endParaRPr lang="en-IN" dirty="0"/>
              </a:p>
              <a:p>
                <a:pPr>
                  <a:defRPr sz="2800"/>
                </a:pPr>
                <a:r>
                  <a:rPr lang="en-IN" sz="2800" dirty="0"/>
                  <a:t>  </a:t>
                </a:r>
                <a:r>
                  <a:rPr lang="en-IN" dirty="0"/>
                  <a:t>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35</m:t>
                    </m:r>
                  </m:oMath>
                </a14:m>
                <a:endParaRPr lang="en-US" sz="2800" dirty="0"/>
              </a:p>
              <a:p>
                <a:pPr>
                  <a:defRPr sz="2800"/>
                </a:pPr>
                <a:r>
                  <a:rPr lang="en-US" sz="2800" b="1" dirty="0"/>
                  <a:t>Note</a:t>
                </a:r>
                <a:r>
                  <a:rPr lang="en-US" sz="2800" dirty="0"/>
                  <a:t>: Because of the rules for order of operations at no time did we subtract 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9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2</m:t>
                    </m:r>
                  </m:oMath>
                </a14:m>
                <a:r>
                  <a:rPr lang="en-US" sz="2800" dirty="0"/>
                  <a:t>.</a:t>
                </a:r>
                <a:endParaRPr sz="2800"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481" r="-2074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TextBox 7">
            <a:extLst>
              <a:ext uri="{FF2B5EF4-FFF2-40B4-BE49-F238E27FC236}">
                <a16:creationId xmlns:a16="http://schemas.microsoft.com/office/drawing/2014/main" id="{E7C18A68-51FE-5401-D42C-A61E60DF06A1}"/>
              </a:ext>
            </a:extLst>
          </p:cNvPr>
          <p:cNvSpPr txBox="1"/>
          <p:nvPr/>
        </p:nvSpPr>
        <p:spPr>
          <a:xfrm>
            <a:off x="3605561" y="1115237"/>
            <a:ext cx="3276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Add inside the brackets.</a:t>
            </a:r>
            <a:endParaRPr lang="en-IN" sz="16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9089B39-57FC-88A6-B554-7BDEDEB37933}"/>
              </a:ext>
            </a:extLst>
          </p:cNvPr>
          <p:cNvSpPr txBox="1"/>
          <p:nvPr/>
        </p:nvSpPr>
        <p:spPr>
          <a:xfrm>
            <a:off x="3605561" y="1605133"/>
            <a:ext cx="3276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Multiply.</a:t>
            </a:r>
            <a:endParaRPr lang="en-IN" sz="16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28F6923-18C7-A0FE-CB0A-F718DC2FCC91}"/>
              </a:ext>
            </a:extLst>
          </p:cNvPr>
          <p:cNvSpPr txBox="1"/>
          <p:nvPr/>
        </p:nvSpPr>
        <p:spPr>
          <a:xfrm>
            <a:off x="3605561" y="2095029"/>
            <a:ext cx="3276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Add.</a:t>
            </a:r>
            <a:endParaRPr lang="en-IN" sz="1600" dirty="0"/>
          </a:p>
        </p:txBody>
      </p:sp>
    </p:spTree>
    <p:extLst>
      <p:ext uri="{BB962C8B-B14F-4D97-AF65-F5344CB8AC3E}">
        <p14:creationId xmlns:p14="http://schemas.microsoft.com/office/powerpoint/2010/main" val="20147421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Completion </a:t>
            </a:r>
            <a:r>
              <a:rPr dirty="0"/>
              <a:t>Example </a:t>
            </a:r>
            <a:r>
              <a:rPr lang="en-US" dirty="0"/>
              <a:t>6</a:t>
            </a:r>
            <a:r>
              <a:rPr dirty="0"/>
              <a:t>: Using the Order of Operations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pPr>
                  <a:defRPr sz="2800"/>
                </a:pPr>
                <a:r>
                  <a:rPr lang="en-IN" sz="2800" dirty="0"/>
                  <a:t>Simplify: </a:t>
                </a:r>
                <a14:m>
                  <m:oMath xmlns:m="http://schemas.openxmlformats.org/officeDocument/2006/math">
                    <m:r>
                      <a:rPr lang="en-IN" b="0" i="0" smtClean="0">
                        <a:latin typeface="Cambria Math" panose="02040503050406030204" pitchFamily="18" charset="0"/>
                      </a:rPr>
                      <m:t>6</m:t>
                    </m:r>
                    <m:sSup>
                      <m:sSupPr>
                        <m:ctrlPr>
                          <a:rPr lang="ar-AE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ar-AE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p>
                              <m:sSupPr>
                                <m:ctrlPr>
                                  <a:rPr lang="ar-AE" i="1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b="0" i="0" smtClean="0">
                                    <a:latin typeface="Cambria Math" panose="02040503050406030204" pitchFamily="18" charset="0"/>
                                  </a:rPr>
                                  <m:t>5</m:t>
                                </m:r>
                              </m:e>
                              <m:sup>
                                <m:r>
                                  <a:rPr lang="ar-AE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  <m:r>
                              <a:rPr lang="ar-AE">
                                <a:latin typeface="Cambria Math" panose="02040503050406030204" pitchFamily="18" charset="0"/>
                              </a:rPr>
                              <m:t>−</m:t>
                            </m:r>
                            <m:sSup>
                              <m:sSupPr>
                                <m:ctrlPr>
                                  <a:rPr lang="ar-AE" i="1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4</m:t>
                                </m:r>
                              </m:e>
                              <m:sup>
                                <m:r>
                                  <a:rPr lang="ar-AE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</m:e>
                        </m:d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 </m:t>
                        </m:r>
                      </m:sup>
                    </m:sSup>
                    <m:r>
                      <a:rPr lang="en-US" b="0" i="1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2</m:t>
                    </m:r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sSup>
                      <m:sSupPr>
                        <m:ctrlPr>
                          <a:rPr lang="ar-AE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e>
                      <m:sup>
                        <m:r>
                          <a:rPr lang="en-US" b="0" i="0" smtClean="0"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</m:oMath>
                </a14:m>
                <a:endParaRPr lang="en-US" sz="2800" dirty="0"/>
              </a:p>
              <a:p>
                <a:pPr>
                  <a:defRPr sz="2800"/>
                </a:pPr>
                <a:r>
                  <a:rPr lang="en-IN" b="1" dirty="0"/>
                  <a:t>Solution</a:t>
                </a:r>
              </a:p>
              <a:p>
                <a:pPr>
                  <a:defRPr sz="28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6</m:t>
                      </m:r>
                      <m:d>
                        <m:d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</m:e>
                            <m:sup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sSup>
                            <m:sSup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e>
                            <m:sup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e>
                      </m:d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2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sSup>
                        <m:sSupPr>
                          <m:ctrlP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3</m:t>
                          </m:r>
                        </m:e>
                        <m:sup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3</m:t>
                          </m:r>
                        </m:sup>
                      </m:sSup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6</m:t>
                      </m:r>
                      <m:d>
                        <m:dPr>
                          <m:ctrlP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bar>
                            <m:bar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barPr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25</m:t>
                              </m:r>
                            </m:e>
                          </m:bar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</m:t>
                          </m:r>
                          <m:bar>
                            <m:bar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barPr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16</m:t>
                              </m:r>
                            </m:e>
                          </m:bar>
                        </m:e>
                      </m:d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2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bar>
                        <m:barPr>
                          <m:ctrlP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bar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27</m:t>
                          </m:r>
                        </m:e>
                      </m:bar>
                    </m:oMath>
                  </m:oMathPara>
                </a14:m>
                <a:endParaRPr lang="en-US" sz="2800" dirty="0"/>
              </a:p>
              <a:p>
                <a:pPr>
                  <a:spcBef>
                    <a:spcPts val="3000"/>
                  </a:spcBef>
                  <a:defRPr sz="2800"/>
                </a:pPr>
                <a:r>
                  <a:rPr lang="en-IN" dirty="0"/>
                  <a:t>                                    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6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bar>
                          <m:bar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bar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9</m:t>
                            </m:r>
                          </m:e>
                        </m:ba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2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27</m:t>
                    </m:r>
                  </m:oMath>
                </a14:m>
                <a:endParaRPr lang="en-US" b="0" dirty="0">
                  <a:ea typeface="Cambria Math" panose="02040503050406030204" pitchFamily="18" charset="0"/>
                </a:endParaRPr>
              </a:p>
              <a:p>
                <a:pPr>
                  <a:spcBef>
                    <a:spcPts val="3000"/>
                  </a:spcBef>
                  <a:defRPr sz="2800"/>
                </a:pPr>
                <a:r>
                  <a:rPr lang="en-US" sz="2800" dirty="0"/>
                  <a:t>			  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= </m:t>
                    </m:r>
                    <m:bar>
                      <m:barPr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bar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54</m:t>
                        </m:r>
                      </m:e>
                    </m:ba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en-US" dirty="0"/>
                  <a:t> </a:t>
                </a:r>
                <a14:m>
                  <m:oMath xmlns:m="http://schemas.openxmlformats.org/officeDocument/2006/math">
                    <m:bar>
                      <m:bar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bar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54</m:t>
                        </m:r>
                      </m:e>
                    </m:bar>
                  </m:oMath>
                </a14:m>
                <a:endParaRPr lang="en-US" sz="2800" dirty="0"/>
              </a:p>
              <a:p>
                <a:pPr>
                  <a:spcBef>
                    <a:spcPts val="3000"/>
                  </a:spcBef>
                  <a:defRPr sz="2800"/>
                </a:pPr>
                <a:r>
                  <a:rPr lang="en-IN" dirty="0"/>
                  <a:t>			  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= </m:t>
                    </m:r>
                    <m:bar>
                      <m:bar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bar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e>
                    </m:bar>
                  </m:oMath>
                </a14:m>
                <a:endParaRPr sz="2800"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481" t="-1227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>
            <a:extLst>
              <a:ext uri="{FF2B5EF4-FFF2-40B4-BE49-F238E27FC236}">
                <a16:creationId xmlns:a16="http://schemas.microsoft.com/office/drawing/2014/main" id="{90D0CA0A-5ACF-20E6-3B4D-D1DA7786EA1B}"/>
              </a:ext>
            </a:extLst>
          </p:cNvPr>
          <p:cNvSpPr txBox="1"/>
          <p:nvPr/>
        </p:nvSpPr>
        <p:spPr>
          <a:xfrm>
            <a:off x="7071731" y="2202366"/>
            <a:ext cx="189663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Simplify exponents.</a:t>
            </a:r>
            <a:endParaRPr lang="en-IN" sz="16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858BBDA-C2F2-A6B0-83B3-3996BA740F28}"/>
              </a:ext>
            </a:extLst>
          </p:cNvPr>
          <p:cNvSpPr txBox="1"/>
          <p:nvPr/>
        </p:nvSpPr>
        <p:spPr>
          <a:xfrm>
            <a:off x="6299509" y="3032867"/>
            <a:ext cx="266885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Simplify within parentheses.</a:t>
            </a:r>
            <a:endParaRPr lang="en-IN" sz="16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42A4F35-D735-1A18-F557-5EE92FCE0FFE}"/>
              </a:ext>
            </a:extLst>
          </p:cNvPr>
          <p:cNvSpPr txBox="1"/>
          <p:nvPr/>
        </p:nvSpPr>
        <p:spPr>
          <a:xfrm>
            <a:off x="5686194" y="3829650"/>
            <a:ext cx="127402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Multiply.</a:t>
            </a:r>
            <a:endParaRPr lang="en-IN" sz="16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26294A8-CB18-20CD-383F-886EA09206A4}"/>
              </a:ext>
            </a:extLst>
          </p:cNvPr>
          <p:cNvSpPr txBox="1"/>
          <p:nvPr/>
        </p:nvSpPr>
        <p:spPr>
          <a:xfrm>
            <a:off x="4791307" y="4613476"/>
            <a:ext cx="127402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Subtract.</a:t>
            </a:r>
            <a:endParaRPr lang="en-IN" sz="16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</a:t>
            </a:r>
            <a:r>
              <a:rPr lang="en-US" dirty="0"/>
              <a:t>7</a:t>
            </a:r>
            <a:r>
              <a:rPr dirty="0"/>
              <a:t>: Using the Order of Operations with Real Numbers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pPr>
                  <a:defRPr sz="2800"/>
                </a:pPr>
                <a:r>
                  <a:rPr lang="en-IN" sz="2800" dirty="0"/>
                  <a:t>Simplify: </a:t>
                </a:r>
                <a14:m>
                  <m:oMath xmlns:m="http://schemas.openxmlformats.org/officeDocument/2006/math">
                    <m:r>
                      <a:rPr lang="en-IN" b="0" i="0" smtClean="0">
                        <a:latin typeface="Cambria Math" panose="02040503050406030204" pitchFamily="18" charset="0"/>
                      </a:rPr>
                      <m:t>5</m:t>
                    </m:r>
                    <m:r>
                      <a:rPr lang="en-US" b="0" i="0" smtClean="0">
                        <a:latin typeface="Cambria Math" panose="02040503050406030204" pitchFamily="18" charset="0"/>
                      </a:rPr>
                      <m:t>.2−3</m:t>
                    </m:r>
                    <m:d>
                      <m:dPr>
                        <m:begChr m:val="["/>
                        <m:endChr m:val="]"/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−3</m:t>
                                </m:r>
                              </m:e>
                            </m:d>
                          </m:e>
                          <m:sup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−2.4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+14.1</m:t>
                    </m:r>
                  </m:oMath>
                </a14:m>
                <a:endParaRPr lang="en-US" sz="2800" dirty="0"/>
              </a:p>
              <a:p>
                <a:pPr>
                  <a:defRPr sz="2800"/>
                </a:pPr>
                <a:r>
                  <a:rPr lang="en-IN" b="1" dirty="0"/>
                  <a:t>Solution</a:t>
                </a:r>
              </a:p>
              <a:p>
                <a:pPr>
                  <a:defRPr sz="28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5.2−3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US" sz="28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800" b="0" i="1" smtClean="0">
                                      <a:latin typeface="Cambria Math" panose="02040503050406030204" pitchFamily="18" charset="0"/>
                                    </a:rPr>
                                    <m:t>−3</m:t>
                                  </m:r>
                                </m:e>
                              </m:d>
                            </m:e>
                            <m:sup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−2.4</m:t>
                          </m:r>
                        </m:e>
                      </m:d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+14.1  </m:t>
                      </m:r>
                    </m:oMath>
                  </m:oMathPara>
                </a14:m>
                <a:endParaRPr lang="en-US" sz="2800" b="0" i="1" dirty="0">
                  <a:latin typeface="Cambria Math" panose="02040503050406030204" pitchFamily="18" charset="0"/>
                </a:endParaRPr>
              </a:p>
              <a:p>
                <a:pPr>
                  <a:defRPr sz="2800"/>
                </a:pPr>
                <a:r>
                  <a:rPr lang="en-US" dirty="0"/>
                  <a:t>      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=5.2−3</m:t>
                    </m:r>
                    <m:d>
                      <m:dPr>
                        <m:begChr m:val="["/>
                        <m:endChr m:val="]"/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9−2.4</m:t>
                        </m:r>
                      </m:e>
                    </m:d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+14.1</m:t>
                    </m:r>
                  </m:oMath>
                </a14:m>
                <a:endParaRPr lang="en-US" sz="2800" dirty="0"/>
              </a:p>
              <a:p>
                <a:pPr>
                  <a:defRPr sz="2800"/>
                </a:pPr>
                <a:r>
                  <a:rPr lang="en-IN" dirty="0"/>
                  <a:t>      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=5.2−3</m:t>
                    </m:r>
                    <m:d>
                      <m:dPr>
                        <m:begChr m:val="["/>
                        <m:endChr m:val="]"/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6.6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+14.1</m:t>
                    </m:r>
                  </m:oMath>
                </a14:m>
                <a:endParaRPr lang="en-US" b="0" dirty="0"/>
              </a:p>
              <a:p>
                <a:pPr>
                  <a:defRPr sz="2800"/>
                </a:pPr>
                <a:r>
                  <a:rPr lang="en-US" sz="2800" dirty="0"/>
                  <a:t>      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=5.2−19.8+14.1</m:t>
                    </m:r>
                  </m:oMath>
                </a14:m>
                <a:endParaRPr lang="en-US" sz="2800" b="0" dirty="0"/>
              </a:p>
              <a:p>
                <a:pPr>
                  <a:defRPr sz="2800"/>
                </a:pPr>
                <a:r>
                  <a:rPr lang="en-US" sz="2800" dirty="0"/>
                  <a:t>      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=−0.5</m:t>
                    </m:r>
                  </m:oMath>
                </a14:m>
                <a:endParaRPr sz="2800"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481" t="-1227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>
            <a:extLst>
              <a:ext uri="{FF2B5EF4-FFF2-40B4-BE49-F238E27FC236}">
                <a16:creationId xmlns:a16="http://schemas.microsoft.com/office/drawing/2014/main" id="{0C0FA366-D6AD-0A30-992A-FE7BFEE14BC1}"/>
              </a:ext>
            </a:extLst>
          </p:cNvPr>
          <p:cNvSpPr txBox="1"/>
          <p:nvPr/>
        </p:nvSpPr>
        <p:spPr>
          <a:xfrm>
            <a:off x="5203903" y="2588941"/>
            <a:ext cx="2438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dirty="0"/>
              <a:t>Simplify exponents.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A391F33-E880-FDC1-D4C5-C51A5DCDE4A9}"/>
              </a:ext>
            </a:extLst>
          </p:cNvPr>
          <p:cNvSpPr txBox="1"/>
          <p:nvPr/>
        </p:nvSpPr>
        <p:spPr>
          <a:xfrm>
            <a:off x="5203903" y="3088491"/>
            <a:ext cx="34159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dirty="0"/>
              <a:t>Subtract within parentheses.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C8D696F-47E5-05B4-29BA-94E4572DB28F}"/>
              </a:ext>
            </a:extLst>
          </p:cNvPr>
          <p:cNvSpPr txBox="1"/>
          <p:nvPr/>
        </p:nvSpPr>
        <p:spPr>
          <a:xfrm>
            <a:off x="5203903" y="3588041"/>
            <a:ext cx="34159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dirty="0"/>
              <a:t>Multiply.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3F9D460-E3EA-2BC8-A138-A41A0217F4C6}"/>
              </a:ext>
            </a:extLst>
          </p:cNvPr>
          <p:cNvSpPr txBox="1"/>
          <p:nvPr/>
        </p:nvSpPr>
        <p:spPr>
          <a:xfrm>
            <a:off x="5203903" y="4174218"/>
            <a:ext cx="34159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dirty="0"/>
              <a:t>Add and subtract.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</a:t>
            </a:r>
            <a:r>
              <a:rPr lang="en-US" dirty="0"/>
              <a:t>8</a:t>
            </a:r>
            <a:r>
              <a:rPr dirty="0"/>
              <a:t>: </a:t>
            </a:r>
            <a:r>
              <a:rPr lang="en-US" dirty="0"/>
              <a:t>Using the Order of Operations with Real Numbers</a:t>
            </a:r>
            <a:endParaRPr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pPr>
                  <a:defRPr sz="2800"/>
                </a:pPr>
                <a:r>
                  <a:rPr lang="en-IN" sz="2800" dirty="0"/>
                  <a:t>Simplify: 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IN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f>
                          <m:f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num>
                          <m:den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5</m:t>
                            </m:r>
                          </m:den>
                        </m:f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∙</m:t>
                        </m:r>
                        <m:f>
                          <m:fPr>
                            <m:ctrlPr>
                              <a:rPr lang="en-US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5</m:t>
                            </m:r>
                          </m:num>
                          <m:den>
                            <m:r>
                              <a:rPr lang="en-US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6</m:t>
                            </m:r>
                          </m:den>
                        </m:f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−</m:t>
                    </m:r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÷</m:t>
                    </m:r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en-US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5</m:t>
                                </m:r>
                              </m:num>
                              <m:den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2</m:t>
                                </m:r>
                              </m:den>
                            </m:f>
                          </m:e>
                        </m:d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endParaRPr lang="en-US" sz="2800" dirty="0"/>
              </a:p>
              <a:p>
                <a:pPr>
                  <a:defRPr sz="2800"/>
                </a:pPr>
                <a:r>
                  <a:rPr lang="en-IN" b="1" dirty="0"/>
                  <a:t>Solution</a:t>
                </a:r>
              </a:p>
              <a:p>
                <a:pPr>
                  <a:defRPr sz="2800"/>
                </a:pP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IN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−</m:t>
                        </m:r>
                        <m:f>
                          <m:f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3</m:t>
                            </m:r>
                          </m:num>
                          <m:den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5</m:t>
                            </m:r>
                          </m:den>
                        </m:f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∙</m:t>
                        </m:r>
                        <m:f>
                          <m:fPr>
                            <m:ctrlPr>
                              <a:rPr lang="en-US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5</m:t>
                            </m:r>
                          </m:num>
                          <m:den>
                            <m:r>
                              <a:rPr lang="en-US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6</m:t>
                            </m:r>
                          </m:den>
                        </m:f>
                      </m:e>
                    </m:d>
                    <m:r>
                      <a:rPr lang="en-US" i="1">
                        <a:latin typeface="Cambria Math" panose="02040503050406030204" pitchFamily="18" charset="0"/>
                      </a:rPr>
                      <m:t>−</m:t>
                    </m:r>
                    <m:f>
                      <m:f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i="1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i="1"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÷</m:t>
                    </m:r>
                    <m:sSup>
                      <m:sSupPr>
                        <m:ctrlP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en-US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US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5</m:t>
                                </m:r>
                              </m:num>
                              <m:den>
                                <m:r>
                                  <a:rPr lang="en-US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2</m:t>
                                </m:r>
                              </m:den>
                            </m:f>
                          </m:e>
                        </m:d>
                      </m:e>
                      <m:sup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IN" dirty="0"/>
                  <a:t> 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IN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−</m:t>
                        </m:r>
                        <m:f>
                          <m:f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3</m:t>
                            </m:r>
                          </m:num>
                          <m:den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5</m:t>
                            </m:r>
                          </m:den>
                        </m:f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∙</m:t>
                        </m:r>
                        <m:f>
                          <m:fPr>
                            <m:ctrlPr>
                              <a:rPr lang="en-US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5</m:t>
                            </m:r>
                          </m:num>
                          <m:den>
                            <m:r>
                              <a:rPr lang="en-US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6</m:t>
                            </m:r>
                          </m:den>
                        </m:f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  <m:f>
                      <m:f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i="1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i="1"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</m:oMath>
                </a14:m>
                <a:r>
                  <a:rPr lang="en-US" dirty="0"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÷</m:t>
                    </m:r>
                    <m:sSup>
                      <m:sSupPr>
                        <m:ctrlP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en-US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25</m:t>
                                </m:r>
                              </m:num>
                              <m:den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4</m:t>
                                </m:r>
                              </m:den>
                            </m:f>
                          </m:e>
                        </m:d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</m:t>
                        </m:r>
                      </m:sup>
                    </m:sSup>
                  </m:oMath>
                </a14:m>
                <a:endParaRPr lang="en-US" sz="2800" b="0" i="1" dirty="0">
                  <a:latin typeface="Cambria Math" panose="02040503050406030204" pitchFamily="18" charset="0"/>
                </a:endParaRPr>
              </a:p>
              <a:p>
                <a:pPr>
                  <a:defRPr sz="2800"/>
                </a:pPr>
                <a:r>
                  <a:rPr lang="en-US" dirty="0"/>
                  <a:t>      			 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begChr m:val="|"/>
                        <m:endChr m:val="|"/>
                        <m:ctrlPr>
                          <a:rPr lang="en-IN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−</m:t>
                        </m:r>
                        <m:f>
                          <m:f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3</m:t>
                            </m:r>
                          </m:num>
                          <m:den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5</m:t>
                            </m:r>
                          </m:den>
                        </m:f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∙</m:t>
                        </m:r>
                        <m:f>
                          <m:fPr>
                            <m:ctrlPr>
                              <a:rPr lang="en-US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5</m:t>
                            </m:r>
                          </m:num>
                          <m:den>
                            <m:r>
                              <a:rPr lang="en-US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6</m:t>
                            </m:r>
                          </m:den>
                        </m:f>
                      </m:e>
                    </m:d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  <m:f>
                      <m:f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i="1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i="1"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f>
                      <m:f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4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25</m:t>
                        </m:r>
                      </m:den>
                    </m:f>
                  </m:oMath>
                </a14:m>
                <a:endParaRPr lang="en-IN" dirty="0"/>
              </a:p>
              <a:p>
                <a:pPr>
                  <a:defRPr sz="2800"/>
                </a:pPr>
                <a:r>
                  <a:rPr lang="en-IN" dirty="0"/>
                  <a:t>		 	 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begChr m:val="|"/>
                        <m:endChr m:val="|"/>
                        <m:ctrlPr>
                          <a:rPr lang="en-IN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−</m:t>
                        </m:r>
                        <m:f>
                          <m:f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den>
                        </m:f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−</m:t>
                    </m:r>
                    <m:f>
                      <m:f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25</m:t>
                        </m:r>
                      </m:den>
                    </m:f>
                  </m:oMath>
                </a14:m>
                <a:endParaRPr lang="en-US" b="0" dirty="0"/>
              </a:p>
              <a:p>
                <a:pPr>
                  <a:defRPr sz="2800"/>
                </a:pPr>
                <a:r>
                  <a:rPr lang="en-US" sz="2800" dirty="0"/>
                  <a:t>     			</a:t>
                </a:r>
                <a:endParaRPr lang="en-US" sz="2800" b="0" dirty="0"/>
              </a:p>
            </p:txBody>
          </p:sp>
        </mc:Choice>
        <mc:Fallback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48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FC09EE02-1528-623F-2C6A-54E3767113D3}"/>
              </a:ext>
            </a:extLst>
          </p:cNvPr>
          <p:cNvCxnSpPr/>
          <p:nvPr/>
        </p:nvCxnSpPr>
        <p:spPr>
          <a:xfrm flipH="1">
            <a:off x="4174273" y="3314700"/>
            <a:ext cx="381000" cy="228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37136C8B-7616-95AC-1A47-25F30C7FF738}"/>
              </a:ext>
            </a:extLst>
          </p:cNvPr>
          <p:cNvCxnSpPr>
            <a:cxnSpLocks/>
          </p:cNvCxnSpPr>
          <p:nvPr/>
        </p:nvCxnSpPr>
        <p:spPr>
          <a:xfrm flipH="1">
            <a:off x="4588729" y="3309124"/>
            <a:ext cx="330817" cy="23975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4887C065-100B-64FD-B6BF-285F31C5B27F}"/>
              </a:ext>
            </a:extLst>
          </p:cNvPr>
          <p:cNvCxnSpPr/>
          <p:nvPr/>
        </p:nvCxnSpPr>
        <p:spPr>
          <a:xfrm flipH="1">
            <a:off x="4174273" y="3733800"/>
            <a:ext cx="381000" cy="228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0A06CEBB-8F4C-9721-2768-E8638BFB5FF2}"/>
              </a:ext>
            </a:extLst>
          </p:cNvPr>
          <p:cNvCxnSpPr>
            <a:cxnSpLocks/>
          </p:cNvCxnSpPr>
          <p:nvPr/>
        </p:nvCxnSpPr>
        <p:spPr>
          <a:xfrm flipH="1">
            <a:off x="4588729" y="3728224"/>
            <a:ext cx="330817" cy="23975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C30504C7-4FDD-838E-481B-EA3EE469441A}"/>
              </a:ext>
            </a:extLst>
          </p:cNvPr>
          <p:cNvCxnSpPr>
            <a:cxnSpLocks/>
          </p:cNvCxnSpPr>
          <p:nvPr/>
        </p:nvCxnSpPr>
        <p:spPr>
          <a:xfrm flipH="1">
            <a:off x="5770756" y="3342764"/>
            <a:ext cx="330817" cy="23975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0CA5EE55-2770-FB28-1C4F-C76D70A7858C}"/>
              </a:ext>
            </a:extLst>
          </p:cNvPr>
          <p:cNvCxnSpPr>
            <a:cxnSpLocks/>
          </p:cNvCxnSpPr>
          <p:nvPr/>
        </p:nvCxnSpPr>
        <p:spPr>
          <a:xfrm flipH="1">
            <a:off x="5257800" y="3714470"/>
            <a:ext cx="330817" cy="23975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4FD2F6E5-3F0C-8035-A4A6-D6C99DD82113}"/>
                  </a:ext>
                </a:extLst>
              </p:cNvPr>
              <p:cNvSpPr txBox="1"/>
              <p:nvPr/>
            </p:nvSpPr>
            <p:spPr>
              <a:xfrm>
                <a:off x="4588729" y="3911516"/>
                <a:ext cx="381000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dirty="0" smtClean="0">
                          <a:latin typeface="Cambria Math" panose="02040503050406030204" pitchFamily="18" charset="0"/>
                        </a:rPr>
                        <m:t>2</m:t>
                      </m:r>
                    </m:oMath>
                  </m:oMathPara>
                </a14:m>
                <a:endParaRPr lang="en-IN" sz="1400" dirty="0"/>
              </a:p>
            </p:txBody>
          </p:sp>
        </mc:Choice>
        <mc:Fallback xmlns="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4FD2F6E5-3F0C-8035-A4A6-D6C99DD8211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88729" y="3911516"/>
                <a:ext cx="381000" cy="307777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7" name="TextBox 16">
            <a:extLst>
              <a:ext uri="{FF2B5EF4-FFF2-40B4-BE49-F238E27FC236}">
                <a16:creationId xmlns:a16="http://schemas.microsoft.com/office/drawing/2014/main" id="{A7439E3C-AED2-6B0B-ED0D-1416CF1A2A2F}"/>
              </a:ext>
            </a:extLst>
          </p:cNvPr>
          <p:cNvSpPr txBox="1"/>
          <p:nvPr/>
        </p:nvSpPr>
        <p:spPr>
          <a:xfrm>
            <a:off x="6629400" y="2590800"/>
            <a:ext cx="173029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dirty="0"/>
              <a:t>Exponents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19A2022E-AB21-E23C-DBC3-8DBA89601E3D}"/>
              </a:ext>
            </a:extLst>
          </p:cNvPr>
          <p:cNvSpPr txBox="1"/>
          <p:nvPr/>
        </p:nvSpPr>
        <p:spPr>
          <a:xfrm>
            <a:off x="6610816" y="3368804"/>
            <a:ext cx="22200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Divide, then multiply </a:t>
            </a:r>
          </a:p>
          <a:p>
            <a:r>
              <a:rPr lang="en-US" dirty="0"/>
              <a:t>and reduce.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12108871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</a:t>
            </a:r>
            <a:r>
              <a:rPr lang="en-US" dirty="0"/>
              <a:t>8</a:t>
            </a:r>
            <a:r>
              <a:rPr dirty="0"/>
              <a:t>: </a:t>
            </a:r>
            <a:r>
              <a:rPr lang="en-US" dirty="0"/>
              <a:t>Using the Order of Operations with Real Numbers (cont.)</a:t>
            </a:r>
            <a:endParaRPr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pPr>
                  <a:lnSpc>
                    <a:spcPct val="150000"/>
                  </a:lnSpc>
                  <a:defRPr sz="2800"/>
                </a:pPr>
                <a:r>
                  <a:rPr lang="en-US" sz="2800" dirty="0"/>
                  <a:t>			 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−</m:t>
                    </m:r>
                    <m:f>
                      <m:fPr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num>
                      <m:den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50</m:t>
                        </m:r>
                      </m:den>
                    </m:f>
                  </m:oMath>
                </a14:m>
                <a:endParaRPr lang="en-US" sz="2800" b="0" dirty="0"/>
              </a:p>
              <a:p>
                <a:pPr>
                  <a:lnSpc>
                    <a:spcPct val="150000"/>
                  </a:lnSpc>
                  <a:defRPr sz="2800"/>
                </a:pPr>
                <a:r>
                  <a:rPr lang="en-US" dirty="0"/>
                  <a:t>			 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US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25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50</m:t>
                        </m:r>
                      </m:den>
                    </m:f>
                    <m:r>
                      <a:rPr lang="en-US" i="1">
                        <a:latin typeface="Cambria Math" panose="02040503050406030204" pitchFamily="18" charset="0"/>
                      </a:rPr>
                      <m:t>−</m:t>
                    </m:r>
                    <m:f>
                      <m:f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i="1">
                            <a:latin typeface="Cambria Math" panose="02040503050406030204" pitchFamily="18" charset="0"/>
                          </a:rPr>
                          <m:t>2</m:t>
                        </m:r>
                      </m:num>
                      <m:den>
                        <m:r>
                          <a:rPr lang="en-US" i="1">
                            <a:latin typeface="Cambria Math" panose="02040503050406030204" pitchFamily="18" charset="0"/>
                          </a:rPr>
                          <m:t>50</m:t>
                        </m:r>
                      </m:den>
                    </m:f>
                  </m:oMath>
                </a14:m>
                <a:endParaRPr lang="en-US" sz="2800" b="0" dirty="0"/>
              </a:p>
              <a:p>
                <a:pPr>
                  <a:lnSpc>
                    <a:spcPct val="150000"/>
                  </a:lnSpc>
                  <a:defRPr sz="2800"/>
                </a:pPr>
                <a:r>
                  <a:rPr lang="en-US" dirty="0"/>
                  <a:t>			 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US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23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50</m:t>
                        </m:r>
                      </m:den>
                    </m:f>
                  </m:oMath>
                </a14:m>
                <a:endParaRPr lang="en-US" sz="2800" b="0"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>
            <a:extLst>
              <a:ext uri="{FF2B5EF4-FFF2-40B4-BE49-F238E27FC236}">
                <a16:creationId xmlns:a16="http://schemas.microsoft.com/office/drawing/2014/main" id="{CD8403C3-0EA0-0322-1EA3-612E9BDCFB90}"/>
              </a:ext>
            </a:extLst>
          </p:cNvPr>
          <p:cNvSpPr txBox="1"/>
          <p:nvPr/>
        </p:nvSpPr>
        <p:spPr>
          <a:xfrm>
            <a:off x="5053361" y="1497980"/>
            <a:ext cx="31344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Evaluate the absolute value.</a:t>
            </a:r>
            <a:endParaRPr lang="en-IN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EA8E6B6-873F-7D17-7B1F-69A497EE8FF3}"/>
              </a:ext>
            </a:extLst>
          </p:cNvPr>
          <p:cNvSpPr txBox="1"/>
          <p:nvPr/>
        </p:nvSpPr>
        <p:spPr>
          <a:xfrm>
            <a:off x="5086815" y="2447518"/>
            <a:ext cx="31344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Find the LCD.</a:t>
            </a:r>
            <a:endParaRPr lang="en-IN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5FEE510-BED9-1449-48D7-A5D478E1DC19}"/>
              </a:ext>
            </a:extLst>
          </p:cNvPr>
          <p:cNvSpPr txBox="1"/>
          <p:nvPr/>
        </p:nvSpPr>
        <p:spPr>
          <a:xfrm>
            <a:off x="5053361" y="3546584"/>
            <a:ext cx="31344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Subtract.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9513618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32612F61-528E-3BBA-C2D0-85ED9B476E14}"/>
                  </a:ext>
                </a:extLst>
              </p:cNvPr>
              <p:cNvSpPr>
                <a:spLocks noGrp="1"/>
              </p:cNvSpPr>
              <p:nvPr>
                <p:ph type="title"/>
              </p:nvPr>
            </p:nvSpPr>
            <p:spPr/>
            <p:txBody>
              <a:bodyPr/>
              <a:lstStyle/>
              <a:p>
                <a:r>
                  <a:rPr lang="en-US" dirty="0"/>
                  <a:t>Squares of Whole Numbers from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1</m:t>
                    </m:r>
                  </m:oMath>
                </a14:m>
                <a:r>
                  <a:rPr lang="en-US" dirty="0"/>
                  <a:t> to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20</m:t>
                    </m:r>
                  </m:oMath>
                </a14:m>
                <a:endParaRPr lang="en-US" dirty="0"/>
              </a:p>
            </p:txBody>
          </p:sp>
        </mc:Choice>
        <mc:Fallback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32612F61-528E-3BBA-C2D0-85ED9B476E14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graphicFrame>
            <p:nvGraphicFramePr>
              <p:cNvPr id="4" name="Table Placeholder 3">
                <a:extLst>
                  <a:ext uri="{FF2B5EF4-FFF2-40B4-BE49-F238E27FC236}">
                    <a16:creationId xmlns:a16="http://schemas.microsoft.com/office/drawing/2014/main" id="{53DB6A35-702E-B4C1-67BF-5CC61CA45F0A}"/>
                  </a:ext>
                </a:extLst>
              </p:cNvPr>
              <p:cNvGraphicFramePr>
                <a:graphicFrameLocks noGrp="1"/>
              </p:cNvGraphicFramePr>
              <p:nvPr>
                <p:ph type="tbl" sz="quarter" idx="10"/>
                <p:extLst>
                  <p:ext uri="{D42A27DB-BD31-4B8C-83A1-F6EECF244321}">
                    <p14:modId xmlns:p14="http://schemas.microsoft.com/office/powerpoint/2010/main" val="1564269123"/>
                  </p:ext>
                </p:extLst>
              </p:nvPr>
            </p:nvGraphicFramePr>
            <p:xfrm>
              <a:off x="457200" y="1104900"/>
              <a:ext cx="8229600" cy="1483360"/>
            </p:xfrm>
            <a:graphic>
              <a:graphicData uri="http://schemas.openxmlformats.org/drawingml/2006/table">
                <a:tbl>
                  <a:tblPr bandRow="1">
                    <a:tableStyleId>{5C22544A-7EE6-4342-B048-85BDC9FD1C3A}</a:tableStyleId>
                  </a:tblPr>
                  <a:tblGrid>
                    <a:gridCol w="1645920">
                      <a:extLst>
                        <a:ext uri="{9D8B030D-6E8A-4147-A177-3AD203B41FA5}">
                          <a16:colId xmlns:a16="http://schemas.microsoft.com/office/drawing/2014/main" val="2803461202"/>
                        </a:ext>
                      </a:extLst>
                    </a:gridCol>
                    <a:gridCol w="1645920">
                      <a:extLst>
                        <a:ext uri="{9D8B030D-6E8A-4147-A177-3AD203B41FA5}">
                          <a16:colId xmlns:a16="http://schemas.microsoft.com/office/drawing/2014/main" val="1888483283"/>
                        </a:ext>
                      </a:extLst>
                    </a:gridCol>
                    <a:gridCol w="1645920">
                      <a:extLst>
                        <a:ext uri="{9D8B030D-6E8A-4147-A177-3AD203B41FA5}">
                          <a16:colId xmlns:a16="http://schemas.microsoft.com/office/drawing/2014/main" val="4024014517"/>
                        </a:ext>
                      </a:extLst>
                    </a:gridCol>
                    <a:gridCol w="1645920">
                      <a:extLst>
                        <a:ext uri="{9D8B030D-6E8A-4147-A177-3AD203B41FA5}">
                          <a16:colId xmlns:a16="http://schemas.microsoft.com/office/drawing/2014/main" val="927581073"/>
                        </a:ext>
                      </a:extLst>
                    </a:gridCol>
                    <a:gridCol w="1645920">
                      <a:extLst>
                        <a:ext uri="{9D8B030D-6E8A-4147-A177-3AD203B41FA5}">
                          <a16:colId xmlns:a16="http://schemas.microsoft.com/office/drawing/2014/main" val="3126718236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p>
                                  <m:sSupPr>
                                    <m:ctrlPr>
                                      <a:rPr lang="en-US" b="0" i="1" baseline="0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b="0" i="1" baseline="0" smtClean="0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e>
                                  <m:sup>
                                    <m:r>
                                      <a:rPr lang="en-US" b="0" i="1" baseline="0" smtClean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p>
                                </m:sSup>
                                <m:r>
                                  <a:rPr lang="en-US" b="0" i="1" baseline="0" smtClean="0"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r>
                                  <a:rPr lang="en-US" b="0" i="1" baseline="0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oMath>
                            </m:oMathPara>
                          </a14:m>
                          <a:endParaRPr lang="en-US" baseline="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p>
                                  <m:sSupPr>
                                    <m:ctrlPr>
                                      <a:rPr lang="en-US" b="0" i="1" baseline="0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b="0" i="1" baseline="0" smtClean="0">
                                        <a:latin typeface="Cambria Math" panose="02040503050406030204" pitchFamily="18" charset="0"/>
                                      </a:rPr>
                                      <m:t>5</m:t>
                                    </m:r>
                                  </m:e>
                                  <m:sup>
                                    <m:r>
                                      <a:rPr lang="en-US" b="0" i="1" baseline="0" smtClean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p>
                                </m:sSup>
                                <m:r>
                                  <a:rPr lang="en-US" b="0" i="1" baseline="0" smtClean="0"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r>
                                  <a:rPr lang="en-US" b="0" i="1" baseline="0" smtClean="0">
                                    <a:latin typeface="Cambria Math" panose="02040503050406030204" pitchFamily="18" charset="0"/>
                                  </a:rPr>
                                  <m:t>25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p>
                                  <m:sSupPr>
                                    <m:ctrlPr>
                                      <a:rPr lang="en-US" b="0" i="1" baseline="0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b="0" i="1" baseline="0" smtClean="0">
                                        <a:latin typeface="Cambria Math" panose="02040503050406030204" pitchFamily="18" charset="0"/>
                                      </a:rPr>
                                      <m:t>9</m:t>
                                    </m:r>
                                  </m:e>
                                  <m:sup>
                                    <m:r>
                                      <a:rPr lang="en-US" b="0" i="1" baseline="0" smtClean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p>
                                </m:sSup>
                                <m:r>
                                  <a:rPr lang="en-US" b="0" i="1" baseline="0" smtClean="0"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r>
                                  <a:rPr lang="en-US" b="0" i="1" baseline="0" smtClean="0">
                                    <a:latin typeface="Cambria Math" panose="02040503050406030204" pitchFamily="18" charset="0"/>
                                  </a:rPr>
                                  <m:t>81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p>
                                  <m:sSupPr>
                                    <m:ctrlPr>
                                      <a:rPr lang="en-US" b="0" i="1" baseline="0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b="0" i="1" baseline="0" smtClean="0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  <m:r>
                                      <a:rPr lang="en-US" b="0" i="1" baseline="0" smtClean="0">
                                        <a:latin typeface="Cambria Math" panose="02040503050406030204" pitchFamily="18" charset="0"/>
                                      </a:rPr>
                                      <m:t>3</m:t>
                                    </m:r>
                                  </m:e>
                                  <m:sup>
                                    <m:r>
                                      <a:rPr lang="en-US" b="0" i="1" baseline="0" smtClean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p>
                                </m:sSup>
                                <m:r>
                                  <a:rPr lang="en-US" b="0" i="1" baseline="0" smtClean="0"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r>
                                  <a:rPr lang="en-US" b="0" i="1" baseline="0" smtClean="0">
                                    <a:latin typeface="Cambria Math" panose="02040503050406030204" pitchFamily="18" charset="0"/>
                                  </a:rPr>
                                  <m:t>169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p>
                                  <m:sSupPr>
                                    <m:ctrlPr>
                                      <a:rPr lang="en-US" b="0" i="1" baseline="0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b="0" i="1" baseline="0" smtClean="0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  <m:r>
                                      <a:rPr lang="en-US" b="0" i="1" baseline="0" smtClean="0">
                                        <a:latin typeface="Cambria Math" panose="02040503050406030204" pitchFamily="18" charset="0"/>
                                      </a:rPr>
                                      <m:t>7</m:t>
                                    </m:r>
                                  </m:e>
                                  <m:sup>
                                    <m:r>
                                      <a:rPr lang="en-US" b="0" i="1" baseline="0" smtClean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p>
                                </m:sSup>
                                <m:r>
                                  <a:rPr lang="en-US" b="0" i="1" baseline="0" smtClean="0"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r>
                                  <a:rPr lang="en-US" b="0" i="1" baseline="0" smtClean="0">
                                    <a:latin typeface="Cambria Math" panose="02040503050406030204" pitchFamily="18" charset="0"/>
                                  </a:rPr>
                                  <m:t>289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4004268302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p>
                                  <m:sSupPr>
                                    <m:ctrlPr>
                                      <a:rPr lang="en-US" b="0" i="1" baseline="0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b="0" i="1" baseline="0" smtClean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e>
                                  <m:sup>
                                    <m:r>
                                      <a:rPr lang="en-US" b="0" i="1" baseline="0" smtClean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p>
                                </m:sSup>
                                <m:r>
                                  <a:rPr lang="en-US" b="0" i="1" baseline="0" smtClean="0"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r>
                                  <a:rPr lang="en-US" b="0" i="1" baseline="0" smtClean="0">
                                    <a:latin typeface="Cambria Math" panose="02040503050406030204" pitchFamily="18" charset="0"/>
                                  </a:rPr>
                                  <m:t>4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p>
                                  <m:sSupPr>
                                    <m:ctrlPr>
                                      <a:rPr lang="en-US" b="0" i="1" baseline="0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b="0" i="1" baseline="0" smtClean="0">
                                        <a:latin typeface="Cambria Math" panose="02040503050406030204" pitchFamily="18" charset="0"/>
                                      </a:rPr>
                                      <m:t>6</m:t>
                                    </m:r>
                                  </m:e>
                                  <m:sup>
                                    <m:r>
                                      <a:rPr lang="en-US" b="0" i="1" baseline="0" smtClean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p>
                                </m:sSup>
                                <m:r>
                                  <a:rPr lang="en-US" b="0" i="1" baseline="0" smtClean="0"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r>
                                  <a:rPr lang="en-US" b="0" i="1" baseline="0" smtClean="0">
                                    <a:latin typeface="Cambria Math" panose="02040503050406030204" pitchFamily="18" charset="0"/>
                                  </a:rPr>
                                  <m:t>36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p>
                                  <m:sSupPr>
                                    <m:ctrlPr>
                                      <a:rPr lang="en-US" b="0" i="1" baseline="0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b="0" i="1" baseline="0" smtClean="0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  <m:r>
                                      <a:rPr lang="en-US" b="0" i="1" baseline="0" smtClean="0">
                                        <a:latin typeface="Cambria Math" panose="02040503050406030204" pitchFamily="18" charset="0"/>
                                      </a:rPr>
                                      <m:t>0</m:t>
                                    </m:r>
                                  </m:e>
                                  <m:sup>
                                    <m:r>
                                      <a:rPr lang="en-US" b="0" i="1" baseline="0" smtClean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p>
                                </m:sSup>
                                <m:r>
                                  <a:rPr lang="en-US" b="0" i="1" baseline="0" smtClean="0"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r>
                                  <a:rPr lang="en-US" b="0" i="1" baseline="0" smtClean="0">
                                    <a:latin typeface="Cambria Math" panose="02040503050406030204" pitchFamily="18" charset="0"/>
                                  </a:rPr>
                                  <m:t>100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p>
                                  <m:sSupPr>
                                    <m:ctrlPr>
                                      <a:rPr lang="en-US" b="0" i="1" baseline="0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b="0" i="1" baseline="0" smtClean="0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  <m:r>
                                      <a:rPr lang="en-US" b="0" i="1" baseline="0" smtClean="0">
                                        <a:latin typeface="Cambria Math" panose="02040503050406030204" pitchFamily="18" charset="0"/>
                                      </a:rPr>
                                      <m:t>4</m:t>
                                    </m:r>
                                  </m:e>
                                  <m:sup>
                                    <m:r>
                                      <a:rPr lang="en-US" b="0" i="1" baseline="0" smtClean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p>
                                </m:sSup>
                                <m:r>
                                  <a:rPr lang="en-US" b="0" i="1" baseline="0" smtClean="0"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r>
                                  <a:rPr lang="en-US" b="0" i="1" baseline="0" smtClean="0">
                                    <a:latin typeface="Cambria Math" panose="02040503050406030204" pitchFamily="18" charset="0"/>
                                  </a:rPr>
                                  <m:t>196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p>
                                  <m:sSupPr>
                                    <m:ctrlPr>
                                      <a:rPr lang="en-US" b="0" i="1" baseline="0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b="0" i="1" baseline="0" smtClean="0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  <m:r>
                                      <a:rPr lang="en-US" b="0" i="1" baseline="0" smtClean="0">
                                        <a:latin typeface="Cambria Math" panose="02040503050406030204" pitchFamily="18" charset="0"/>
                                      </a:rPr>
                                      <m:t>8</m:t>
                                    </m:r>
                                  </m:e>
                                  <m:sup>
                                    <m:r>
                                      <a:rPr lang="en-US" b="0" i="1" baseline="0" smtClean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p>
                                </m:sSup>
                                <m:r>
                                  <a:rPr lang="en-US" b="0" i="1" baseline="0" smtClean="0"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r>
                                  <a:rPr lang="en-US" b="0" i="1" baseline="0" smtClean="0">
                                    <a:latin typeface="Cambria Math" panose="02040503050406030204" pitchFamily="18" charset="0"/>
                                  </a:rPr>
                                  <m:t>324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608268605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p>
                                  <m:sSupPr>
                                    <m:ctrlPr>
                                      <a:rPr lang="en-US" b="0" i="1" baseline="0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b="0" i="1" baseline="0" smtClean="0">
                                        <a:latin typeface="Cambria Math" panose="02040503050406030204" pitchFamily="18" charset="0"/>
                                      </a:rPr>
                                      <m:t>3</m:t>
                                    </m:r>
                                  </m:e>
                                  <m:sup>
                                    <m:r>
                                      <a:rPr lang="en-US" b="0" i="1" baseline="0" smtClean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p>
                                </m:sSup>
                                <m:r>
                                  <a:rPr lang="en-US" b="0" i="1" baseline="0" smtClean="0"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r>
                                  <a:rPr lang="en-US" b="0" i="1" baseline="0" smtClean="0">
                                    <a:latin typeface="Cambria Math" panose="02040503050406030204" pitchFamily="18" charset="0"/>
                                  </a:rPr>
                                  <m:t>9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p>
                                  <m:sSupPr>
                                    <m:ctrlPr>
                                      <a:rPr lang="en-US" b="0" i="1" baseline="0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b="0" i="1" baseline="0" smtClean="0">
                                        <a:latin typeface="Cambria Math" panose="02040503050406030204" pitchFamily="18" charset="0"/>
                                      </a:rPr>
                                      <m:t>7</m:t>
                                    </m:r>
                                  </m:e>
                                  <m:sup>
                                    <m:r>
                                      <a:rPr lang="en-US" b="0" i="1" baseline="0" smtClean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p>
                                </m:sSup>
                                <m:r>
                                  <a:rPr lang="en-US" b="0" i="1" baseline="0" smtClean="0"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r>
                                  <a:rPr lang="en-US" b="0" i="1" baseline="0" smtClean="0">
                                    <a:latin typeface="Cambria Math" panose="02040503050406030204" pitchFamily="18" charset="0"/>
                                  </a:rPr>
                                  <m:t>49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p>
                                  <m:sSupPr>
                                    <m:ctrlPr>
                                      <a:rPr lang="en-US" b="0" i="1" baseline="0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b="0" i="1" baseline="0" smtClean="0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  <m:r>
                                      <a:rPr lang="en-US" b="0" i="1" baseline="0" smtClean="0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e>
                                  <m:sup>
                                    <m:r>
                                      <a:rPr lang="en-US" b="0" i="1" baseline="0" smtClean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p>
                                </m:sSup>
                                <m:r>
                                  <a:rPr lang="en-US" b="0" i="1" baseline="0" smtClean="0"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r>
                                  <a:rPr lang="en-US" b="0" i="1" baseline="0" smtClean="0">
                                    <a:latin typeface="Cambria Math" panose="02040503050406030204" pitchFamily="18" charset="0"/>
                                  </a:rPr>
                                  <m:t>121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p>
                                  <m:sSupPr>
                                    <m:ctrlPr>
                                      <a:rPr lang="en-US" b="0" i="1" baseline="0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b="0" i="1" baseline="0" smtClean="0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  <m:r>
                                      <a:rPr lang="en-US" b="0" i="1" baseline="0" smtClean="0">
                                        <a:latin typeface="Cambria Math" panose="02040503050406030204" pitchFamily="18" charset="0"/>
                                      </a:rPr>
                                      <m:t>5</m:t>
                                    </m:r>
                                  </m:e>
                                  <m:sup>
                                    <m:r>
                                      <a:rPr lang="en-US" b="0" i="1" baseline="0" smtClean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p>
                                </m:sSup>
                                <m:r>
                                  <a:rPr lang="en-US" b="0" i="1" baseline="0" smtClean="0"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r>
                                  <a:rPr lang="en-US" b="0" i="1" baseline="0" smtClean="0">
                                    <a:latin typeface="Cambria Math" panose="02040503050406030204" pitchFamily="18" charset="0"/>
                                  </a:rPr>
                                  <m:t>225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p>
                                  <m:sSupPr>
                                    <m:ctrlPr>
                                      <a:rPr lang="en-US" b="0" i="1" baseline="0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b="0" i="1" baseline="0" smtClean="0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  <m:r>
                                      <a:rPr lang="en-US" b="0" i="1" baseline="0" smtClean="0">
                                        <a:latin typeface="Cambria Math" panose="02040503050406030204" pitchFamily="18" charset="0"/>
                                      </a:rPr>
                                      <m:t>9</m:t>
                                    </m:r>
                                  </m:e>
                                  <m:sup>
                                    <m:r>
                                      <a:rPr lang="en-US" b="0" i="1" baseline="0" smtClean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p>
                                </m:sSup>
                                <m:r>
                                  <a:rPr lang="en-US" b="0" i="1" baseline="0" smtClean="0"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r>
                                  <a:rPr lang="en-US" b="0" i="1" baseline="0" smtClean="0">
                                    <a:latin typeface="Cambria Math" panose="02040503050406030204" pitchFamily="18" charset="0"/>
                                  </a:rPr>
                                  <m:t>36</m:t>
                                </m:r>
                                <m:r>
                                  <a:rPr lang="en-US" b="0" i="1" baseline="0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091143382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p>
                                  <m:sSupPr>
                                    <m:ctrlPr>
                                      <a:rPr lang="en-US" b="0" i="1" baseline="0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b="0" i="1" baseline="0" smtClean="0">
                                        <a:latin typeface="Cambria Math" panose="02040503050406030204" pitchFamily="18" charset="0"/>
                                      </a:rPr>
                                      <m:t>4</m:t>
                                    </m:r>
                                  </m:e>
                                  <m:sup>
                                    <m:r>
                                      <a:rPr lang="en-US" b="0" i="1" baseline="0" smtClean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p>
                                </m:sSup>
                                <m:r>
                                  <a:rPr lang="en-US" b="0" i="1" baseline="0" smtClean="0"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r>
                                  <a:rPr lang="en-US" b="0" i="1" baseline="0" smtClean="0">
                                    <a:latin typeface="Cambria Math" panose="02040503050406030204" pitchFamily="18" charset="0"/>
                                  </a:rPr>
                                  <m:t>16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p>
                                  <m:sSupPr>
                                    <m:ctrlPr>
                                      <a:rPr lang="en-US" b="0" i="1" baseline="0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b="0" i="1" baseline="0" smtClean="0">
                                        <a:latin typeface="Cambria Math" panose="02040503050406030204" pitchFamily="18" charset="0"/>
                                      </a:rPr>
                                      <m:t>8</m:t>
                                    </m:r>
                                  </m:e>
                                  <m:sup>
                                    <m:r>
                                      <a:rPr lang="en-US" b="0" i="1" baseline="0" smtClean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p>
                                </m:sSup>
                                <m:r>
                                  <a:rPr lang="en-US" b="0" i="1" baseline="0" smtClean="0"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r>
                                  <a:rPr lang="en-US" b="0" i="1" baseline="0" smtClean="0">
                                    <a:latin typeface="Cambria Math" panose="02040503050406030204" pitchFamily="18" charset="0"/>
                                  </a:rPr>
                                  <m:t>64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p>
                                  <m:sSupPr>
                                    <m:ctrlPr>
                                      <a:rPr lang="en-US" b="0" i="1" baseline="0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b="0" i="1" baseline="0" smtClean="0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  <m:r>
                                      <a:rPr lang="en-US" b="0" i="1" baseline="0" smtClean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e>
                                  <m:sup>
                                    <m:r>
                                      <a:rPr lang="en-US" b="0" i="1" baseline="0" smtClean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p>
                                </m:sSup>
                                <m:r>
                                  <a:rPr lang="en-US" b="0" i="1" baseline="0" smtClean="0"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r>
                                  <a:rPr lang="en-US" b="0" i="1" baseline="0" smtClean="0">
                                    <a:latin typeface="Cambria Math" panose="02040503050406030204" pitchFamily="18" charset="0"/>
                                  </a:rPr>
                                  <m:t>144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p>
                                  <m:sSupPr>
                                    <m:ctrlPr>
                                      <a:rPr lang="en-US" b="0" i="1" baseline="0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b="0" i="1" baseline="0" smtClean="0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  <m:r>
                                      <a:rPr lang="en-US" b="0" i="1" baseline="0" smtClean="0">
                                        <a:latin typeface="Cambria Math" panose="02040503050406030204" pitchFamily="18" charset="0"/>
                                      </a:rPr>
                                      <m:t>6</m:t>
                                    </m:r>
                                  </m:e>
                                  <m:sup>
                                    <m:r>
                                      <a:rPr lang="en-US" b="0" i="1" baseline="0" smtClean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p>
                                </m:sSup>
                                <m:r>
                                  <a:rPr lang="en-US" b="0" i="1" baseline="0" smtClean="0"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r>
                                  <a:rPr lang="en-US" b="0" i="1" baseline="0" smtClean="0">
                                    <a:latin typeface="Cambria Math" panose="02040503050406030204" pitchFamily="18" charset="0"/>
                                  </a:rPr>
                                  <m:t>256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p>
                                  <m:sSupPr>
                                    <m:ctrlPr>
                                      <a:rPr lang="en-US" b="0" i="1" baseline="0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b="0" i="1" baseline="0" smtClean="0">
                                        <a:latin typeface="Cambria Math" panose="02040503050406030204" pitchFamily="18" charset="0"/>
                                      </a:rPr>
                                      <m:t>20</m:t>
                                    </m:r>
                                  </m:e>
                                  <m:sup>
                                    <m:r>
                                      <a:rPr lang="en-US" b="0" i="1" baseline="0" smtClean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p>
                                </m:sSup>
                                <m:r>
                                  <a:rPr lang="en-US" b="0" i="1" baseline="0" smtClean="0"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r>
                                  <a:rPr lang="en-US" b="0" i="1" baseline="0" smtClean="0">
                                    <a:latin typeface="Cambria Math" panose="02040503050406030204" pitchFamily="18" charset="0"/>
                                  </a:rPr>
                                  <m:t>400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4195931330"/>
                      </a:ext>
                    </a:extLst>
                  </a:tr>
                </a:tbl>
              </a:graphicData>
            </a:graphic>
          </p:graphicFrame>
        </mc:Choice>
        <mc:Fallback>
          <p:graphicFrame>
            <p:nvGraphicFramePr>
              <p:cNvPr id="4" name="Table Placeholder 3">
                <a:extLst>
                  <a:ext uri="{FF2B5EF4-FFF2-40B4-BE49-F238E27FC236}">
                    <a16:creationId xmlns:a16="http://schemas.microsoft.com/office/drawing/2014/main" id="{53DB6A35-702E-B4C1-67BF-5CC61CA45F0A}"/>
                  </a:ext>
                </a:extLst>
              </p:cNvPr>
              <p:cNvGraphicFramePr>
                <a:graphicFrameLocks noGrp="1"/>
              </p:cNvGraphicFramePr>
              <p:nvPr>
                <p:ph type="tbl" sz="quarter" idx="10"/>
                <p:extLst>
                  <p:ext uri="{D42A27DB-BD31-4B8C-83A1-F6EECF244321}">
                    <p14:modId xmlns:p14="http://schemas.microsoft.com/office/powerpoint/2010/main" val="1564269123"/>
                  </p:ext>
                </p:extLst>
              </p:nvPr>
            </p:nvGraphicFramePr>
            <p:xfrm>
              <a:off x="457200" y="1104900"/>
              <a:ext cx="8229600" cy="1483360"/>
            </p:xfrm>
            <a:graphic>
              <a:graphicData uri="http://schemas.openxmlformats.org/drawingml/2006/table">
                <a:tbl>
                  <a:tblPr bandRow="1">
                    <a:tableStyleId>{5C22544A-7EE6-4342-B048-85BDC9FD1C3A}</a:tableStyleId>
                  </a:tblPr>
                  <a:tblGrid>
                    <a:gridCol w="1645920">
                      <a:extLst>
                        <a:ext uri="{9D8B030D-6E8A-4147-A177-3AD203B41FA5}">
                          <a16:colId xmlns:a16="http://schemas.microsoft.com/office/drawing/2014/main" val="2803461202"/>
                        </a:ext>
                      </a:extLst>
                    </a:gridCol>
                    <a:gridCol w="1645920">
                      <a:extLst>
                        <a:ext uri="{9D8B030D-6E8A-4147-A177-3AD203B41FA5}">
                          <a16:colId xmlns:a16="http://schemas.microsoft.com/office/drawing/2014/main" val="1888483283"/>
                        </a:ext>
                      </a:extLst>
                    </a:gridCol>
                    <a:gridCol w="1645920">
                      <a:extLst>
                        <a:ext uri="{9D8B030D-6E8A-4147-A177-3AD203B41FA5}">
                          <a16:colId xmlns:a16="http://schemas.microsoft.com/office/drawing/2014/main" val="4024014517"/>
                        </a:ext>
                      </a:extLst>
                    </a:gridCol>
                    <a:gridCol w="1645920">
                      <a:extLst>
                        <a:ext uri="{9D8B030D-6E8A-4147-A177-3AD203B41FA5}">
                          <a16:colId xmlns:a16="http://schemas.microsoft.com/office/drawing/2014/main" val="927581073"/>
                        </a:ext>
                      </a:extLst>
                    </a:gridCol>
                    <a:gridCol w="1645920">
                      <a:extLst>
                        <a:ext uri="{9D8B030D-6E8A-4147-A177-3AD203B41FA5}">
                          <a16:colId xmlns:a16="http://schemas.microsoft.com/office/drawing/2014/main" val="3126718236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741" t="-1639" r="-401111" b="-30327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100741" t="-1639" r="-301111" b="-30327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200741" t="-1639" r="-201111" b="-30327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300741" t="-1639" r="-101111" b="-30327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400741" t="-1639" r="-1111" b="-303279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4004268302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741" t="-101639" r="-401111" b="-20327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100741" t="-101639" r="-301111" b="-20327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200741" t="-101639" r="-201111" b="-20327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300741" t="-101639" r="-101111" b="-20327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400741" t="-101639" r="-1111" b="-203279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608268605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741" t="-201639" r="-401111" b="-10327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100741" t="-201639" r="-301111" b="-10327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200741" t="-201639" r="-201111" b="-10327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300741" t="-201639" r="-101111" b="-10327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400741" t="-201639" r="-1111" b="-103279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091143382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741" t="-301639" r="-401111" b="-327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100741" t="-301639" r="-301111" b="-327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200741" t="-301639" r="-201111" b="-327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300741" t="-301639" r="-101111" b="-327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400741" t="-301639" r="-1111" b="-3279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4195931330"/>
                      </a:ext>
                    </a:extLst>
                  </a:tr>
                </a:tbl>
              </a:graphicData>
            </a:graphic>
          </p:graphicFrame>
        </mc:Fallback>
      </mc:AlternateContent>
      <p:sp>
        <p:nvSpPr>
          <p:cNvPr id="5" name="TextBox 4">
            <a:extLst>
              <a:ext uri="{FF2B5EF4-FFF2-40B4-BE49-F238E27FC236}">
                <a16:creationId xmlns:a16="http://schemas.microsoft.com/office/drawing/2014/main" id="{CFC67DB7-2FC2-6019-CA37-F0F6B2E6E707}"/>
              </a:ext>
            </a:extLst>
          </p:cNvPr>
          <p:cNvSpPr txBox="1"/>
          <p:nvPr/>
        </p:nvSpPr>
        <p:spPr>
          <a:xfrm>
            <a:off x="4076700" y="2663873"/>
            <a:ext cx="990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Table 1</a:t>
            </a:r>
            <a:endParaRPr lang="en-IN" sz="2000" dirty="0"/>
          </a:p>
        </p:txBody>
      </p:sp>
    </p:spTree>
    <p:extLst>
      <p:ext uri="{BB962C8B-B14F-4D97-AF65-F5344CB8AC3E}">
        <p14:creationId xmlns:p14="http://schemas.microsoft.com/office/powerpoint/2010/main" val="17505020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32612F61-528E-3BBA-C2D0-85ED9B476E14}"/>
                  </a:ext>
                </a:extLst>
              </p:cNvPr>
              <p:cNvSpPr>
                <a:spLocks noGrp="1"/>
              </p:cNvSpPr>
              <p:nvPr>
                <p:ph type="title"/>
              </p:nvPr>
            </p:nvSpPr>
            <p:spPr/>
            <p:txBody>
              <a:bodyPr/>
              <a:lstStyle/>
              <a:p>
                <a:r>
                  <a:rPr lang="en-US" dirty="0"/>
                  <a:t>Square Roots of Perfect Squares from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1</m:t>
                    </m:r>
                  </m:oMath>
                </a14:m>
                <a:r>
                  <a:rPr lang="en-US" dirty="0"/>
                  <a:t> to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400</m:t>
                    </m:r>
                  </m:oMath>
                </a14:m>
                <a:endParaRPr lang="en-US" dirty="0"/>
              </a:p>
            </p:txBody>
          </p:sp>
        </mc:Choice>
        <mc:Fallback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32612F61-528E-3BBA-C2D0-85ED9B476E14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graphicFrame>
            <p:nvGraphicFramePr>
              <p:cNvPr id="4" name="Table Placeholder 3">
                <a:extLst>
                  <a:ext uri="{FF2B5EF4-FFF2-40B4-BE49-F238E27FC236}">
                    <a16:creationId xmlns:a16="http://schemas.microsoft.com/office/drawing/2014/main" id="{53DB6A35-702E-B4C1-67BF-5CC61CA45F0A}"/>
                  </a:ext>
                </a:extLst>
              </p:cNvPr>
              <p:cNvGraphicFramePr>
                <a:graphicFrameLocks noGrp="1"/>
              </p:cNvGraphicFramePr>
              <p:nvPr>
                <p:ph type="tbl" sz="quarter" idx="10"/>
                <p:extLst>
                  <p:ext uri="{D42A27DB-BD31-4B8C-83A1-F6EECF244321}">
                    <p14:modId xmlns:p14="http://schemas.microsoft.com/office/powerpoint/2010/main" val="3592141580"/>
                  </p:ext>
                </p:extLst>
              </p:nvPr>
            </p:nvGraphicFramePr>
            <p:xfrm>
              <a:off x="457200" y="1104900"/>
              <a:ext cx="8229600" cy="1608900"/>
            </p:xfrm>
            <a:graphic>
              <a:graphicData uri="http://schemas.openxmlformats.org/drawingml/2006/table">
                <a:tbl>
                  <a:tblPr bandRow="1">
                    <a:tableStyleId>{5C22544A-7EE6-4342-B048-85BDC9FD1C3A}</a:tableStyleId>
                  </a:tblPr>
                  <a:tblGrid>
                    <a:gridCol w="1645920">
                      <a:extLst>
                        <a:ext uri="{9D8B030D-6E8A-4147-A177-3AD203B41FA5}">
                          <a16:colId xmlns:a16="http://schemas.microsoft.com/office/drawing/2014/main" val="2803461202"/>
                        </a:ext>
                      </a:extLst>
                    </a:gridCol>
                    <a:gridCol w="1645920">
                      <a:extLst>
                        <a:ext uri="{9D8B030D-6E8A-4147-A177-3AD203B41FA5}">
                          <a16:colId xmlns:a16="http://schemas.microsoft.com/office/drawing/2014/main" val="1888483283"/>
                        </a:ext>
                      </a:extLst>
                    </a:gridCol>
                    <a:gridCol w="1645920">
                      <a:extLst>
                        <a:ext uri="{9D8B030D-6E8A-4147-A177-3AD203B41FA5}">
                          <a16:colId xmlns:a16="http://schemas.microsoft.com/office/drawing/2014/main" val="4024014517"/>
                        </a:ext>
                      </a:extLst>
                    </a:gridCol>
                    <a:gridCol w="1645920">
                      <a:extLst>
                        <a:ext uri="{9D8B030D-6E8A-4147-A177-3AD203B41FA5}">
                          <a16:colId xmlns:a16="http://schemas.microsoft.com/office/drawing/2014/main" val="927581073"/>
                        </a:ext>
                      </a:extLst>
                    </a:gridCol>
                    <a:gridCol w="1645920">
                      <a:extLst>
                        <a:ext uri="{9D8B030D-6E8A-4147-A177-3AD203B41FA5}">
                          <a16:colId xmlns:a16="http://schemas.microsoft.com/office/drawing/2014/main" val="3126718236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ad>
                                  <m:radPr>
                                    <m:degHide m:val="on"/>
                                    <m:ctrlPr>
                                      <a:rPr lang="en-US" b="0" i="1" baseline="0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radPr>
                                  <m:deg/>
                                  <m:e>
                                    <m:r>
                                      <a:rPr lang="en-US" b="0" i="1" baseline="0" smtClean="0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e>
                                </m:rad>
                                <m:r>
                                  <a:rPr lang="en-US" b="0" i="1" baseline="0" smtClean="0">
                                    <a:latin typeface="Cambria Math" panose="02040503050406030204" pitchFamily="18" charset="0"/>
                                  </a:rPr>
                                  <m:t>=1</m:t>
                                </m:r>
                              </m:oMath>
                            </m:oMathPara>
                          </a14:m>
                          <a:endParaRPr lang="en-US" baseline="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ad>
                                  <m:radPr>
                                    <m:degHide m:val="on"/>
                                    <m:ctrlPr>
                                      <a:rPr lang="en-US" b="0" i="1" baseline="0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radPr>
                                  <m:deg/>
                                  <m:e>
                                    <m:r>
                                      <a:rPr lang="en-US" b="0" i="1" baseline="0" smtClean="0">
                                        <a:latin typeface="Cambria Math" panose="02040503050406030204" pitchFamily="18" charset="0"/>
                                      </a:rPr>
                                      <m:t>25</m:t>
                                    </m:r>
                                  </m:e>
                                </m:rad>
                                <m:r>
                                  <a:rPr lang="en-US" b="0" i="1" baseline="0" smtClean="0"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r>
                                  <a:rPr lang="en-US" b="0" i="1" baseline="0" smtClean="0">
                                    <a:latin typeface="Cambria Math" panose="02040503050406030204" pitchFamily="18" charset="0"/>
                                  </a:rPr>
                                  <m:t>5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ad>
                                  <m:radPr>
                                    <m:degHide m:val="on"/>
                                    <m:ctrlPr>
                                      <a:rPr lang="en-US" b="0" i="1" baseline="0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radPr>
                                  <m:deg/>
                                  <m:e>
                                    <m:r>
                                      <a:rPr lang="en-US" b="0" i="1" baseline="0" smtClean="0">
                                        <a:latin typeface="Cambria Math" panose="02040503050406030204" pitchFamily="18" charset="0"/>
                                      </a:rPr>
                                      <m:t>81</m:t>
                                    </m:r>
                                  </m:e>
                                </m:rad>
                                <m:r>
                                  <a:rPr lang="en-US" b="0" i="1" baseline="0" smtClean="0"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r>
                                  <a:rPr lang="en-US" b="0" i="1" baseline="0" smtClean="0">
                                    <a:latin typeface="Cambria Math" panose="02040503050406030204" pitchFamily="18" charset="0"/>
                                  </a:rPr>
                                  <m:t>9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ad>
                                  <m:radPr>
                                    <m:degHide m:val="on"/>
                                    <m:ctrlPr>
                                      <a:rPr lang="en-US" b="0" i="1" baseline="0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radPr>
                                  <m:deg/>
                                  <m:e>
                                    <m:r>
                                      <a:rPr lang="en-US" b="0" i="1" baseline="0" smtClean="0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  <m:r>
                                      <a:rPr lang="en-US" b="0" i="1" baseline="0" smtClean="0">
                                        <a:latin typeface="Cambria Math" panose="02040503050406030204" pitchFamily="18" charset="0"/>
                                      </a:rPr>
                                      <m:t>69</m:t>
                                    </m:r>
                                  </m:e>
                                </m:rad>
                                <m:r>
                                  <a:rPr lang="en-US" b="0" i="1" baseline="0" smtClean="0">
                                    <a:latin typeface="Cambria Math" panose="02040503050406030204" pitchFamily="18" charset="0"/>
                                  </a:rPr>
                                  <m:t>=1</m:t>
                                </m:r>
                                <m:r>
                                  <a:rPr lang="en-US" b="0" i="1" baseline="0" smtClean="0">
                                    <a:latin typeface="Cambria Math" panose="02040503050406030204" pitchFamily="18" charset="0"/>
                                  </a:rPr>
                                  <m:t>3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ad>
                                  <m:radPr>
                                    <m:degHide m:val="on"/>
                                    <m:ctrlPr>
                                      <a:rPr lang="en-US" b="0" i="1" baseline="0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radPr>
                                  <m:deg/>
                                  <m:e>
                                    <m:r>
                                      <a:rPr lang="en-US" b="0" i="1" baseline="0" smtClean="0">
                                        <a:latin typeface="Cambria Math" panose="02040503050406030204" pitchFamily="18" charset="0"/>
                                      </a:rPr>
                                      <m:t>289</m:t>
                                    </m:r>
                                  </m:e>
                                </m:rad>
                                <m:r>
                                  <a:rPr lang="en-US" b="0" i="1" baseline="0" smtClean="0">
                                    <a:latin typeface="Cambria Math" panose="02040503050406030204" pitchFamily="18" charset="0"/>
                                  </a:rPr>
                                  <m:t>=1</m:t>
                                </m:r>
                                <m:r>
                                  <a:rPr lang="en-US" b="0" i="1" baseline="0" smtClean="0">
                                    <a:latin typeface="Cambria Math" panose="02040503050406030204" pitchFamily="18" charset="0"/>
                                  </a:rPr>
                                  <m:t>7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4004268302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ad>
                                  <m:radPr>
                                    <m:degHide m:val="on"/>
                                    <m:ctrlPr>
                                      <a:rPr lang="en-US" b="0" i="1" baseline="0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radPr>
                                  <m:deg/>
                                  <m:e>
                                    <m:r>
                                      <a:rPr lang="en-US" b="0" i="1" baseline="0" smtClean="0">
                                        <a:latin typeface="Cambria Math" panose="02040503050406030204" pitchFamily="18" charset="0"/>
                                      </a:rPr>
                                      <m:t>4</m:t>
                                    </m:r>
                                  </m:e>
                                </m:rad>
                                <m:r>
                                  <a:rPr lang="en-US" b="0" i="1" baseline="0" smtClean="0"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r>
                                  <a:rPr lang="en-US" b="0" i="1" baseline="0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ad>
                                  <m:radPr>
                                    <m:degHide m:val="on"/>
                                    <m:ctrlPr>
                                      <a:rPr lang="en-US" b="0" i="1" baseline="0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radPr>
                                  <m:deg/>
                                  <m:e>
                                    <m:r>
                                      <a:rPr lang="en-US" b="0" i="1" baseline="0" smtClean="0">
                                        <a:latin typeface="Cambria Math" panose="02040503050406030204" pitchFamily="18" charset="0"/>
                                      </a:rPr>
                                      <m:t>36</m:t>
                                    </m:r>
                                  </m:e>
                                </m:rad>
                                <m:r>
                                  <a:rPr lang="en-US" b="0" i="1" baseline="0" smtClean="0"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r>
                                  <a:rPr lang="en-US" b="0" i="1" baseline="0" smtClean="0">
                                    <a:latin typeface="Cambria Math" panose="02040503050406030204" pitchFamily="18" charset="0"/>
                                  </a:rPr>
                                  <m:t>6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ad>
                                  <m:radPr>
                                    <m:degHide m:val="on"/>
                                    <m:ctrlPr>
                                      <a:rPr lang="en-US" b="0" i="1" baseline="0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radPr>
                                  <m:deg/>
                                  <m:e>
                                    <m:r>
                                      <a:rPr lang="en-US" b="0" i="1" baseline="0" smtClean="0">
                                        <a:latin typeface="Cambria Math" panose="02040503050406030204" pitchFamily="18" charset="0"/>
                                      </a:rPr>
                                      <m:t>100</m:t>
                                    </m:r>
                                  </m:e>
                                </m:rad>
                                <m:r>
                                  <a:rPr lang="en-US" b="0" i="1" baseline="0" smtClean="0">
                                    <a:latin typeface="Cambria Math" panose="02040503050406030204" pitchFamily="18" charset="0"/>
                                  </a:rPr>
                                  <m:t>=1</m:t>
                                </m:r>
                                <m:r>
                                  <a:rPr lang="en-US" b="0" i="1" baseline="0" smtClean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ad>
                                  <m:radPr>
                                    <m:degHide m:val="on"/>
                                    <m:ctrlPr>
                                      <a:rPr lang="en-US" b="0" i="1" baseline="0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radPr>
                                  <m:deg/>
                                  <m:e>
                                    <m:r>
                                      <a:rPr lang="en-US" b="0" i="1" baseline="0" smtClean="0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  <m:r>
                                      <a:rPr lang="en-US" b="0" i="1" baseline="0" smtClean="0">
                                        <a:latin typeface="Cambria Math" panose="02040503050406030204" pitchFamily="18" charset="0"/>
                                      </a:rPr>
                                      <m:t>96</m:t>
                                    </m:r>
                                  </m:e>
                                </m:rad>
                                <m:r>
                                  <a:rPr lang="en-US" b="0" i="1" baseline="0" smtClean="0">
                                    <a:latin typeface="Cambria Math" panose="02040503050406030204" pitchFamily="18" charset="0"/>
                                  </a:rPr>
                                  <m:t>=1</m:t>
                                </m:r>
                                <m:r>
                                  <a:rPr lang="en-US" b="0" i="1" baseline="0" smtClean="0">
                                    <a:latin typeface="Cambria Math" panose="02040503050406030204" pitchFamily="18" charset="0"/>
                                  </a:rPr>
                                  <m:t>4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ad>
                                  <m:radPr>
                                    <m:degHide m:val="on"/>
                                    <m:ctrlPr>
                                      <a:rPr lang="en-US" b="0" i="1" baseline="0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radPr>
                                  <m:deg/>
                                  <m:e>
                                    <m:r>
                                      <a:rPr lang="en-US" b="0" i="1" baseline="0" smtClean="0">
                                        <a:latin typeface="Cambria Math" panose="02040503050406030204" pitchFamily="18" charset="0"/>
                                      </a:rPr>
                                      <m:t>324</m:t>
                                    </m:r>
                                  </m:e>
                                </m:rad>
                                <m:r>
                                  <a:rPr lang="en-US" b="0" i="1" baseline="0" smtClean="0">
                                    <a:latin typeface="Cambria Math" panose="02040503050406030204" pitchFamily="18" charset="0"/>
                                  </a:rPr>
                                  <m:t>=1</m:t>
                                </m:r>
                                <m:r>
                                  <a:rPr lang="en-US" b="0" i="1" baseline="0" smtClean="0">
                                    <a:latin typeface="Cambria Math" panose="02040503050406030204" pitchFamily="18" charset="0"/>
                                  </a:rPr>
                                  <m:t>8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608268605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ad>
                                  <m:radPr>
                                    <m:degHide m:val="on"/>
                                    <m:ctrlPr>
                                      <a:rPr lang="en-US" b="0" i="1" baseline="0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radPr>
                                  <m:deg/>
                                  <m:e>
                                    <m:r>
                                      <a:rPr lang="en-US" b="0" i="1" baseline="0" smtClean="0">
                                        <a:latin typeface="Cambria Math" panose="02040503050406030204" pitchFamily="18" charset="0"/>
                                      </a:rPr>
                                      <m:t>9</m:t>
                                    </m:r>
                                  </m:e>
                                </m:rad>
                                <m:r>
                                  <a:rPr lang="en-US" b="0" i="1" baseline="0" smtClean="0"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r>
                                  <a:rPr lang="en-US" b="0" i="1" baseline="0" smtClean="0">
                                    <a:latin typeface="Cambria Math" panose="02040503050406030204" pitchFamily="18" charset="0"/>
                                  </a:rPr>
                                  <m:t>3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ad>
                                  <m:radPr>
                                    <m:degHide m:val="on"/>
                                    <m:ctrlPr>
                                      <a:rPr lang="en-US" b="0" i="1" baseline="0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radPr>
                                  <m:deg/>
                                  <m:e>
                                    <m:r>
                                      <a:rPr lang="en-US" b="0" i="1" baseline="0" smtClean="0">
                                        <a:latin typeface="Cambria Math" panose="02040503050406030204" pitchFamily="18" charset="0"/>
                                      </a:rPr>
                                      <m:t>49</m:t>
                                    </m:r>
                                  </m:e>
                                </m:rad>
                                <m:r>
                                  <a:rPr lang="en-US" b="0" i="1" baseline="0" smtClean="0"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r>
                                  <a:rPr lang="en-US" b="0" i="1" baseline="0" smtClean="0">
                                    <a:latin typeface="Cambria Math" panose="02040503050406030204" pitchFamily="18" charset="0"/>
                                  </a:rPr>
                                  <m:t>7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ad>
                                  <m:radPr>
                                    <m:degHide m:val="on"/>
                                    <m:ctrlPr>
                                      <a:rPr lang="en-US" b="0" i="1" baseline="0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radPr>
                                  <m:deg/>
                                  <m:e>
                                    <m:r>
                                      <a:rPr lang="en-US" b="0" i="1" baseline="0" smtClean="0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  <m:r>
                                      <a:rPr lang="en-US" b="0" i="1" baseline="0" smtClean="0">
                                        <a:latin typeface="Cambria Math" panose="02040503050406030204" pitchFamily="18" charset="0"/>
                                      </a:rPr>
                                      <m:t>21</m:t>
                                    </m:r>
                                  </m:e>
                                </m:rad>
                                <m:r>
                                  <a:rPr lang="en-US" b="0" i="1" baseline="0" smtClean="0"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r>
                                  <a:rPr lang="en-US" b="0" i="1" baseline="0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  <m:r>
                                  <a:rPr lang="en-US" b="0" i="1" baseline="0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ad>
                                  <m:radPr>
                                    <m:degHide m:val="on"/>
                                    <m:ctrlPr>
                                      <a:rPr lang="en-US" b="0" i="1" baseline="0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radPr>
                                  <m:deg/>
                                  <m:e>
                                    <m:r>
                                      <a:rPr lang="en-US" b="0" i="1" baseline="0" smtClean="0">
                                        <a:latin typeface="Cambria Math" panose="02040503050406030204" pitchFamily="18" charset="0"/>
                                      </a:rPr>
                                      <m:t>225</m:t>
                                    </m:r>
                                  </m:e>
                                </m:rad>
                                <m:r>
                                  <a:rPr lang="en-US" b="0" i="1" baseline="0" smtClean="0">
                                    <a:latin typeface="Cambria Math" panose="02040503050406030204" pitchFamily="18" charset="0"/>
                                  </a:rPr>
                                  <m:t>=1</m:t>
                                </m:r>
                                <m:r>
                                  <a:rPr lang="en-US" b="0" i="1" baseline="0" smtClean="0">
                                    <a:latin typeface="Cambria Math" panose="02040503050406030204" pitchFamily="18" charset="0"/>
                                  </a:rPr>
                                  <m:t>5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ad>
                                  <m:radPr>
                                    <m:degHide m:val="on"/>
                                    <m:ctrlPr>
                                      <a:rPr lang="en-US" b="0" i="1" baseline="0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radPr>
                                  <m:deg/>
                                  <m:e>
                                    <m:r>
                                      <a:rPr lang="en-US" b="0" i="1" baseline="0" smtClean="0">
                                        <a:latin typeface="Cambria Math" panose="02040503050406030204" pitchFamily="18" charset="0"/>
                                      </a:rPr>
                                      <m:t>361</m:t>
                                    </m:r>
                                  </m:e>
                                </m:rad>
                                <m:r>
                                  <a:rPr lang="en-US" b="0" i="1" baseline="0" smtClean="0">
                                    <a:latin typeface="Cambria Math" panose="02040503050406030204" pitchFamily="18" charset="0"/>
                                  </a:rPr>
                                  <m:t>=1</m:t>
                                </m:r>
                                <m:r>
                                  <a:rPr lang="en-US" b="0" i="1" baseline="0" smtClean="0">
                                    <a:latin typeface="Cambria Math" panose="02040503050406030204" pitchFamily="18" charset="0"/>
                                  </a:rPr>
                                  <m:t>9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091143382"/>
                      </a:ext>
                    </a:extLst>
                  </a:tr>
                  <a:tr h="215454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ad>
                                  <m:radPr>
                                    <m:degHide m:val="on"/>
                                    <m:ctrlPr>
                                      <a:rPr lang="en-US" b="0" i="1" baseline="0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radPr>
                                  <m:deg/>
                                  <m:e>
                                    <m:r>
                                      <a:rPr lang="en-US" b="0" i="1" baseline="0" smtClean="0">
                                        <a:latin typeface="Cambria Math" panose="02040503050406030204" pitchFamily="18" charset="0"/>
                                      </a:rPr>
                                      <m:t>16</m:t>
                                    </m:r>
                                  </m:e>
                                </m:rad>
                                <m:r>
                                  <a:rPr lang="en-US" b="0" i="1" baseline="0" smtClean="0"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r>
                                  <a:rPr lang="en-US" b="0" i="1" baseline="0" smtClean="0">
                                    <a:latin typeface="Cambria Math" panose="02040503050406030204" pitchFamily="18" charset="0"/>
                                  </a:rPr>
                                  <m:t>4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ad>
                                  <m:radPr>
                                    <m:degHide m:val="on"/>
                                    <m:ctrlPr>
                                      <a:rPr lang="en-US" b="0" i="1" baseline="0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radPr>
                                  <m:deg/>
                                  <m:e>
                                    <m:r>
                                      <a:rPr lang="en-US" b="0" i="1" baseline="0" smtClean="0">
                                        <a:latin typeface="Cambria Math" panose="02040503050406030204" pitchFamily="18" charset="0"/>
                                      </a:rPr>
                                      <m:t>64</m:t>
                                    </m:r>
                                  </m:e>
                                </m:rad>
                                <m:r>
                                  <a:rPr lang="en-US" b="0" i="1" baseline="0" smtClean="0"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r>
                                  <a:rPr lang="en-US" b="0" i="1" baseline="0" smtClean="0">
                                    <a:latin typeface="Cambria Math" panose="02040503050406030204" pitchFamily="18" charset="0"/>
                                  </a:rPr>
                                  <m:t>8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ad>
                                  <m:radPr>
                                    <m:degHide m:val="on"/>
                                    <m:ctrlPr>
                                      <a:rPr lang="en-US" b="0" i="1" baseline="0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radPr>
                                  <m:deg/>
                                  <m:e>
                                    <m:r>
                                      <a:rPr lang="en-US" b="0" i="1" baseline="0" smtClean="0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  <m:r>
                                      <a:rPr lang="en-US" b="0" i="1" baseline="0" smtClean="0">
                                        <a:latin typeface="Cambria Math" panose="02040503050406030204" pitchFamily="18" charset="0"/>
                                      </a:rPr>
                                      <m:t>44</m:t>
                                    </m:r>
                                  </m:e>
                                </m:rad>
                                <m:r>
                                  <a:rPr lang="en-US" b="0" i="1" baseline="0" smtClean="0">
                                    <a:latin typeface="Cambria Math" panose="02040503050406030204" pitchFamily="18" charset="0"/>
                                  </a:rPr>
                                  <m:t>=1</m:t>
                                </m:r>
                                <m:r>
                                  <a:rPr lang="en-US" b="0" i="1" baseline="0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ad>
                                  <m:radPr>
                                    <m:degHide m:val="on"/>
                                    <m:ctrlPr>
                                      <a:rPr lang="en-US" b="0" i="1" baseline="0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radPr>
                                  <m:deg/>
                                  <m:e>
                                    <m:r>
                                      <a:rPr lang="en-US" b="0" i="1" baseline="0" smtClean="0">
                                        <a:latin typeface="Cambria Math" panose="02040503050406030204" pitchFamily="18" charset="0"/>
                                      </a:rPr>
                                      <m:t>256</m:t>
                                    </m:r>
                                  </m:e>
                                </m:rad>
                                <m:r>
                                  <a:rPr lang="en-US" b="0" i="1" baseline="0" smtClean="0">
                                    <a:latin typeface="Cambria Math" panose="02040503050406030204" pitchFamily="18" charset="0"/>
                                  </a:rPr>
                                  <m:t>=1</m:t>
                                </m:r>
                                <m:r>
                                  <a:rPr lang="en-US" b="0" i="1" baseline="0" smtClean="0">
                                    <a:latin typeface="Cambria Math" panose="02040503050406030204" pitchFamily="18" charset="0"/>
                                  </a:rPr>
                                  <m:t>6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ad>
                                  <m:radPr>
                                    <m:degHide m:val="on"/>
                                    <m:ctrlPr>
                                      <a:rPr lang="en-US" b="0" i="1" baseline="0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radPr>
                                  <m:deg/>
                                  <m:e>
                                    <m:r>
                                      <a:rPr lang="en-US" b="0" i="1" baseline="0" smtClean="0">
                                        <a:latin typeface="Cambria Math" panose="02040503050406030204" pitchFamily="18" charset="0"/>
                                      </a:rPr>
                                      <m:t>400</m:t>
                                    </m:r>
                                  </m:e>
                                </m:rad>
                                <m:r>
                                  <a:rPr lang="en-US" b="0" i="1" baseline="0" smtClean="0"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r>
                                  <a:rPr lang="en-US" b="0" i="1" baseline="0" smtClean="0">
                                    <a:latin typeface="Cambria Math" panose="02040503050406030204" pitchFamily="18" charset="0"/>
                                  </a:rPr>
                                  <m:t>20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4195931330"/>
                      </a:ext>
                    </a:extLst>
                  </a:tr>
                </a:tbl>
              </a:graphicData>
            </a:graphic>
          </p:graphicFrame>
        </mc:Choice>
        <mc:Fallback>
          <p:graphicFrame>
            <p:nvGraphicFramePr>
              <p:cNvPr id="4" name="Table Placeholder 3">
                <a:extLst>
                  <a:ext uri="{FF2B5EF4-FFF2-40B4-BE49-F238E27FC236}">
                    <a16:creationId xmlns:a16="http://schemas.microsoft.com/office/drawing/2014/main" id="{53DB6A35-702E-B4C1-67BF-5CC61CA45F0A}"/>
                  </a:ext>
                </a:extLst>
              </p:cNvPr>
              <p:cNvGraphicFramePr>
                <a:graphicFrameLocks noGrp="1"/>
              </p:cNvGraphicFramePr>
              <p:nvPr>
                <p:ph type="tbl" sz="quarter" idx="10"/>
                <p:extLst>
                  <p:ext uri="{D42A27DB-BD31-4B8C-83A1-F6EECF244321}">
                    <p14:modId xmlns:p14="http://schemas.microsoft.com/office/powerpoint/2010/main" val="3592141580"/>
                  </p:ext>
                </p:extLst>
              </p:nvPr>
            </p:nvGraphicFramePr>
            <p:xfrm>
              <a:off x="457200" y="1104900"/>
              <a:ext cx="8229600" cy="1608900"/>
            </p:xfrm>
            <a:graphic>
              <a:graphicData uri="http://schemas.openxmlformats.org/drawingml/2006/table">
                <a:tbl>
                  <a:tblPr bandRow="1">
                    <a:tableStyleId>{5C22544A-7EE6-4342-B048-85BDC9FD1C3A}</a:tableStyleId>
                  </a:tblPr>
                  <a:tblGrid>
                    <a:gridCol w="1645920">
                      <a:extLst>
                        <a:ext uri="{9D8B030D-6E8A-4147-A177-3AD203B41FA5}">
                          <a16:colId xmlns:a16="http://schemas.microsoft.com/office/drawing/2014/main" val="2803461202"/>
                        </a:ext>
                      </a:extLst>
                    </a:gridCol>
                    <a:gridCol w="1645920">
                      <a:extLst>
                        <a:ext uri="{9D8B030D-6E8A-4147-A177-3AD203B41FA5}">
                          <a16:colId xmlns:a16="http://schemas.microsoft.com/office/drawing/2014/main" val="1888483283"/>
                        </a:ext>
                      </a:extLst>
                    </a:gridCol>
                    <a:gridCol w="1645920">
                      <a:extLst>
                        <a:ext uri="{9D8B030D-6E8A-4147-A177-3AD203B41FA5}">
                          <a16:colId xmlns:a16="http://schemas.microsoft.com/office/drawing/2014/main" val="4024014517"/>
                        </a:ext>
                      </a:extLst>
                    </a:gridCol>
                    <a:gridCol w="1645920">
                      <a:extLst>
                        <a:ext uri="{9D8B030D-6E8A-4147-A177-3AD203B41FA5}">
                          <a16:colId xmlns:a16="http://schemas.microsoft.com/office/drawing/2014/main" val="927581073"/>
                        </a:ext>
                      </a:extLst>
                    </a:gridCol>
                    <a:gridCol w="1645920">
                      <a:extLst>
                        <a:ext uri="{9D8B030D-6E8A-4147-A177-3AD203B41FA5}">
                          <a16:colId xmlns:a16="http://schemas.microsoft.com/office/drawing/2014/main" val="3126718236"/>
                        </a:ext>
                      </a:extLst>
                    </a:gridCol>
                  </a:tblGrid>
                  <a:tr h="403606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741" t="-1515" r="-401111" b="-30454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100741" t="-1515" r="-301111" b="-30454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200741" t="-1515" r="-201111" b="-30454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300741" t="-1515" r="-101111" b="-30454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400741" t="-1515" r="-1111" b="-304545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4004268302"/>
                      </a:ext>
                    </a:extLst>
                  </a:tr>
                  <a:tr h="398082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741" t="-101515" r="-401111" b="-20454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100741" t="-101515" r="-301111" b="-20454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200741" t="-101515" r="-201111" b="-20454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300741" t="-101515" r="-101111" b="-20454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400741" t="-101515" r="-1111" b="-204545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608268605"/>
                      </a:ext>
                    </a:extLst>
                  </a:tr>
                  <a:tr h="403606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741" t="-198507" r="-401111" b="-10149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100741" t="-198507" r="-301111" b="-10149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200741" t="-198507" r="-201111" b="-10149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300741" t="-198507" r="-101111" b="-10149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400741" t="-198507" r="-1111" b="-101493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091143382"/>
                      </a:ext>
                    </a:extLst>
                  </a:tr>
                  <a:tr h="403606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741" t="-303030" r="-401111" b="-303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100741" t="-303030" r="-301111" b="-303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200741" t="-303030" r="-201111" b="-303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300741" t="-303030" r="-101111" b="-303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400741" t="-303030" r="-1111" b="-303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4195931330"/>
                      </a:ext>
                    </a:extLst>
                  </a:tr>
                </a:tbl>
              </a:graphicData>
            </a:graphic>
          </p:graphicFrame>
        </mc:Fallback>
      </mc:AlternateContent>
      <p:sp>
        <p:nvSpPr>
          <p:cNvPr id="5" name="TextBox 4">
            <a:extLst>
              <a:ext uri="{FF2B5EF4-FFF2-40B4-BE49-F238E27FC236}">
                <a16:creationId xmlns:a16="http://schemas.microsoft.com/office/drawing/2014/main" id="{CFC67DB7-2FC2-6019-CA37-F0F6B2E6E707}"/>
              </a:ext>
            </a:extLst>
          </p:cNvPr>
          <p:cNvSpPr txBox="1"/>
          <p:nvPr/>
        </p:nvSpPr>
        <p:spPr>
          <a:xfrm>
            <a:off x="4076700" y="2663873"/>
            <a:ext cx="990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Table 2</a:t>
            </a:r>
            <a:endParaRPr lang="en-IN" sz="2000" dirty="0"/>
          </a:p>
        </p:txBody>
      </p:sp>
    </p:spTree>
    <p:extLst>
      <p:ext uri="{BB962C8B-B14F-4D97-AF65-F5344CB8AC3E}">
        <p14:creationId xmlns:p14="http://schemas.microsoft.com/office/powerpoint/2010/main" val="34013416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1: Finding Square Roots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IN" sz="2800" dirty="0"/>
                  <a:t>Refer to Table </a:t>
                </a:r>
                <a14:m>
                  <m:oMath xmlns:m="http://schemas.openxmlformats.org/officeDocument/2006/math">
                    <m:r>
                      <a:rPr lang="en-IN" sz="2800" i="1" dirty="0" smtClean="0">
                        <a:latin typeface="Cambria Math" panose="02040503050406030204" pitchFamily="18" charset="0"/>
                      </a:rPr>
                      <m:t>2</m:t>
                    </m:r>
                  </m:oMath>
                </a14:m>
                <a:r>
                  <a:rPr lang="en-IN" sz="2800" dirty="0"/>
                  <a:t> to find the following square roots.</a:t>
                </a:r>
              </a:p>
              <a:p>
                <a:pPr marL="514350" indent="-514350">
                  <a:buFont typeface="+mj-lt"/>
                  <a:buAutoNum type="alphaLcPeriod"/>
                  <a:defRPr sz="2800"/>
                </a:pPr>
                <a:r>
                  <a:rPr lang="en-IN" dirty="0"/>
                  <a:t>​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ar-AE" i="1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ar-AE">
                            <a:latin typeface="Cambria Math" panose="02040503050406030204" pitchFamily="18" charset="0"/>
                          </a:rPr>
                          <m:t>100</m:t>
                        </m:r>
                      </m:e>
                    </m:rad>
                  </m:oMath>
                </a14:m>
                <a:r>
                  <a:rPr lang="ar-AE" dirty="0"/>
                  <a:t>			</a:t>
                </a:r>
                <a:r>
                  <a:rPr lang="en-IN" dirty="0"/>
                  <a:t>b.   ​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ar-AE" i="1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ar-AE">
                            <a:latin typeface="Cambria Math" panose="02040503050406030204" pitchFamily="18" charset="0"/>
                          </a:rPr>
                          <m:t>169</m:t>
                        </m:r>
                      </m:e>
                    </m:rad>
                  </m:oMath>
                </a14:m>
                <a:endParaRPr lang="ar-AE" dirty="0"/>
              </a:p>
              <a:p>
                <a:pPr marL="514350" indent="-514350">
                  <a:buFont typeface="+mj-lt"/>
                  <a:buAutoNum type="alphaLcPeriod" startAt="3"/>
                  <a:defRPr sz="2800"/>
                </a:pPr>
                <a:r>
                  <a:rPr lang="ar-AE" dirty="0"/>
                  <a:t>​</a:t>
                </a:r>
                <a14:m>
                  <m:oMath xmlns:m="http://schemas.openxmlformats.org/officeDocument/2006/math">
                    <m:r>
                      <a:rPr lang="ar-AE">
                        <a:latin typeface="Cambria Math" panose="02040503050406030204" pitchFamily="18" charset="0"/>
                      </a:rPr>
                      <m:t>−</m:t>
                    </m:r>
                    <m:rad>
                      <m:radPr>
                        <m:degHide m:val="on"/>
                        <m:ctrlPr>
                          <a:rPr lang="ar-AE" i="1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ar-AE">
                            <a:latin typeface="Cambria Math" panose="02040503050406030204" pitchFamily="18" charset="0"/>
                          </a:rPr>
                          <m:t>121</m:t>
                        </m:r>
                      </m:e>
                    </m:rad>
                  </m:oMath>
                </a14:m>
                <a:r>
                  <a:rPr lang="ar-AE" dirty="0"/>
                  <a:t>			</a:t>
                </a:r>
                <a:r>
                  <a:rPr lang="en-IN" dirty="0"/>
                  <a:t>d.   ​</a:t>
                </a:r>
                <a14:m>
                  <m:oMath xmlns:m="http://schemas.openxmlformats.org/officeDocument/2006/math">
                    <m:r>
                      <a:rPr lang="en-IN">
                        <a:latin typeface="Cambria Math" panose="02040503050406030204" pitchFamily="18" charset="0"/>
                      </a:rPr>
                      <m:t>−</m:t>
                    </m:r>
                    <m:rad>
                      <m:radPr>
                        <m:degHide m:val="on"/>
                        <m:ctrlPr>
                          <a:rPr lang="ar-AE" i="1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ar-AE">
                            <a:latin typeface="Cambria Math" panose="02040503050406030204" pitchFamily="18" charset="0"/>
                          </a:rPr>
                          <m:t>361</m:t>
                        </m:r>
                      </m:e>
                    </m:rad>
                  </m:oMath>
                </a14:m>
                <a:endParaRPr lang="ar-AE" dirty="0"/>
              </a:p>
              <a:p>
                <a:pPr>
                  <a:defRPr sz="2800"/>
                </a:pPr>
                <a:r>
                  <a:rPr lang="en-IN" b="1" dirty="0"/>
                  <a:t>Solution</a:t>
                </a:r>
              </a:p>
              <a:p>
                <a:pPr>
                  <a:defRPr sz="2800"/>
                </a:pPr>
                <a:r>
                  <a:rPr lang="en-IN" dirty="0"/>
                  <a:t>a.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ar-AE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100</m:t>
                        </m:r>
                      </m:e>
                    </m:rad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10</m:t>
                    </m:r>
                  </m:oMath>
                </a14:m>
                <a:endParaRPr lang="en-US" dirty="0"/>
              </a:p>
              <a:p>
                <a:pPr>
                  <a:defRPr sz="2800"/>
                </a:pPr>
                <a:r>
                  <a:rPr lang="en-US" dirty="0"/>
                  <a:t>b.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169</m:t>
                        </m:r>
                      </m:e>
                    </m:rad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13</m:t>
                    </m:r>
                  </m:oMath>
                </a14:m>
                <a:endParaRPr lang="en-US" dirty="0"/>
              </a:p>
              <a:p>
                <a:pPr>
                  <a:defRPr sz="2800"/>
                </a:pPr>
                <a:r>
                  <a:rPr lang="en-US" dirty="0"/>
                  <a:t>c.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−</m:t>
                    </m:r>
                    <m:rad>
                      <m:radPr>
                        <m:degHide m:val="on"/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121</m:t>
                        </m:r>
                      </m:e>
                    </m:rad>
                    <m:r>
                      <a:rPr lang="en-US" b="0" i="1" smtClean="0">
                        <a:latin typeface="Cambria Math" panose="02040503050406030204" pitchFamily="18" charset="0"/>
                      </a:rPr>
                      <m:t>=−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11</m:t>
                    </m:r>
                  </m:oMath>
                </a14:m>
                <a:endParaRPr lang="en-US" b="0" dirty="0"/>
              </a:p>
              <a:p>
                <a:pPr>
                  <a:defRPr sz="2800"/>
                </a:pPr>
                <a:r>
                  <a:rPr lang="en-US" dirty="0"/>
                  <a:t>d.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−</m:t>
                    </m:r>
                    <m:rad>
                      <m:radPr>
                        <m:degHide m:val="on"/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361</m:t>
                        </m:r>
                      </m:e>
                    </m:rad>
                    <m:r>
                      <a:rPr lang="en-US" b="0" i="1" smtClean="0">
                        <a:latin typeface="Cambria Math" panose="02040503050406030204" pitchFamily="18" charset="0"/>
                      </a:rPr>
                      <m:t>=−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19</m:t>
                    </m:r>
                  </m:oMath>
                </a14:m>
                <a:endParaRPr lang="ar-AE" dirty="0"/>
              </a:p>
              <a:p>
                <a:pPr>
                  <a:defRPr sz="2800"/>
                </a:pPr>
                <a:endParaRPr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556" t="-1227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200"/>
            </a:pPr>
            <a:r>
              <a:rPr lang="en-US" dirty="0"/>
              <a:t>Procedure: </a:t>
            </a:r>
            <a:r>
              <a:rPr dirty="0"/>
              <a:t>Rules for Order of Operations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>
              <a:xfrm>
                <a:off x="457200" y="1082078"/>
                <a:ext cx="8229600" cy="4228850"/>
              </a:xfrm>
            </p:spPr>
            <p:txBody>
              <a:bodyPr>
                <a:spAutoFit/>
              </a:bodyPr>
              <a:lstStyle/>
              <a:p>
                <a:pPr marL="514350" indent="-514350">
                  <a:buFont typeface="+mj-lt"/>
                  <a:buAutoNum type="arabicPeriod"/>
                  <a:defRPr sz="2800"/>
                </a:pPr>
                <a:r>
                  <a:rPr lang="en-US" dirty="0"/>
                  <a:t>​</a:t>
                </a:r>
                <a:r>
                  <a:rPr lang="en-US" sz="2800" dirty="0"/>
                  <a:t>Simplify within grouping symbols, such as parentheses </a:t>
                </a:r>
                <a14:m>
                  <m:oMath xmlns:m="http://schemas.openxmlformats.org/officeDocument/2006/math">
                    <m:r>
                      <a:rPr lang="en-US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b="0" i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2800" dirty="0"/>
                  <a:t>, brackets </a:t>
                </a:r>
                <a14:m>
                  <m:oMath xmlns:m="http://schemas.openxmlformats.org/officeDocument/2006/math">
                    <m:r>
                      <a:rPr lang="en-US">
                        <a:latin typeface="Cambria Math" panose="02040503050406030204" pitchFamily="18" charset="0"/>
                      </a:rPr>
                      <m:t>[</m:t>
                    </m:r>
                    <m:r>
                      <a:rPr lang="en-US" b="0" i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>
                        <a:latin typeface="Cambria Math" panose="02040503050406030204" pitchFamily="18" charset="0"/>
                      </a:rPr>
                      <m:t>]</m:t>
                    </m:r>
                  </m:oMath>
                </a14:m>
                <a:r>
                  <a:rPr lang="en-US" sz="2800" dirty="0"/>
                  <a:t>, and braces </a:t>
                </a:r>
                <a14:m>
                  <m:oMath xmlns:m="http://schemas.openxmlformats.org/officeDocument/2006/math">
                    <m:r>
                      <a:rPr lang="en-US">
                        <a:latin typeface="Cambria Math" panose="02040503050406030204" pitchFamily="18" charset="0"/>
                      </a:rPr>
                      <m:t>{</m:t>
                    </m:r>
                    <m:r>
                      <a:rPr lang="en-US" b="0" i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>
                        <a:latin typeface="Cambria Math" panose="02040503050406030204" pitchFamily="18" charset="0"/>
                      </a:rPr>
                      <m:t>}</m:t>
                    </m:r>
                  </m:oMath>
                </a14:m>
                <a:r>
                  <a:rPr lang="en-US" sz="2800" dirty="0"/>
                  <a:t>, working from the innermost grouping outward.</a:t>
                </a:r>
              </a:p>
              <a:p>
                <a:pPr marL="514350" indent="-514350">
                  <a:buFont typeface="+mj-lt"/>
                  <a:buAutoNum type="arabicPeriod" startAt="2"/>
                  <a:defRPr sz="2800"/>
                </a:pPr>
                <a:r>
                  <a:rPr lang="en-US" dirty="0"/>
                  <a:t>​</a:t>
                </a:r>
                <a:r>
                  <a:rPr lang="en-US" sz="2800" dirty="0"/>
                  <a:t>Find any powers indicated by exponents.</a:t>
                </a:r>
              </a:p>
              <a:p>
                <a:pPr marL="514350" indent="-514350">
                  <a:buFont typeface="+mj-lt"/>
                  <a:buAutoNum type="arabicPeriod" startAt="3"/>
                  <a:defRPr sz="2800"/>
                </a:pPr>
                <a:r>
                  <a:rPr lang="en-US" dirty="0"/>
                  <a:t>​</a:t>
                </a:r>
                <a:r>
                  <a:rPr lang="en-US" sz="2800" dirty="0"/>
                  <a:t>Moving from </a:t>
                </a:r>
                <a:r>
                  <a:rPr lang="en-US" sz="2800" b="1" dirty="0"/>
                  <a:t>left to right</a:t>
                </a:r>
                <a:r>
                  <a:rPr lang="en-US" sz="2800" dirty="0"/>
                  <a:t>, perform any multiplications </a:t>
                </a:r>
                <a:r>
                  <a:rPr lang="en-US" sz="2800" b="1" dirty="0"/>
                  <a:t>or</a:t>
                </a:r>
                <a:r>
                  <a:rPr lang="en-US" sz="2800" dirty="0"/>
                  <a:t> divisions </a:t>
                </a:r>
                <a:r>
                  <a:rPr lang="en-US" sz="2800" b="1" dirty="0"/>
                  <a:t>in the order they appear</a:t>
                </a:r>
                <a:r>
                  <a:rPr lang="en-US" sz="2800" dirty="0"/>
                  <a:t>.</a:t>
                </a:r>
              </a:p>
              <a:p>
                <a:pPr marL="514350" indent="-514350">
                  <a:buFont typeface="+mj-lt"/>
                  <a:buAutoNum type="arabicPeriod" startAt="4"/>
                  <a:defRPr sz="2800"/>
                </a:pPr>
                <a:r>
                  <a:rPr lang="en-US" dirty="0"/>
                  <a:t>​</a:t>
                </a:r>
                <a:r>
                  <a:rPr lang="en-US" sz="2800" dirty="0"/>
                  <a:t>Moving from </a:t>
                </a:r>
                <a:r>
                  <a:rPr lang="en-US" sz="2800" b="1" dirty="0"/>
                  <a:t>left to right</a:t>
                </a:r>
                <a:r>
                  <a:rPr lang="en-US" sz="2800" dirty="0"/>
                  <a:t>, perform any additions </a:t>
                </a:r>
                <a:r>
                  <a:rPr lang="en-US" sz="2800" b="1" dirty="0"/>
                  <a:t>or</a:t>
                </a:r>
                <a:r>
                  <a:rPr lang="en-US" sz="2800" dirty="0"/>
                  <a:t> subtractions </a:t>
                </a:r>
                <a:r>
                  <a:rPr lang="en-US" sz="2800" b="1" dirty="0"/>
                  <a:t>in the order they appear</a:t>
                </a:r>
                <a:r>
                  <a:rPr lang="en-US" sz="2800" dirty="0"/>
                  <a:t>.</a:t>
                </a:r>
                <a:endParaRPr sz="2800"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xfrm>
                <a:off x="457200" y="1082078"/>
                <a:ext cx="8229600" cy="4228850"/>
              </a:xfrm>
              <a:blipFill rotWithShape="0">
                <a:blip r:embed="rId2"/>
                <a:stretch>
                  <a:fillRect l="-1402" t="-1576" r="-1919" b="-286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44D354-83B2-4AB7-814E-56DE1BB2CF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Note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>
                <a:extLst>
                  <a:ext uri="{FF2B5EF4-FFF2-40B4-BE49-F238E27FC236}">
                    <a16:creationId xmlns:a16="http://schemas.microsoft.com/office/drawing/2014/main" id="{B4085D3C-8FCC-4B7B-912E-162C6618F421}"/>
                  </a:ext>
                </a:extLst>
              </p:cNvPr>
              <p:cNvSpPr>
                <a:spLocks noGrp="1"/>
              </p:cNvSpPr>
              <p:nvPr>
                <p:ph type="body" sz="quarter" idx="10"/>
              </p:nvPr>
            </p:nvSpPr>
            <p:spPr>
              <a:xfrm>
                <a:off x="457200" y="1082078"/>
                <a:ext cx="8229600" cy="1605632"/>
              </a:xfrm>
            </p:spPr>
            <p:txBody>
              <a:bodyPr>
                <a:spAutoFit/>
              </a:bodyPr>
              <a:lstStyle/>
              <a:p>
                <a:r>
                  <a:rPr lang="en-US" dirty="0"/>
                  <a:t>Other grouping symbols are the absolute value bars (such as 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3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5</m:t>
                        </m:r>
                      </m:e>
                    </m:d>
                  </m:oMath>
                </a14:m>
                <a:r>
                  <a:rPr lang="en-US" dirty="0"/>
                  <a:t>), the fraction bar (as in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4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7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10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den>
                    </m:f>
                  </m:oMath>
                </a14:m>
                <a:r>
                  <a:rPr lang="en-US" dirty="0"/>
                  <a:t>), and the square root symbol (such as</a:t>
                </a:r>
                <a14:m>
                  <m:oMath xmlns:m="http://schemas.openxmlformats.org/officeDocument/2006/math">
                    <m:r>
                      <a:rPr lang="en-US" b="0" i="0" smtClean="0">
                        <a:latin typeface="Cambria Math" panose="02040503050406030204" pitchFamily="18" charset="0"/>
                      </a:rPr>
                      <m:t> </m:t>
                    </m:r>
                    <m:rad>
                      <m:radPr>
                        <m:degHide m:val="on"/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5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11</m:t>
                        </m:r>
                      </m:e>
                    </m:rad>
                  </m:oMath>
                </a14:m>
                <a:r>
                  <a:rPr lang="en-US" dirty="0"/>
                  <a:t>).</a:t>
                </a:r>
              </a:p>
            </p:txBody>
          </p:sp>
        </mc:Choice>
        <mc:Fallback xmlns="">
          <p:sp>
            <p:nvSpPr>
              <p:cNvPr id="3" name="Text Placeholder 2">
                <a:extLst>
                  <a:ext uri="{FF2B5EF4-FFF2-40B4-BE49-F238E27FC236}">
                    <a16:creationId xmlns:a16="http://schemas.microsoft.com/office/drawing/2014/main" id="{B4085D3C-8FCC-4B7B-912E-162C6618F421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xfrm>
                <a:off x="457200" y="1082078"/>
                <a:ext cx="8229600" cy="1605632"/>
              </a:xfrm>
              <a:blipFill>
                <a:blip r:embed="rId2"/>
                <a:stretch>
                  <a:fillRect l="-1328" t="-2985" b="-8955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3441435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2: Using the Order of Operations with Real Numbers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pPr>
                  <a:defRPr sz="2800"/>
                </a:pPr>
                <a:r>
                  <a:rPr lang="en-IN" sz="2800" dirty="0"/>
                  <a:t>Simplify: </a:t>
                </a:r>
                <a14:m>
                  <m:oMath xmlns:m="http://schemas.openxmlformats.org/officeDocument/2006/math">
                    <m:r>
                      <a:rPr lang="en-IN">
                        <a:latin typeface="Cambria Math" panose="02040503050406030204" pitchFamily="18" charset="0"/>
                      </a:rPr>
                      <m:t>36</m:t>
                    </m:r>
                    <m:r>
                      <a:rPr lang="en-IN">
                        <a:latin typeface="Cambria Math" panose="02040503050406030204" pitchFamily="18" charset="0"/>
                      </a:rPr>
                      <m:t>÷</m:t>
                    </m:r>
                    <m:r>
                      <a:rPr lang="en-IN">
                        <a:latin typeface="Cambria Math" panose="02040503050406030204" pitchFamily="18" charset="0"/>
                      </a:rPr>
                      <m:t>4</m:t>
                    </m:r>
                    <m:r>
                      <a:rPr lang="en-IN">
                        <a:latin typeface="Cambria Math" panose="02040503050406030204" pitchFamily="18" charset="0"/>
                      </a:rPr>
                      <m:t>−</m:t>
                    </m:r>
                    <m:rad>
                      <m:radPr>
                        <m:degHide m:val="on"/>
                        <m:ctrlPr>
                          <a:rPr lang="ar-AE" i="1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ar-AE">
                            <a:latin typeface="Cambria Math" panose="02040503050406030204" pitchFamily="18" charset="0"/>
                          </a:rPr>
                          <m:t>36</m:t>
                        </m:r>
                      </m:e>
                    </m:rad>
                    <m:r>
                      <a:rPr lang="ar-AE">
                        <a:latin typeface="Cambria Math" panose="02040503050406030204" pitchFamily="18" charset="0"/>
                      </a:rPr>
                      <m:t>⋅</m:t>
                    </m:r>
                    <m:sSup>
                      <m:sSupPr>
                        <m:ctrlPr>
                          <a:rPr lang="ar-AE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ar-AE"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ar-AE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endParaRPr lang="ar-AE" sz="2800" dirty="0"/>
              </a:p>
              <a:p>
                <a:pPr>
                  <a:defRPr sz="2800"/>
                </a:pPr>
                <a:r>
                  <a:rPr lang="en-IN" b="1" dirty="0"/>
                  <a:t>Solution</a:t>
                </a:r>
              </a:p>
              <a:p>
                <a:pPr>
                  <a:spcBef>
                    <a:spcPts val="1200"/>
                  </a:spcBef>
                  <a:defRPr sz="28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IN" sz="2800" b="0" i="1" smtClean="0">
                          <a:latin typeface="Cambria Math" panose="02040503050406030204" pitchFamily="18" charset="0"/>
                        </a:rPr>
                        <m:t>3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6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÷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4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  <m:rad>
                        <m:radPr>
                          <m:degHide m:val="on"/>
                          <m:ctrlP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36</m:t>
                          </m:r>
                        </m:e>
                      </m:rad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sSup>
                        <m:sSupPr>
                          <m:ctrlP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e>
                        <m:sup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36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÷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4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6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4</m:t>
                      </m:r>
                    </m:oMath>
                  </m:oMathPara>
                </a14:m>
                <a:endParaRPr lang="en-US" sz="2800" dirty="0"/>
              </a:p>
              <a:p>
                <a:pPr>
                  <a:spcBef>
                    <a:spcPts val="1200"/>
                  </a:spcBef>
                  <a:defRPr sz="2800"/>
                </a:pPr>
                <a:r>
                  <a:rPr lang="en-US" sz="2800" dirty="0"/>
                  <a:t>			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9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24</m:t>
                    </m:r>
                  </m:oMath>
                </a14:m>
                <a:endParaRPr lang="en-US" sz="2800" b="0" dirty="0"/>
              </a:p>
              <a:p>
                <a:pPr>
                  <a:spcBef>
                    <a:spcPts val="1200"/>
                  </a:spcBef>
                  <a:defRPr sz="2800"/>
                </a:pPr>
                <a:r>
                  <a:rPr lang="en-US" sz="2800" dirty="0"/>
                  <a:t>			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=−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15</m:t>
                    </m:r>
                  </m:oMath>
                </a14:m>
                <a:endParaRPr sz="2800"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481" t="-368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>
            <a:extLst>
              <a:ext uri="{FF2B5EF4-FFF2-40B4-BE49-F238E27FC236}">
                <a16:creationId xmlns:a16="http://schemas.microsoft.com/office/drawing/2014/main" id="{98EB1226-48E5-DF6E-0AF0-0CA78B8F2815}"/>
              </a:ext>
            </a:extLst>
          </p:cNvPr>
          <p:cNvSpPr txBox="1"/>
          <p:nvPr/>
        </p:nvSpPr>
        <p:spPr>
          <a:xfrm>
            <a:off x="5943600" y="2067954"/>
            <a:ext cx="3352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Simplify square roots </a:t>
            </a:r>
          </a:p>
          <a:p>
            <a:r>
              <a:rPr lang="en-US" sz="1600" dirty="0"/>
              <a:t>and exponents.</a:t>
            </a:r>
            <a:endParaRPr lang="en-IN" sz="16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EB7D7E0-F4B9-B0FC-57C7-E4ED74DE8BFA}"/>
              </a:ext>
            </a:extLst>
          </p:cNvPr>
          <p:cNvSpPr txBox="1"/>
          <p:nvPr/>
        </p:nvSpPr>
        <p:spPr>
          <a:xfrm>
            <a:off x="4910253" y="2709446"/>
            <a:ext cx="3352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Divide and multiply, left to right.</a:t>
            </a:r>
            <a:endParaRPr lang="en-IN" sz="16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D25105C-B03A-86FF-3A97-5A014CE98BF3}"/>
              </a:ext>
            </a:extLst>
          </p:cNvPr>
          <p:cNvSpPr txBox="1"/>
          <p:nvPr/>
        </p:nvSpPr>
        <p:spPr>
          <a:xfrm>
            <a:off x="4912112" y="3325372"/>
            <a:ext cx="3352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Subtract.</a:t>
            </a:r>
            <a:endParaRPr lang="en-IN" sz="16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3: Using the Order of Operations with Real Numbers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pPr>
                  <a:defRPr sz="2800"/>
                </a:pPr>
                <a:r>
                  <a:rPr lang="en-IN" sz="2800" dirty="0"/>
                  <a:t>Simplify: </a:t>
                </a:r>
                <a14:m>
                  <m:oMath xmlns:m="http://schemas.openxmlformats.org/officeDocument/2006/math">
                    <m:r>
                      <a:rPr lang="en-IN">
                        <a:latin typeface="Cambria Math" panose="02040503050406030204" pitchFamily="18" charset="0"/>
                      </a:rPr>
                      <m:t>2</m:t>
                    </m:r>
                    <m:d>
                      <m:dPr>
                        <m:ctrlPr>
                          <a:rPr lang="ar-AE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ar-AE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ar-AE">
                                <a:latin typeface="Cambria Math" panose="02040503050406030204" pitchFamily="18" charset="0"/>
                              </a:rPr>
                              <m:t>3</m:t>
                            </m:r>
                          </m:e>
                          <m:sup>
                            <m:r>
                              <a:rPr lang="ar-AE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ar-AE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ar-AE">
                            <a:latin typeface="Cambria Math" panose="02040503050406030204" pitchFamily="18" charset="0"/>
                          </a:rPr>
                          <m:t>1</m:t>
                        </m:r>
                      </m:e>
                    </m:d>
                    <m:r>
                      <a:rPr lang="ar-AE">
                        <a:latin typeface="Cambria Math" panose="02040503050406030204" pitchFamily="18" charset="0"/>
                      </a:rPr>
                      <m:t>−</m:t>
                    </m:r>
                    <m:r>
                      <a:rPr lang="ar-AE">
                        <a:latin typeface="Cambria Math" panose="02040503050406030204" pitchFamily="18" charset="0"/>
                      </a:rPr>
                      <m:t>3</m:t>
                    </m:r>
                    <m:r>
                      <a:rPr lang="ar-AE">
                        <a:latin typeface="Cambria Math" panose="02040503050406030204" pitchFamily="18" charset="0"/>
                      </a:rPr>
                      <m:t>⋅</m:t>
                    </m:r>
                    <m:sSup>
                      <m:sSupPr>
                        <m:ctrlPr>
                          <a:rPr lang="ar-AE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ar-AE"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ar-AE"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</m:oMath>
                </a14:m>
                <a:endParaRPr lang="ar-AE" sz="2800" dirty="0"/>
              </a:p>
              <a:p>
                <a:pPr>
                  <a:defRPr sz="2800"/>
                </a:pPr>
                <a:r>
                  <a:rPr lang="en-IN" sz="2800" b="1" dirty="0"/>
                  <a:t>Solution</a:t>
                </a:r>
              </a:p>
              <a:p>
                <a:pPr>
                  <a:defRPr sz="28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IN" sz="2800" b="0" i="1" smtClean="0">
                          <a:latin typeface="Cambria Math" panose="02040503050406030204" pitchFamily="18" charset="0"/>
                        </a:rPr>
                        <m:t>2</m:t>
                      </m:r>
                      <m:d>
                        <m:dPr>
                          <m:ctrlPr>
                            <a:rPr lang="en-IN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IN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  <m:sup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e>
                      </m:d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3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sSup>
                        <m:sSupPr>
                          <m:ctrlP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e>
                        <m:sup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3</m:t>
                          </m:r>
                        </m:sup>
                      </m:sSup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2</m:t>
                      </m:r>
                      <m:d>
                        <m:dPr>
                          <m:ctrlP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9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</m:t>
                          </m:r>
                        </m:e>
                      </m:d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3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8</m:t>
                      </m:r>
                    </m:oMath>
                  </m:oMathPara>
                </a14:m>
                <a:endParaRPr lang="en-US" sz="2800" dirty="0"/>
              </a:p>
              <a:p>
                <a:pPr>
                  <a:defRPr sz="2800"/>
                </a:pPr>
                <a:r>
                  <a:rPr lang="en-IN" dirty="0"/>
                  <a:t>		           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2</m:t>
                    </m:r>
                    <m:d>
                      <m:dPr>
                        <m:ctrlP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8</m:t>
                        </m:r>
                      </m:e>
                    </m:d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3</m:t>
                    </m:r>
                    <m:r>
                      <a:rPr lang="en-US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8</m:t>
                    </m:r>
                  </m:oMath>
                </a14:m>
                <a:endParaRPr lang="en-US" sz="2800" dirty="0"/>
              </a:p>
              <a:p>
                <a:pPr>
                  <a:defRPr sz="2800"/>
                </a:pPr>
                <a:r>
                  <a:rPr lang="en-IN" dirty="0"/>
                  <a:t>			</a:t>
                </a:r>
                <a14:m>
                  <m:oMath xmlns:m="http://schemas.openxmlformats.org/officeDocument/2006/math">
                    <m:r>
                      <a:rPr lang="en-US" b="0" i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16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24</m:t>
                    </m:r>
                  </m:oMath>
                </a14:m>
                <a:endParaRPr lang="en-US" sz="2800" dirty="0"/>
              </a:p>
              <a:p>
                <a:pPr>
                  <a:defRPr sz="2800"/>
                </a:pPr>
                <a:r>
                  <a:rPr lang="en-IN" dirty="0"/>
                  <a:t>			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=−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8</m:t>
                    </m:r>
                  </m:oMath>
                </a14:m>
                <a:endParaRPr sz="2800"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481" t="-1227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>
            <a:extLst>
              <a:ext uri="{FF2B5EF4-FFF2-40B4-BE49-F238E27FC236}">
                <a16:creationId xmlns:a16="http://schemas.microsoft.com/office/drawing/2014/main" id="{67F4C762-9B43-488E-D908-A1BBBCF2F68F}"/>
              </a:ext>
            </a:extLst>
          </p:cNvPr>
          <p:cNvSpPr txBox="1"/>
          <p:nvPr/>
        </p:nvSpPr>
        <p:spPr>
          <a:xfrm>
            <a:off x="6300438" y="2062974"/>
            <a:ext cx="2133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Simplify exponents.</a:t>
            </a:r>
            <a:endParaRPr lang="en-IN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B70957E-92D9-A15D-D640-0041CD0175EA}"/>
              </a:ext>
            </a:extLst>
          </p:cNvPr>
          <p:cNvSpPr txBox="1"/>
          <p:nvPr/>
        </p:nvSpPr>
        <p:spPr>
          <a:xfrm>
            <a:off x="5638800" y="2572747"/>
            <a:ext cx="3200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Subtract inside the parentheses.</a:t>
            </a:r>
            <a:endParaRPr lang="en-IN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F7D51AB-6E19-E2E7-2FE6-CC72D0F507BE}"/>
              </a:ext>
            </a:extLst>
          </p:cNvPr>
          <p:cNvSpPr txBox="1"/>
          <p:nvPr/>
        </p:nvSpPr>
        <p:spPr>
          <a:xfrm>
            <a:off x="5562600" y="3079335"/>
            <a:ext cx="3200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Multiply.</a:t>
            </a:r>
            <a:endParaRPr lang="en-IN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27055FE-F858-760B-88B0-64914CC1720A}"/>
              </a:ext>
            </a:extLst>
          </p:cNvPr>
          <p:cNvSpPr txBox="1"/>
          <p:nvPr/>
        </p:nvSpPr>
        <p:spPr>
          <a:xfrm>
            <a:off x="5334000" y="3581153"/>
            <a:ext cx="3200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Subtract (or add algebraically).</a:t>
            </a:r>
            <a:endParaRPr lang="en-IN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4: Using the Order of Operations with Real Numbers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 lnSpcReduction="10000"/>
              </a:bodyPr>
              <a:lstStyle/>
              <a:p>
                <a:pPr>
                  <a:defRPr sz="2800"/>
                </a:pPr>
                <a:r>
                  <a:rPr lang="en-IN" sz="2800" dirty="0"/>
                  <a:t>Simplify: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ar-AE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ar-AE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ar-AE">
                                <a:latin typeface="Cambria Math" panose="02040503050406030204" pitchFamily="18" charset="0"/>
                              </a:rPr>
                              <m:t>2</m:t>
                            </m:r>
                            <m:r>
                              <a:rPr lang="ar-AE"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ar-AE">
                                <a:latin typeface="Cambria Math" panose="02040503050406030204" pitchFamily="18" charset="0"/>
                              </a:rPr>
                              <m:t>5</m:t>
                            </m:r>
                          </m:e>
                        </m:d>
                      </m:e>
                      <m:sup>
                        <m:r>
                          <a:rPr lang="ar-AE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ar-AE">
                        <a:latin typeface="Cambria Math" panose="02040503050406030204" pitchFamily="18" charset="0"/>
                      </a:rPr>
                      <m:t>+</m:t>
                    </m:r>
                    <m:d>
                      <m:dPr>
                        <m:begChr m:val="|"/>
                        <m:endChr m:val="|"/>
                        <m:ctrlPr>
                          <a:rPr lang="ar-AE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ar-AE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ar-AE">
                            <a:latin typeface="Cambria Math" panose="02040503050406030204" pitchFamily="18" charset="0"/>
                          </a:rPr>
                          <m:t>−</m:t>
                        </m:r>
                        <m:sSup>
                          <m:sSupPr>
                            <m:ctrlPr>
                              <a:rPr lang="ar-AE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ar-AE">
                                <a:latin typeface="Cambria Math" panose="02040503050406030204" pitchFamily="18" charset="0"/>
                              </a:rPr>
                              <m:t>5</m:t>
                            </m:r>
                          </m:e>
                          <m:sup>
                            <m:r>
                              <a:rPr lang="ar-AE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e>
                    </m:d>
                    <m:r>
                      <a:rPr lang="ar-AE">
                        <a:latin typeface="Cambria Math" panose="02040503050406030204" pitchFamily="18" charset="0"/>
                      </a:rPr>
                      <m:t>−</m:t>
                    </m:r>
                    <m:sSup>
                      <m:sSupPr>
                        <m:ctrlPr>
                          <a:rPr lang="ar-AE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ar-AE"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ar-AE"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</m:oMath>
                </a14:m>
                <a:endParaRPr lang="ar-AE" sz="2800" dirty="0"/>
              </a:p>
              <a:p>
                <a:pPr>
                  <a:defRPr sz="2800"/>
                </a:pPr>
                <a:r>
                  <a:rPr lang="en-IN" b="1" dirty="0"/>
                  <a:t>Solution</a:t>
                </a:r>
              </a:p>
              <a:p>
                <a:pPr>
                  <a:defRPr sz="28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d>
                        <m:dPr>
                          <m:ctrlPr>
                            <a:rPr lang="ar-AE" sz="28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5</m:t>
                          </m:r>
                        </m:e>
                      </m:d>
                      <m:sSup>
                        <m:sSupPr>
                          <m:ctrlPr>
                            <a:rPr lang="ar-AE" sz="28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ar-AE" sz="28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</m:e>
                        <m:sup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+</m:t>
                      </m:r>
                      <m:d>
                        <m:dPr>
                          <m:begChr m:val="|"/>
                          <m:endChr m:val="|"/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sSup>
                            <m:sSup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</m:e>
                            <m:sup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e>
                      </m:d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−</m:t>
                      </m:r>
                      <m:sSup>
                        <m:sSup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e>
                        <m:sup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sup>
                      </m:sSup>
                    </m:oMath>
                  </m:oMathPara>
                </a14:m>
                <a:endParaRPr lang="en-US" sz="2800" b="0" i="1" dirty="0">
                  <a:latin typeface="Cambria Math" panose="02040503050406030204" pitchFamily="18" charset="0"/>
                </a:endParaRPr>
              </a:p>
              <a:p>
                <a:pPr>
                  <a:defRPr sz="2800"/>
                </a:pP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          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e>
                        </m:d>
                      </m:e>
                      <m:sup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+</m:t>
                    </m:r>
                  </m:oMath>
                </a14:m>
                <a:r>
                  <a:rPr lang="en-US" dirty="0"/>
                  <a:t> 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−</m:t>
                        </m:r>
                        <m:sSup>
                          <m:sSup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5</m:t>
                            </m:r>
                          </m:e>
                          <m:sup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e>
                    </m:d>
                    <m:r>
                      <a:rPr lang="en-US" i="1">
                        <a:latin typeface="Cambria Math" panose="02040503050406030204" pitchFamily="18" charset="0"/>
                      </a:rPr>
                      <m:t>−</m:t>
                    </m:r>
                    <m:sSup>
                      <m:sSup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</m:oMath>
                </a14:m>
                <a:endParaRPr lang="en-US" dirty="0"/>
              </a:p>
              <a:p>
                <a:pPr>
                  <a:spcBef>
                    <a:spcPts val="3000"/>
                  </a:spcBef>
                  <a:defRPr sz="2800"/>
                </a:pPr>
                <a:r>
                  <a:rPr lang="en-US" dirty="0"/>
                  <a:t>       </a:t>
                </a:r>
                <a:r>
                  <a:rPr lang="en-US" sz="2800" dirty="0"/>
                  <a:t>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  =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9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+</m:t>
                    </m:r>
                    <m:d>
                      <m:dPr>
                        <m:begChr m:val="|"/>
                        <m:endChr m:val="|"/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25</m:t>
                        </m:r>
                      </m:e>
                    </m:d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8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endParaRPr lang="en-US" sz="2800" dirty="0"/>
              </a:p>
              <a:p>
                <a:pPr>
                  <a:spcBef>
                    <a:spcPts val="3000"/>
                  </a:spcBef>
                  <a:defRPr sz="2800"/>
                </a:pPr>
                <a:r>
                  <a:rPr lang="en-IN" dirty="0"/>
                  <a:t>         </a:t>
                </a:r>
                <a:r>
                  <a:rPr lang="en-US" sz="2800" b="0" dirty="0"/>
                  <a:t>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9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+</m:t>
                    </m:r>
                    <m:d>
                      <m:dPr>
                        <m:begChr m:val="|"/>
                        <m:endChr m:val="|"/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23</m:t>
                        </m:r>
                      </m:e>
                    </m:d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8</m:t>
                    </m:r>
                  </m:oMath>
                </a14:m>
                <a:endParaRPr lang="en-US" sz="2800" dirty="0"/>
              </a:p>
              <a:p>
                <a:pPr>
                  <a:spcBef>
                    <a:spcPts val="3000"/>
                  </a:spcBef>
                  <a:defRPr sz="2800"/>
                </a:pPr>
                <a:r>
                  <a:rPr lang="en-IN" dirty="0"/>
                  <a:t>         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9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23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8</m:t>
                    </m:r>
                  </m:oMath>
                </a14:m>
                <a:endParaRPr lang="en-US" sz="2800" dirty="0"/>
              </a:p>
              <a:p>
                <a:pPr>
                  <a:spcBef>
                    <a:spcPts val="3000"/>
                  </a:spcBef>
                  <a:defRPr sz="2800"/>
                </a:pPr>
                <a:r>
                  <a:rPr lang="en-IN" dirty="0"/>
                  <a:t>         </a:t>
                </a:r>
                <a:r>
                  <a:rPr lang="en-US" sz="2800" b="0" dirty="0"/>
                  <a:t>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24</m:t>
                    </m:r>
                  </m:oMath>
                </a14:m>
                <a:endParaRPr sz="2800" dirty="0"/>
              </a:p>
            </p:txBody>
          </p:sp>
        </mc:Choice>
        <mc:Fallback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481" t="-208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>
            <a:extLst>
              <a:ext uri="{FF2B5EF4-FFF2-40B4-BE49-F238E27FC236}">
                <a16:creationId xmlns:a16="http://schemas.microsoft.com/office/drawing/2014/main" id="{C32856A5-BA03-A455-2D60-A514E5AF51E3}"/>
              </a:ext>
            </a:extLst>
          </p:cNvPr>
          <p:cNvSpPr txBox="1"/>
          <p:nvPr/>
        </p:nvSpPr>
        <p:spPr>
          <a:xfrm>
            <a:off x="5257800" y="2450068"/>
            <a:ext cx="3276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dirty="0"/>
              <a:t>Add inside the parentheses.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B22D474-F214-BDC1-9A86-7EA654F1BB3B}"/>
              </a:ext>
            </a:extLst>
          </p:cNvPr>
          <p:cNvSpPr txBox="1"/>
          <p:nvPr/>
        </p:nvSpPr>
        <p:spPr>
          <a:xfrm>
            <a:off x="5257800" y="3200400"/>
            <a:ext cx="3276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dirty="0"/>
              <a:t>Simplify exponents.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4ED1485-3247-0B0D-C1A4-B405C1326D68}"/>
              </a:ext>
            </a:extLst>
          </p:cNvPr>
          <p:cNvSpPr txBox="1"/>
          <p:nvPr/>
        </p:nvSpPr>
        <p:spPr>
          <a:xfrm>
            <a:off x="5263376" y="3886200"/>
            <a:ext cx="35758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Add inside the absolute value bars.</a:t>
            </a:r>
            <a:endParaRPr lang="en-IN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2F93C75-1710-6333-62F6-CF0C59A295EE}"/>
              </a:ext>
            </a:extLst>
          </p:cNvPr>
          <p:cNvSpPr txBox="1"/>
          <p:nvPr/>
        </p:nvSpPr>
        <p:spPr>
          <a:xfrm>
            <a:off x="5263376" y="4724400"/>
            <a:ext cx="35758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Evaluate the absolute value.</a:t>
            </a:r>
            <a:endParaRPr lang="en-IN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65E6461-E004-AF6E-F21F-22D26C98A5C7}"/>
              </a:ext>
            </a:extLst>
          </p:cNvPr>
          <p:cNvSpPr txBox="1"/>
          <p:nvPr/>
        </p:nvSpPr>
        <p:spPr>
          <a:xfrm>
            <a:off x="5257800" y="5498068"/>
            <a:ext cx="35758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Add and subtract.</a:t>
            </a:r>
            <a:endParaRPr lang="en-IN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1285</TotalTime>
  <Words>903</Words>
  <Application>Microsoft Office PowerPoint</Application>
  <PresentationFormat>On-screen Show (4:3)</PresentationFormat>
  <Paragraphs>160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0" baseType="lpstr">
      <vt:lpstr>Cambria Math</vt:lpstr>
      <vt:lpstr>Courier New</vt:lpstr>
      <vt:lpstr>Arial</vt:lpstr>
      <vt:lpstr>Calibri</vt:lpstr>
      <vt:lpstr>Office Theme</vt:lpstr>
      <vt:lpstr>Section 1.4</vt:lpstr>
      <vt:lpstr>Squares of Whole Numbers from 1 to 20</vt:lpstr>
      <vt:lpstr>Square Roots of Perfect Squares from 1 to 400</vt:lpstr>
      <vt:lpstr>Example 1: Finding Square Roots</vt:lpstr>
      <vt:lpstr>Procedure: Rules for Order of Operations</vt:lpstr>
      <vt:lpstr>Note</vt:lpstr>
      <vt:lpstr>Example 2: Using the Order of Operations with Real Numbers</vt:lpstr>
      <vt:lpstr>Example 3: Using the Order of Operations with Real Numbers</vt:lpstr>
      <vt:lpstr>Example 4: Using the Order of Operations with Real Numbers</vt:lpstr>
      <vt:lpstr>Example 5: Using the Order of Operations with Real Numbers</vt:lpstr>
      <vt:lpstr>Example 5: Using the Order of Operations with Real Numbers (cont.)</vt:lpstr>
      <vt:lpstr>Completion Example 6: Using the Order of Operations</vt:lpstr>
      <vt:lpstr>Example 7: Using the Order of Operations with Real Numbers</vt:lpstr>
      <vt:lpstr>Example 8: Using the Order of Operations with Real Numbers</vt:lpstr>
      <vt:lpstr>Example 8: Using the Order of Operations with Real Numbers (cont.)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Pathways to College Mathematics</dc:title>
  <dc:creator>Hawkes Learning</dc:creator>
  <cp:lastModifiedBy>Jolie Even</cp:lastModifiedBy>
  <cp:revision>133</cp:revision>
  <dcterms:created xsi:type="dcterms:W3CDTF">2013-04-26T14:43:13Z</dcterms:created>
  <dcterms:modified xsi:type="dcterms:W3CDTF">2024-07-31T20:17:44Z</dcterms:modified>
</cp:coreProperties>
</file>