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0"/>
  </p:notesMasterIdLst>
  <p:handoutMasterIdLst>
    <p:handoutMasterId r:id="rId11"/>
  </p:handoutMasterIdLst>
  <p:sldIdLst>
    <p:sldId id="256" r:id="rId2"/>
    <p:sldId id="266" r:id="rId3"/>
    <p:sldId id="264" r:id="rId4"/>
    <p:sldId id="257" r:id="rId5"/>
    <p:sldId id="265" r:id="rId6"/>
    <p:sldId id="267" r:id="rId7"/>
    <p:sldId id="261" r:id="rId8"/>
    <p:sldId id="268" r:id="rId9"/>
  </p:sldIdLst>
  <p:sldSz cx="9144000" cy="6858000" type="screen4x3"/>
  <p:notesSz cx="6858000" cy="9144000"/>
  <p:embeddedFontLst>
    <p:embeddedFont>
      <p:font typeface="Cambria Math" panose="02040503050406030204" pitchFamily="18" charset="0"/>
      <p:regular r:id="rId1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1"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53" autoAdjust="0"/>
    <p:restoredTop sz="94660"/>
  </p:normalViewPr>
  <p:slideViewPr>
    <p:cSldViewPr>
      <p:cViewPr varScale="1">
        <p:scale>
          <a:sx n="111" d="100"/>
          <a:sy n="111" d="100"/>
        </p:scale>
        <p:origin x="177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7/31/2024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7/31/2024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dirty="0"/>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861485"/>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Properties of Real Numbers</a:t>
            </a:r>
          </a:p>
        </p:txBody>
      </p:sp>
      <p:sp>
        <p:nvSpPr>
          <p:cNvPr id="3" name="Title 2"/>
          <p:cNvSpPr>
            <a:spLocks noGrp="1"/>
          </p:cNvSpPr>
          <p:nvPr>
            <p:ph type="title"/>
          </p:nvPr>
        </p:nvSpPr>
        <p:spPr/>
        <p:txBody>
          <a:bodyPr/>
          <a:lstStyle/>
          <a:p>
            <a:r>
              <a:rPr dirty="0"/>
              <a:t>Section 1.5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Properties: </a:t>
            </a:r>
            <a:r>
              <a:rPr dirty="0"/>
              <a:t>Properties of Addition and Multiplication</a:t>
            </a:r>
          </a:p>
        </p:txBody>
      </p:sp>
      <p:sp>
        <p:nvSpPr>
          <p:cNvPr id="3" name="Text Placeholder 2"/>
          <p:cNvSpPr>
            <a:spLocks noGrp="1"/>
          </p:cNvSpPr>
          <p:nvPr>
            <p:ph type="body" sz="quarter" idx="10"/>
          </p:nvPr>
        </p:nvSpPr>
        <p:spPr>
          <a:xfrm>
            <a:off x="457200" y="1082078"/>
            <a:ext cx="8229600" cy="4659737"/>
          </a:xfrm>
        </p:spPr>
        <p:txBody>
          <a:bodyPr>
            <a:spAutoFit/>
          </a:bodyPr>
          <a:lstStyle/>
          <a:p>
            <a:r>
              <a:rPr lang="en-US" dirty="0"/>
              <a:t>In this table 𝑎, 𝑏, and 𝑐 are real numbers.</a:t>
            </a:r>
          </a:p>
          <a:p>
            <a:endParaRPr lang="en-US" dirty="0"/>
          </a:p>
          <a:p>
            <a:endParaRPr lang="en-US" dirty="0"/>
          </a:p>
          <a:p>
            <a:endParaRPr lang="en-US" dirty="0"/>
          </a:p>
          <a:p>
            <a:endParaRPr lang="en-US" dirty="0"/>
          </a:p>
          <a:p>
            <a:endParaRPr lang="en-US" dirty="0"/>
          </a:p>
          <a:p>
            <a:endParaRPr lang="en-US" dirty="0"/>
          </a:p>
          <a:p>
            <a:endParaRPr lang="en-US" dirty="0"/>
          </a:p>
          <a:p>
            <a:endParaRPr sz="2800" dirty="0"/>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ADEFAA62-8CD0-2E73-9581-5D1F4D721DA4}"/>
                  </a:ext>
                </a:extLst>
              </p:cNvPr>
              <p:cNvGraphicFramePr>
                <a:graphicFrameLocks noGrp="1"/>
              </p:cNvGraphicFramePr>
              <p:nvPr>
                <p:extLst>
                  <p:ext uri="{D42A27DB-BD31-4B8C-83A1-F6EECF244321}">
                    <p14:modId xmlns:p14="http://schemas.microsoft.com/office/powerpoint/2010/main" val="3916952111"/>
                  </p:ext>
                </p:extLst>
              </p:nvPr>
            </p:nvGraphicFramePr>
            <p:xfrm>
              <a:off x="585438" y="1728440"/>
              <a:ext cx="7848600" cy="3827256"/>
            </p:xfrm>
            <a:graphic>
              <a:graphicData uri="http://schemas.openxmlformats.org/drawingml/2006/table">
                <a:tbl>
                  <a:tblPr firstRow="1" bandRow="1">
                    <a:tableStyleId>{F5AB1C69-6EDB-4FF4-983F-18BD219EF322}</a:tableStyleId>
                  </a:tblPr>
                  <a:tblGrid>
                    <a:gridCol w="2362200">
                      <a:extLst>
                        <a:ext uri="{9D8B030D-6E8A-4147-A177-3AD203B41FA5}">
                          <a16:colId xmlns:a16="http://schemas.microsoft.com/office/drawing/2014/main" val="1986210775"/>
                        </a:ext>
                      </a:extLst>
                    </a:gridCol>
                    <a:gridCol w="2870200">
                      <a:extLst>
                        <a:ext uri="{9D8B030D-6E8A-4147-A177-3AD203B41FA5}">
                          <a16:colId xmlns:a16="http://schemas.microsoft.com/office/drawing/2014/main" val="3012423828"/>
                        </a:ext>
                      </a:extLst>
                    </a:gridCol>
                    <a:gridCol w="2616200">
                      <a:extLst>
                        <a:ext uri="{9D8B030D-6E8A-4147-A177-3AD203B41FA5}">
                          <a16:colId xmlns:a16="http://schemas.microsoft.com/office/drawing/2014/main" val="3460109331"/>
                        </a:ext>
                      </a:extLst>
                    </a:gridCol>
                  </a:tblGrid>
                  <a:tr h="437852">
                    <a:tc>
                      <a:txBody>
                        <a:bodyPr/>
                        <a:lstStyle/>
                        <a:p>
                          <a:r>
                            <a:rPr lang="en-US" b="1" dirty="0">
                              <a:solidFill>
                                <a:srgbClr val="000000"/>
                              </a:solidFill>
                            </a:rPr>
                            <a:t>Name of Property</a:t>
                          </a:r>
                          <a:endParaRPr lang="en-IN" b="1" dirty="0">
                            <a:solidFill>
                              <a:srgbClr val="000000"/>
                            </a:solidFill>
                          </a:endParaRPr>
                        </a:p>
                      </a:txBody>
                      <a:tcPr>
                        <a:lnB w="12700" cap="flat" cmpd="sng" algn="ctr">
                          <a:solidFill>
                            <a:schemeClr val="tx1"/>
                          </a:solidFill>
                          <a:prstDash val="solid"/>
                          <a:round/>
                          <a:headEnd type="none" w="med" len="med"/>
                          <a:tailEnd type="none" w="med" len="med"/>
                        </a:lnB>
                      </a:tcPr>
                    </a:tc>
                    <a:tc>
                      <a:txBody>
                        <a:bodyPr/>
                        <a:lstStyle/>
                        <a:p>
                          <a:pPr algn="ctr"/>
                          <a:r>
                            <a:rPr lang="en-US" b="1" dirty="0">
                              <a:solidFill>
                                <a:srgbClr val="000000"/>
                              </a:solidFill>
                            </a:rPr>
                            <a:t>For Addition</a:t>
                          </a:r>
                          <a:endParaRPr lang="en-IN" b="1" dirty="0">
                            <a:solidFill>
                              <a:srgbClr val="000000"/>
                            </a:solidFill>
                          </a:endParaRPr>
                        </a:p>
                      </a:txBody>
                      <a:tcPr>
                        <a:lnB w="12700" cap="flat" cmpd="sng" algn="ctr">
                          <a:solidFill>
                            <a:schemeClr val="tx1"/>
                          </a:solidFill>
                          <a:prstDash val="solid"/>
                          <a:round/>
                          <a:headEnd type="none" w="med" len="med"/>
                          <a:tailEnd type="none" w="med" len="med"/>
                        </a:lnB>
                      </a:tcPr>
                    </a:tc>
                    <a:tc>
                      <a:txBody>
                        <a:bodyPr/>
                        <a:lstStyle/>
                        <a:p>
                          <a:pPr algn="ctr"/>
                          <a:r>
                            <a:rPr lang="en-US" b="1" dirty="0">
                              <a:solidFill>
                                <a:srgbClr val="000000"/>
                              </a:solidFill>
                            </a:rPr>
                            <a:t>For Multiplication</a:t>
                          </a:r>
                          <a:endParaRPr lang="en-IN" b="1" dirty="0">
                            <a:solidFill>
                              <a:srgbClr val="000000"/>
                            </a:solidFill>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43137427"/>
                      </a:ext>
                    </a:extLst>
                  </a:tr>
                  <a:tr h="755744">
                    <a:tc>
                      <a:txBody>
                        <a:bodyPr/>
                        <a:lstStyle/>
                        <a:p>
                          <a:r>
                            <a:rPr lang="en-US" dirty="0">
                              <a:solidFill>
                                <a:srgbClr val="000000"/>
                              </a:solidFill>
                            </a:rPr>
                            <a:t>Commutative property</a:t>
                          </a:r>
                          <a:endParaRPr lang="en-IN" dirty="0">
                            <a:solidFill>
                              <a:srgbClr val="000000"/>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14:m>
                            <m:oMathPara xmlns:m="http://schemas.openxmlformats.org/officeDocument/2006/math">
                              <m:oMathParaPr>
                                <m:jc m:val="centerGroup"/>
                              </m:oMathParaPr>
                              <m:oMath xmlns:m="http://schemas.openxmlformats.org/officeDocument/2006/math">
                                <m:r>
                                  <a:rPr lang="en-US" b="1" i="1" smtClean="0">
                                    <a:solidFill>
                                      <a:srgbClr val="000000"/>
                                    </a:solidFill>
                                    <a:latin typeface="Cambria Math" panose="02040503050406030204" pitchFamily="18" charset="0"/>
                                  </a:rPr>
                                  <m:t>𝒂</m:t>
                                </m:r>
                                <m:r>
                                  <a:rPr lang="en-US" b="1" i="1" smtClean="0">
                                    <a:solidFill>
                                      <a:srgbClr val="000000"/>
                                    </a:solidFill>
                                    <a:latin typeface="Cambria Math" panose="02040503050406030204" pitchFamily="18" charset="0"/>
                                  </a:rPr>
                                  <m:t>+</m:t>
                                </m:r>
                                <m:r>
                                  <a:rPr lang="en-US" b="1" i="1" smtClean="0">
                                    <a:solidFill>
                                      <a:srgbClr val="000000"/>
                                    </a:solidFill>
                                    <a:latin typeface="Cambria Math" panose="02040503050406030204" pitchFamily="18" charset="0"/>
                                  </a:rPr>
                                  <m:t>𝒃</m:t>
                                </m:r>
                                <m:r>
                                  <a:rPr lang="en-US" b="1" i="1" smtClean="0">
                                    <a:solidFill>
                                      <a:srgbClr val="000000"/>
                                    </a:solidFill>
                                    <a:latin typeface="Cambria Math" panose="02040503050406030204" pitchFamily="18" charset="0"/>
                                  </a:rPr>
                                  <m:t>=</m:t>
                                </m:r>
                                <m:r>
                                  <a:rPr lang="en-US" b="1" i="1" smtClean="0">
                                    <a:solidFill>
                                      <a:srgbClr val="000000"/>
                                    </a:solidFill>
                                    <a:latin typeface="Cambria Math" panose="02040503050406030204" pitchFamily="18" charset="0"/>
                                  </a:rPr>
                                  <m:t>𝒃</m:t>
                                </m:r>
                                <m:r>
                                  <a:rPr lang="en-US" b="1" i="1" smtClean="0">
                                    <a:solidFill>
                                      <a:srgbClr val="000000"/>
                                    </a:solidFill>
                                    <a:latin typeface="Cambria Math" panose="02040503050406030204" pitchFamily="18" charset="0"/>
                                  </a:rPr>
                                  <m:t>+</m:t>
                                </m:r>
                                <m:r>
                                  <a:rPr lang="en-US" b="1" i="1" smtClean="0">
                                    <a:solidFill>
                                      <a:srgbClr val="000000"/>
                                    </a:solidFill>
                                    <a:latin typeface="Cambria Math" panose="02040503050406030204" pitchFamily="18" charset="0"/>
                                  </a:rPr>
                                  <m:t>𝒂</m:t>
                                </m:r>
                              </m:oMath>
                            </m:oMathPara>
                          </a14:m>
                          <a:endParaRPr lang="en-IN" b="1" dirty="0">
                            <a:solidFill>
                              <a:srgbClr val="000000"/>
                            </a:solidFill>
                          </a:endParaRPr>
                        </a:p>
                        <a:p>
                          <a:pPr algn="ctr"/>
                          <a14:m>
                            <m:oMathPara xmlns:m="http://schemas.openxmlformats.org/officeDocument/2006/math">
                              <m:oMathParaPr>
                                <m:jc m:val="centerGroup"/>
                              </m:oMathParaPr>
                              <m:oMath xmlns:m="http://schemas.openxmlformats.org/officeDocument/2006/math">
                                <m:r>
                                  <a:rPr lang="en-US" b="0" i="1" smtClean="0">
                                    <a:solidFill>
                                      <a:srgbClr val="000000"/>
                                    </a:solidFill>
                                    <a:latin typeface="Cambria Math" panose="02040503050406030204" pitchFamily="18" charset="0"/>
                                  </a:rPr>
                                  <m:t>3+6=6+3</m:t>
                                </m:r>
                              </m:oMath>
                            </m:oMathPara>
                          </a14:m>
                          <a:endParaRPr lang="en-IN" dirty="0">
                            <a:solidFill>
                              <a:srgbClr val="000000"/>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14:m>
                            <m:oMathPara xmlns:m="http://schemas.openxmlformats.org/officeDocument/2006/math">
                              <m:oMathParaPr>
                                <m:jc m:val="centerGroup"/>
                              </m:oMathParaPr>
                              <m:oMath xmlns:m="http://schemas.openxmlformats.org/officeDocument/2006/math">
                                <m:r>
                                  <a:rPr lang="en-US" b="1" i="1" smtClean="0">
                                    <a:solidFill>
                                      <a:srgbClr val="000000"/>
                                    </a:solidFill>
                                    <a:latin typeface="Cambria Math" panose="02040503050406030204" pitchFamily="18" charset="0"/>
                                  </a:rPr>
                                  <m:t>𝒂𝒃</m:t>
                                </m:r>
                                <m:r>
                                  <a:rPr lang="en-US" b="1" i="1" smtClean="0">
                                    <a:solidFill>
                                      <a:srgbClr val="000000"/>
                                    </a:solidFill>
                                    <a:latin typeface="Cambria Math" panose="02040503050406030204" pitchFamily="18" charset="0"/>
                                  </a:rPr>
                                  <m:t>=</m:t>
                                </m:r>
                                <m:r>
                                  <a:rPr lang="en-US" b="1" i="1" smtClean="0">
                                    <a:solidFill>
                                      <a:srgbClr val="000000"/>
                                    </a:solidFill>
                                    <a:latin typeface="Cambria Math" panose="02040503050406030204" pitchFamily="18" charset="0"/>
                                  </a:rPr>
                                  <m:t>𝒃𝒂</m:t>
                                </m:r>
                              </m:oMath>
                            </m:oMathPara>
                          </a14:m>
                          <a:endParaRPr lang="en-IN" b="1" dirty="0">
                            <a:solidFill>
                              <a:srgbClr val="000000"/>
                            </a:solidFill>
                          </a:endParaRPr>
                        </a:p>
                        <a:p>
                          <a:pPr algn="ctr"/>
                          <a14:m>
                            <m:oMathPara xmlns:m="http://schemas.openxmlformats.org/officeDocument/2006/math">
                              <m:oMathParaPr>
                                <m:jc m:val="centerGroup"/>
                              </m:oMathParaPr>
                              <m:oMath xmlns:m="http://schemas.openxmlformats.org/officeDocument/2006/math">
                                <m:r>
                                  <a:rPr lang="en-US" b="0" i="1" smtClean="0">
                                    <a:solidFill>
                                      <a:srgbClr val="000000"/>
                                    </a:solidFill>
                                    <a:latin typeface="Cambria Math" panose="02040503050406030204" pitchFamily="18" charset="0"/>
                                  </a:rPr>
                                  <m:t>4</m:t>
                                </m:r>
                                <m:r>
                                  <a:rPr lang="en-US" b="0" i="1" smtClean="0">
                                    <a:solidFill>
                                      <a:srgbClr val="000000"/>
                                    </a:solidFill>
                                    <a:latin typeface="Cambria Math" panose="02040503050406030204" pitchFamily="18" charset="0"/>
                                    <a:ea typeface="Cambria Math" panose="02040503050406030204" pitchFamily="18" charset="0"/>
                                  </a:rPr>
                                  <m:t>∙</m:t>
                                </m:r>
                                <m:r>
                                  <a:rPr lang="en-US" b="0" i="1" smtClean="0">
                                    <a:solidFill>
                                      <a:srgbClr val="000000"/>
                                    </a:solidFill>
                                    <a:latin typeface="Cambria Math" panose="02040503050406030204" pitchFamily="18" charset="0"/>
                                  </a:rPr>
                                  <m:t>9=9</m:t>
                                </m:r>
                                <m:r>
                                  <a:rPr lang="en-US" b="0" i="1" smtClean="0">
                                    <a:solidFill>
                                      <a:srgbClr val="000000"/>
                                    </a:solidFill>
                                    <a:latin typeface="Cambria Math" panose="02040503050406030204" pitchFamily="18" charset="0"/>
                                    <a:ea typeface="Cambria Math" panose="02040503050406030204" pitchFamily="18" charset="0"/>
                                  </a:rPr>
                                  <m:t>∙</m:t>
                                </m:r>
                                <m:r>
                                  <a:rPr lang="en-US" b="0" i="1" smtClean="0">
                                    <a:solidFill>
                                      <a:srgbClr val="000000"/>
                                    </a:solidFill>
                                    <a:latin typeface="Cambria Math" panose="02040503050406030204" pitchFamily="18" charset="0"/>
                                  </a:rPr>
                                  <m:t>4</m:t>
                                </m:r>
                              </m:oMath>
                            </m:oMathPara>
                          </a14:m>
                          <a:endParaRPr lang="en-IN" dirty="0">
                            <a:solidFill>
                              <a:srgbClr val="000000"/>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31505939"/>
                      </a:ext>
                    </a:extLst>
                  </a:tr>
                  <a:tr h="755744">
                    <a:tc>
                      <a:txBody>
                        <a:bodyPr/>
                        <a:lstStyle/>
                        <a:p>
                          <a:r>
                            <a:rPr lang="en-IN" dirty="0">
                              <a:solidFill>
                                <a:srgbClr val="000000"/>
                              </a:solidFill>
                            </a:rPr>
                            <a:t>Associative property</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14:m>
                            <m:oMathPara xmlns:m="http://schemas.openxmlformats.org/officeDocument/2006/math">
                              <m:oMathParaPr>
                                <m:jc m:val="centerGroup"/>
                              </m:oMathParaPr>
                              <m:oMath xmlns:m="http://schemas.openxmlformats.org/officeDocument/2006/math">
                                <m:d>
                                  <m:dPr>
                                    <m:ctrlPr>
                                      <a:rPr lang="en-IN" b="1" i="1" smtClean="0">
                                        <a:solidFill>
                                          <a:srgbClr val="000000"/>
                                        </a:solidFill>
                                        <a:latin typeface="Cambria Math" panose="02040503050406030204" pitchFamily="18" charset="0"/>
                                      </a:rPr>
                                    </m:ctrlPr>
                                  </m:dPr>
                                  <m:e>
                                    <m:r>
                                      <a:rPr lang="en-US" b="1" i="1" smtClean="0">
                                        <a:solidFill>
                                          <a:srgbClr val="000000"/>
                                        </a:solidFill>
                                        <a:latin typeface="Cambria Math" panose="02040503050406030204" pitchFamily="18" charset="0"/>
                                      </a:rPr>
                                      <m:t>𝒂</m:t>
                                    </m:r>
                                    <m:r>
                                      <a:rPr lang="en-US" b="1" i="1" smtClean="0">
                                        <a:solidFill>
                                          <a:srgbClr val="000000"/>
                                        </a:solidFill>
                                        <a:latin typeface="Cambria Math" panose="02040503050406030204" pitchFamily="18" charset="0"/>
                                      </a:rPr>
                                      <m:t>+</m:t>
                                    </m:r>
                                    <m:r>
                                      <a:rPr lang="en-US" b="1" i="1" smtClean="0">
                                        <a:solidFill>
                                          <a:srgbClr val="000000"/>
                                        </a:solidFill>
                                        <a:latin typeface="Cambria Math" panose="02040503050406030204" pitchFamily="18" charset="0"/>
                                      </a:rPr>
                                      <m:t>𝒃</m:t>
                                    </m:r>
                                  </m:e>
                                </m:d>
                                <m:r>
                                  <a:rPr lang="en-US" b="1" i="1" smtClean="0">
                                    <a:solidFill>
                                      <a:srgbClr val="000000"/>
                                    </a:solidFill>
                                    <a:latin typeface="Cambria Math" panose="02040503050406030204" pitchFamily="18" charset="0"/>
                                  </a:rPr>
                                  <m:t>+</m:t>
                                </m:r>
                                <m:r>
                                  <a:rPr lang="en-US" b="1" i="1" smtClean="0">
                                    <a:solidFill>
                                      <a:srgbClr val="000000"/>
                                    </a:solidFill>
                                    <a:latin typeface="Cambria Math" panose="02040503050406030204" pitchFamily="18" charset="0"/>
                                  </a:rPr>
                                  <m:t>𝒄</m:t>
                                </m:r>
                                <m:r>
                                  <a:rPr lang="en-US" b="1" i="1" smtClean="0">
                                    <a:solidFill>
                                      <a:srgbClr val="000000"/>
                                    </a:solidFill>
                                    <a:latin typeface="Cambria Math" panose="02040503050406030204" pitchFamily="18" charset="0"/>
                                  </a:rPr>
                                  <m:t>=</m:t>
                                </m:r>
                                <m:r>
                                  <a:rPr lang="en-US" b="1" i="1" smtClean="0">
                                    <a:solidFill>
                                      <a:srgbClr val="000000"/>
                                    </a:solidFill>
                                    <a:latin typeface="Cambria Math" panose="02040503050406030204" pitchFamily="18" charset="0"/>
                                  </a:rPr>
                                  <m:t>𝒂</m:t>
                                </m:r>
                                <m:r>
                                  <a:rPr lang="en-US" b="1" i="1" smtClean="0">
                                    <a:solidFill>
                                      <a:srgbClr val="000000"/>
                                    </a:solidFill>
                                    <a:latin typeface="Cambria Math" panose="02040503050406030204" pitchFamily="18" charset="0"/>
                                  </a:rPr>
                                  <m:t>+</m:t>
                                </m:r>
                                <m:d>
                                  <m:dPr>
                                    <m:ctrlPr>
                                      <a:rPr lang="en-US" b="1" i="1" smtClean="0">
                                        <a:solidFill>
                                          <a:srgbClr val="000000"/>
                                        </a:solidFill>
                                        <a:latin typeface="Cambria Math" panose="02040503050406030204" pitchFamily="18" charset="0"/>
                                      </a:rPr>
                                    </m:ctrlPr>
                                  </m:dPr>
                                  <m:e>
                                    <m:r>
                                      <a:rPr lang="en-US" b="1" i="1" smtClean="0">
                                        <a:solidFill>
                                          <a:srgbClr val="000000"/>
                                        </a:solidFill>
                                        <a:latin typeface="Cambria Math" panose="02040503050406030204" pitchFamily="18" charset="0"/>
                                      </a:rPr>
                                      <m:t>𝒃</m:t>
                                    </m:r>
                                    <m:r>
                                      <a:rPr lang="en-US" b="1" i="1" smtClean="0">
                                        <a:solidFill>
                                          <a:srgbClr val="000000"/>
                                        </a:solidFill>
                                        <a:latin typeface="Cambria Math" panose="02040503050406030204" pitchFamily="18" charset="0"/>
                                      </a:rPr>
                                      <m:t>+</m:t>
                                    </m:r>
                                    <m:r>
                                      <a:rPr lang="en-US" b="1" i="1" smtClean="0">
                                        <a:solidFill>
                                          <a:srgbClr val="000000"/>
                                        </a:solidFill>
                                        <a:latin typeface="Cambria Math" panose="02040503050406030204" pitchFamily="18" charset="0"/>
                                      </a:rPr>
                                      <m:t>𝒄</m:t>
                                    </m:r>
                                  </m:e>
                                </m:d>
                              </m:oMath>
                            </m:oMathPara>
                          </a14:m>
                          <a:endParaRPr lang="en-IN" b="1" dirty="0">
                            <a:solidFill>
                              <a:srgbClr val="000000"/>
                            </a:solidFill>
                          </a:endParaRPr>
                        </a:p>
                        <a:p>
                          <a:pPr algn="ctr"/>
                          <a14:m>
                            <m:oMathPara xmlns:m="http://schemas.openxmlformats.org/officeDocument/2006/math">
                              <m:oMathParaPr>
                                <m:jc m:val="centerGroup"/>
                              </m:oMathParaPr>
                              <m:oMath xmlns:m="http://schemas.openxmlformats.org/officeDocument/2006/math">
                                <m:d>
                                  <m:dPr>
                                    <m:ctrlPr>
                                      <a:rPr lang="en-IN" i="1" smtClean="0">
                                        <a:solidFill>
                                          <a:srgbClr val="000000"/>
                                        </a:solidFill>
                                        <a:latin typeface="Cambria Math" panose="02040503050406030204" pitchFamily="18" charset="0"/>
                                      </a:rPr>
                                    </m:ctrlPr>
                                  </m:dPr>
                                  <m:e>
                                    <m:r>
                                      <a:rPr lang="en-US" b="0" i="1" smtClean="0">
                                        <a:solidFill>
                                          <a:srgbClr val="000000"/>
                                        </a:solidFill>
                                        <a:latin typeface="Cambria Math" panose="02040503050406030204" pitchFamily="18" charset="0"/>
                                      </a:rPr>
                                      <m:t>2+5</m:t>
                                    </m:r>
                                  </m:e>
                                </m:d>
                                <m:r>
                                  <a:rPr lang="en-US" b="0" i="1" smtClean="0">
                                    <a:solidFill>
                                      <a:srgbClr val="000000"/>
                                    </a:solidFill>
                                    <a:latin typeface="Cambria Math" panose="02040503050406030204" pitchFamily="18" charset="0"/>
                                  </a:rPr>
                                  <m:t>+4=2+</m:t>
                                </m:r>
                                <m:d>
                                  <m:dPr>
                                    <m:ctrlPr>
                                      <a:rPr lang="en-US" b="0" i="1" smtClean="0">
                                        <a:solidFill>
                                          <a:srgbClr val="000000"/>
                                        </a:solidFill>
                                        <a:latin typeface="Cambria Math" panose="02040503050406030204" pitchFamily="18" charset="0"/>
                                      </a:rPr>
                                    </m:ctrlPr>
                                  </m:dPr>
                                  <m:e>
                                    <m:r>
                                      <a:rPr lang="en-US" b="0" i="1" smtClean="0">
                                        <a:solidFill>
                                          <a:srgbClr val="000000"/>
                                        </a:solidFill>
                                        <a:latin typeface="Cambria Math" panose="02040503050406030204" pitchFamily="18" charset="0"/>
                                      </a:rPr>
                                      <m:t>5+4</m:t>
                                    </m:r>
                                  </m:e>
                                </m:d>
                              </m:oMath>
                            </m:oMathPara>
                          </a14:m>
                          <a:endParaRPr lang="en-IN" dirty="0">
                            <a:solidFill>
                              <a:srgbClr val="000000"/>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14:m>
                            <m:oMathPara xmlns:m="http://schemas.openxmlformats.org/officeDocument/2006/math">
                              <m:oMathParaPr>
                                <m:jc m:val="centerGroup"/>
                              </m:oMathParaPr>
                              <m:oMath xmlns:m="http://schemas.openxmlformats.org/officeDocument/2006/math">
                                <m:r>
                                  <a:rPr lang="en-US" b="1" i="1" smtClean="0">
                                    <a:solidFill>
                                      <a:srgbClr val="000000"/>
                                    </a:solidFill>
                                    <a:latin typeface="Cambria Math" panose="02040503050406030204" pitchFamily="18" charset="0"/>
                                  </a:rPr>
                                  <m:t>𝒂</m:t>
                                </m:r>
                                <m:d>
                                  <m:dPr>
                                    <m:ctrlPr>
                                      <a:rPr lang="en-US" b="1" i="1" smtClean="0">
                                        <a:solidFill>
                                          <a:srgbClr val="000000"/>
                                        </a:solidFill>
                                        <a:latin typeface="Cambria Math" panose="02040503050406030204" pitchFamily="18" charset="0"/>
                                      </a:rPr>
                                    </m:ctrlPr>
                                  </m:dPr>
                                  <m:e>
                                    <m:r>
                                      <a:rPr lang="en-US" b="1" i="1" smtClean="0">
                                        <a:solidFill>
                                          <a:srgbClr val="000000"/>
                                        </a:solidFill>
                                        <a:latin typeface="Cambria Math" panose="02040503050406030204" pitchFamily="18" charset="0"/>
                                      </a:rPr>
                                      <m:t>𝒃𝒄</m:t>
                                    </m:r>
                                  </m:e>
                                </m:d>
                                <m:r>
                                  <a:rPr lang="en-US" b="1" i="1" smtClean="0">
                                    <a:solidFill>
                                      <a:srgbClr val="000000"/>
                                    </a:solidFill>
                                    <a:latin typeface="Cambria Math" panose="02040503050406030204" pitchFamily="18" charset="0"/>
                                  </a:rPr>
                                  <m:t>=</m:t>
                                </m:r>
                                <m:d>
                                  <m:dPr>
                                    <m:ctrlPr>
                                      <a:rPr lang="en-US" b="1" i="1" smtClean="0">
                                        <a:solidFill>
                                          <a:srgbClr val="000000"/>
                                        </a:solidFill>
                                        <a:latin typeface="Cambria Math" panose="02040503050406030204" pitchFamily="18" charset="0"/>
                                      </a:rPr>
                                    </m:ctrlPr>
                                  </m:dPr>
                                  <m:e>
                                    <m:r>
                                      <a:rPr lang="en-US" b="1" i="1" smtClean="0">
                                        <a:solidFill>
                                          <a:srgbClr val="000000"/>
                                        </a:solidFill>
                                        <a:latin typeface="Cambria Math" panose="02040503050406030204" pitchFamily="18" charset="0"/>
                                      </a:rPr>
                                      <m:t>𝒂𝒃</m:t>
                                    </m:r>
                                  </m:e>
                                </m:d>
                                <m:r>
                                  <a:rPr lang="en-US" b="1" i="1" smtClean="0">
                                    <a:solidFill>
                                      <a:srgbClr val="000000"/>
                                    </a:solidFill>
                                    <a:latin typeface="Cambria Math" panose="02040503050406030204" pitchFamily="18" charset="0"/>
                                  </a:rPr>
                                  <m:t>𝒄</m:t>
                                </m:r>
                              </m:oMath>
                            </m:oMathPara>
                          </a14:m>
                          <a:endParaRPr lang="en-IN" b="1" dirty="0">
                            <a:solidFill>
                              <a:srgbClr val="000000"/>
                            </a:solidFill>
                          </a:endParaRPr>
                        </a:p>
                        <a:p>
                          <a:pPr algn="ctr"/>
                          <a14:m>
                            <m:oMathPara xmlns:m="http://schemas.openxmlformats.org/officeDocument/2006/math">
                              <m:oMathParaPr>
                                <m:jc m:val="centerGroup"/>
                              </m:oMathParaPr>
                              <m:oMath xmlns:m="http://schemas.openxmlformats.org/officeDocument/2006/math">
                                <m:r>
                                  <a:rPr lang="en-US" b="0" i="1" smtClean="0">
                                    <a:solidFill>
                                      <a:srgbClr val="000000"/>
                                    </a:solidFill>
                                    <a:latin typeface="Cambria Math" panose="02040503050406030204" pitchFamily="18" charset="0"/>
                                  </a:rPr>
                                  <m:t>6</m:t>
                                </m:r>
                                <m:r>
                                  <a:rPr lang="en-US" b="0" i="1" smtClean="0">
                                    <a:solidFill>
                                      <a:srgbClr val="000000"/>
                                    </a:solidFill>
                                    <a:latin typeface="Cambria Math" panose="02040503050406030204" pitchFamily="18" charset="0"/>
                                    <a:ea typeface="Cambria Math" panose="02040503050406030204" pitchFamily="18" charset="0"/>
                                  </a:rPr>
                                  <m:t>∙</m:t>
                                </m:r>
                                <m:d>
                                  <m:dPr>
                                    <m:ctrlPr>
                                      <a:rPr lang="en-US" b="0" i="1" smtClean="0">
                                        <a:solidFill>
                                          <a:srgbClr val="000000"/>
                                        </a:solidFill>
                                        <a:latin typeface="Cambria Math" panose="02040503050406030204" pitchFamily="18" charset="0"/>
                                        <a:ea typeface="Cambria Math" panose="02040503050406030204" pitchFamily="18" charset="0"/>
                                      </a:rPr>
                                    </m:ctrlPr>
                                  </m:dPr>
                                  <m:e>
                                    <m:r>
                                      <a:rPr lang="en-US" b="0" i="1" smtClean="0">
                                        <a:solidFill>
                                          <a:srgbClr val="000000"/>
                                        </a:solidFill>
                                        <a:latin typeface="Cambria Math" panose="02040503050406030204" pitchFamily="18" charset="0"/>
                                        <a:ea typeface="Cambria Math" panose="02040503050406030204" pitchFamily="18" charset="0"/>
                                      </a:rPr>
                                      <m:t>2∙7</m:t>
                                    </m:r>
                                  </m:e>
                                </m:d>
                                <m:r>
                                  <a:rPr lang="en-US" b="0" i="1" smtClean="0">
                                    <a:solidFill>
                                      <a:srgbClr val="000000"/>
                                    </a:solidFill>
                                    <a:latin typeface="Cambria Math" panose="02040503050406030204" pitchFamily="18" charset="0"/>
                                    <a:ea typeface="Cambria Math" panose="02040503050406030204" pitchFamily="18" charset="0"/>
                                  </a:rPr>
                                  <m:t>=</m:t>
                                </m:r>
                                <m:d>
                                  <m:dPr>
                                    <m:ctrlPr>
                                      <a:rPr lang="en-US" b="0" i="1" smtClean="0">
                                        <a:solidFill>
                                          <a:srgbClr val="000000"/>
                                        </a:solidFill>
                                        <a:latin typeface="Cambria Math" panose="02040503050406030204" pitchFamily="18" charset="0"/>
                                        <a:ea typeface="Cambria Math" panose="02040503050406030204" pitchFamily="18" charset="0"/>
                                      </a:rPr>
                                    </m:ctrlPr>
                                  </m:dPr>
                                  <m:e>
                                    <m:r>
                                      <a:rPr lang="en-US" b="0" i="1" smtClean="0">
                                        <a:solidFill>
                                          <a:srgbClr val="000000"/>
                                        </a:solidFill>
                                        <a:latin typeface="Cambria Math" panose="02040503050406030204" pitchFamily="18" charset="0"/>
                                        <a:ea typeface="Cambria Math" panose="02040503050406030204" pitchFamily="18" charset="0"/>
                                      </a:rPr>
                                      <m:t>6∙2</m:t>
                                    </m:r>
                                  </m:e>
                                </m:d>
                                <m:r>
                                  <a:rPr lang="en-US" b="0" i="1" smtClean="0">
                                    <a:solidFill>
                                      <a:srgbClr val="000000"/>
                                    </a:solidFill>
                                    <a:latin typeface="Cambria Math" panose="02040503050406030204" pitchFamily="18" charset="0"/>
                                    <a:ea typeface="Cambria Math" panose="02040503050406030204" pitchFamily="18" charset="0"/>
                                  </a:rPr>
                                  <m:t>∙7</m:t>
                                </m:r>
                              </m:oMath>
                            </m:oMathPara>
                          </a14:m>
                          <a:endParaRPr lang="en-IN" dirty="0">
                            <a:solidFill>
                              <a:srgbClr val="000000"/>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89297612"/>
                      </a:ext>
                    </a:extLst>
                  </a:tr>
                  <a:tr h="755744">
                    <a:tc>
                      <a:txBody>
                        <a:bodyPr/>
                        <a:lstStyle/>
                        <a:p>
                          <a:r>
                            <a:rPr lang="en-US" dirty="0">
                              <a:solidFill>
                                <a:srgbClr val="000000"/>
                              </a:solidFill>
                            </a:rPr>
                            <a:t>Identity</a:t>
                          </a:r>
                          <a:endParaRPr lang="en-IN" dirty="0">
                            <a:solidFill>
                              <a:srgbClr val="000000"/>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14:m>
                            <m:oMathPara xmlns:m="http://schemas.openxmlformats.org/officeDocument/2006/math">
                              <m:oMathParaPr>
                                <m:jc m:val="centerGroup"/>
                              </m:oMathParaPr>
                              <m:oMath xmlns:m="http://schemas.openxmlformats.org/officeDocument/2006/math">
                                <m:r>
                                  <a:rPr lang="en-US" b="1" i="1" smtClean="0">
                                    <a:solidFill>
                                      <a:srgbClr val="000000"/>
                                    </a:solidFill>
                                    <a:latin typeface="Cambria Math" panose="02040503050406030204" pitchFamily="18" charset="0"/>
                                  </a:rPr>
                                  <m:t>𝒂</m:t>
                                </m:r>
                                <m:r>
                                  <a:rPr lang="en-US" b="1" i="1" smtClean="0">
                                    <a:solidFill>
                                      <a:srgbClr val="000000"/>
                                    </a:solidFill>
                                    <a:latin typeface="Cambria Math" panose="02040503050406030204" pitchFamily="18" charset="0"/>
                                  </a:rPr>
                                  <m:t>+</m:t>
                                </m:r>
                                <m:r>
                                  <a:rPr lang="en-US" b="1" i="1" smtClean="0">
                                    <a:solidFill>
                                      <a:srgbClr val="000000"/>
                                    </a:solidFill>
                                    <a:latin typeface="Cambria Math" panose="02040503050406030204" pitchFamily="18" charset="0"/>
                                  </a:rPr>
                                  <m:t>𝟎</m:t>
                                </m:r>
                                <m:r>
                                  <a:rPr lang="en-US" b="1" i="1" smtClean="0">
                                    <a:solidFill>
                                      <a:srgbClr val="000000"/>
                                    </a:solidFill>
                                    <a:latin typeface="Cambria Math" panose="02040503050406030204" pitchFamily="18" charset="0"/>
                                  </a:rPr>
                                  <m:t>=</m:t>
                                </m:r>
                                <m:r>
                                  <a:rPr lang="en-US" b="1" i="1" smtClean="0">
                                    <a:solidFill>
                                      <a:srgbClr val="000000"/>
                                    </a:solidFill>
                                    <a:latin typeface="Cambria Math" panose="02040503050406030204" pitchFamily="18" charset="0"/>
                                  </a:rPr>
                                  <m:t>𝟎</m:t>
                                </m:r>
                                <m:r>
                                  <a:rPr lang="en-US" b="1" i="1" smtClean="0">
                                    <a:solidFill>
                                      <a:srgbClr val="000000"/>
                                    </a:solidFill>
                                    <a:latin typeface="Cambria Math" panose="02040503050406030204" pitchFamily="18" charset="0"/>
                                  </a:rPr>
                                  <m:t>+</m:t>
                                </m:r>
                                <m:r>
                                  <a:rPr lang="en-US" b="1" i="1" smtClean="0">
                                    <a:solidFill>
                                      <a:srgbClr val="000000"/>
                                    </a:solidFill>
                                    <a:latin typeface="Cambria Math" panose="02040503050406030204" pitchFamily="18" charset="0"/>
                                  </a:rPr>
                                  <m:t>𝒂</m:t>
                                </m:r>
                                <m:r>
                                  <a:rPr lang="en-US" b="1" i="1" smtClean="0">
                                    <a:solidFill>
                                      <a:srgbClr val="000000"/>
                                    </a:solidFill>
                                    <a:latin typeface="Cambria Math" panose="02040503050406030204" pitchFamily="18" charset="0"/>
                                  </a:rPr>
                                  <m:t>=</m:t>
                                </m:r>
                                <m:r>
                                  <a:rPr lang="en-US" b="1" i="1" smtClean="0">
                                    <a:solidFill>
                                      <a:srgbClr val="000000"/>
                                    </a:solidFill>
                                    <a:latin typeface="Cambria Math" panose="02040503050406030204" pitchFamily="18" charset="0"/>
                                  </a:rPr>
                                  <m:t>𝒂</m:t>
                                </m:r>
                              </m:oMath>
                            </m:oMathPara>
                          </a14:m>
                          <a:endParaRPr lang="en-US" b="1" dirty="0">
                            <a:solidFill>
                              <a:srgbClr val="000000"/>
                            </a:solidFill>
                          </a:endParaRPr>
                        </a:p>
                        <a:p>
                          <a:pPr algn="ctr"/>
                          <a14:m>
                            <m:oMathPara xmlns:m="http://schemas.openxmlformats.org/officeDocument/2006/math">
                              <m:oMathParaPr>
                                <m:jc m:val="centerGroup"/>
                              </m:oMathParaPr>
                              <m:oMath xmlns:m="http://schemas.openxmlformats.org/officeDocument/2006/math">
                                <m:r>
                                  <a:rPr lang="en-US" b="0" i="1" smtClean="0">
                                    <a:solidFill>
                                      <a:srgbClr val="000000"/>
                                    </a:solidFill>
                                    <a:latin typeface="Cambria Math" panose="02040503050406030204" pitchFamily="18" charset="0"/>
                                  </a:rPr>
                                  <m:t>20+0=0+20=20</m:t>
                                </m:r>
                              </m:oMath>
                            </m:oMathPara>
                          </a14:m>
                          <a:endParaRPr lang="en-IN" dirty="0">
                            <a:solidFill>
                              <a:srgbClr val="000000"/>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14:m>
                            <m:oMathPara xmlns:m="http://schemas.openxmlformats.org/officeDocument/2006/math">
                              <m:oMathParaPr>
                                <m:jc m:val="centerGroup"/>
                              </m:oMathParaPr>
                              <m:oMath xmlns:m="http://schemas.openxmlformats.org/officeDocument/2006/math">
                                <m:r>
                                  <a:rPr lang="en-US" b="1" i="1" smtClean="0">
                                    <a:solidFill>
                                      <a:srgbClr val="000000"/>
                                    </a:solidFill>
                                    <a:latin typeface="Cambria Math" panose="02040503050406030204" pitchFamily="18" charset="0"/>
                                  </a:rPr>
                                  <m:t>𝒂</m:t>
                                </m:r>
                                <m:r>
                                  <a:rPr lang="en-US" b="1" i="1" smtClean="0">
                                    <a:solidFill>
                                      <a:srgbClr val="000000"/>
                                    </a:solidFill>
                                    <a:latin typeface="Cambria Math" panose="02040503050406030204" pitchFamily="18" charset="0"/>
                                    <a:ea typeface="Cambria Math" panose="02040503050406030204" pitchFamily="18" charset="0"/>
                                  </a:rPr>
                                  <m:t>∙</m:t>
                                </m:r>
                                <m:r>
                                  <a:rPr lang="en-US" b="1" i="1" smtClean="0">
                                    <a:solidFill>
                                      <a:srgbClr val="000000"/>
                                    </a:solidFill>
                                    <a:latin typeface="Cambria Math" panose="02040503050406030204" pitchFamily="18" charset="0"/>
                                    <a:ea typeface="Cambria Math" panose="02040503050406030204" pitchFamily="18" charset="0"/>
                                  </a:rPr>
                                  <m:t>𝟏</m:t>
                                </m:r>
                                <m:r>
                                  <a:rPr lang="en-US" b="1" i="1" smtClean="0">
                                    <a:solidFill>
                                      <a:srgbClr val="000000"/>
                                    </a:solidFill>
                                    <a:latin typeface="Cambria Math" panose="02040503050406030204" pitchFamily="18" charset="0"/>
                                    <a:ea typeface="Cambria Math" panose="02040503050406030204" pitchFamily="18" charset="0"/>
                                  </a:rPr>
                                  <m:t>=</m:t>
                                </m:r>
                                <m:r>
                                  <a:rPr lang="en-US" b="1" i="1" smtClean="0">
                                    <a:solidFill>
                                      <a:srgbClr val="000000"/>
                                    </a:solidFill>
                                    <a:latin typeface="Cambria Math" panose="02040503050406030204" pitchFamily="18" charset="0"/>
                                    <a:ea typeface="Cambria Math" panose="02040503050406030204" pitchFamily="18" charset="0"/>
                                  </a:rPr>
                                  <m:t>𝟏</m:t>
                                </m:r>
                                <m:r>
                                  <a:rPr lang="en-US" b="1" i="1" smtClean="0">
                                    <a:solidFill>
                                      <a:srgbClr val="000000"/>
                                    </a:solidFill>
                                    <a:latin typeface="Cambria Math" panose="02040503050406030204" pitchFamily="18" charset="0"/>
                                    <a:ea typeface="Cambria Math" panose="02040503050406030204" pitchFamily="18" charset="0"/>
                                  </a:rPr>
                                  <m:t>∙</m:t>
                                </m:r>
                                <m:r>
                                  <a:rPr lang="en-US" b="1" i="1" smtClean="0">
                                    <a:solidFill>
                                      <a:srgbClr val="000000"/>
                                    </a:solidFill>
                                    <a:latin typeface="Cambria Math" panose="02040503050406030204" pitchFamily="18" charset="0"/>
                                    <a:ea typeface="Cambria Math" panose="02040503050406030204" pitchFamily="18" charset="0"/>
                                  </a:rPr>
                                  <m:t>𝒂</m:t>
                                </m:r>
                                <m:r>
                                  <a:rPr lang="en-US" b="1" i="1" smtClean="0">
                                    <a:solidFill>
                                      <a:srgbClr val="000000"/>
                                    </a:solidFill>
                                    <a:latin typeface="Cambria Math" panose="02040503050406030204" pitchFamily="18" charset="0"/>
                                    <a:ea typeface="Cambria Math" panose="02040503050406030204" pitchFamily="18" charset="0"/>
                                  </a:rPr>
                                  <m:t>=</m:t>
                                </m:r>
                                <m:r>
                                  <a:rPr lang="en-US" b="1" i="1" smtClean="0">
                                    <a:solidFill>
                                      <a:srgbClr val="000000"/>
                                    </a:solidFill>
                                    <a:latin typeface="Cambria Math" panose="02040503050406030204" pitchFamily="18" charset="0"/>
                                    <a:ea typeface="Cambria Math" panose="02040503050406030204" pitchFamily="18" charset="0"/>
                                  </a:rPr>
                                  <m:t>𝒂</m:t>
                                </m:r>
                              </m:oMath>
                            </m:oMathPara>
                          </a14:m>
                          <a:endParaRPr lang="en-US" b="1" dirty="0">
                            <a:solidFill>
                              <a:srgbClr val="000000"/>
                            </a:solidFill>
                            <a:ea typeface="Cambria Math" panose="02040503050406030204" pitchFamily="18" charset="0"/>
                          </a:endParaRPr>
                        </a:p>
                        <a:p>
                          <a:pPr algn="ctr"/>
                          <a14:m>
                            <m:oMathPara xmlns:m="http://schemas.openxmlformats.org/officeDocument/2006/math">
                              <m:oMathParaPr>
                                <m:jc m:val="centerGroup"/>
                              </m:oMathParaPr>
                              <m:oMath xmlns:m="http://schemas.openxmlformats.org/officeDocument/2006/math">
                                <m:r>
                                  <a:rPr lang="en-US" b="0" i="1" smtClean="0">
                                    <a:solidFill>
                                      <a:srgbClr val="000000"/>
                                    </a:solidFill>
                                    <a:latin typeface="Cambria Math" panose="02040503050406030204" pitchFamily="18" charset="0"/>
                                  </a:rPr>
                                  <m:t>−2</m:t>
                                </m:r>
                                <m:r>
                                  <a:rPr lang="en-US" b="0" i="1" smtClean="0">
                                    <a:solidFill>
                                      <a:srgbClr val="000000"/>
                                    </a:solidFill>
                                    <a:latin typeface="Cambria Math" panose="02040503050406030204" pitchFamily="18" charset="0"/>
                                    <a:ea typeface="Cambria Math" panose="02040503050406030204" pitchFamily="18" charset="0"/>
                                  </a:rPr>
                                  <m:t>∙1=1∙</m:t>
                                </m:r>
                                <m:d>
                                  <m:dPr>
                                    <m:ctrlPr>
                                      <a:rPr lang="en-US" b="0" i="1" smtClean="0">
                                        <a:solidFill>
                                          <a:srgbClr val="000000"/>
                                        </a:solidFill>
                                        <a:latin typeface="Cambria Math" panose="02040503050406030204" pitchFamily="18" charset="0"/>
                                        <a:ea typeface="Cambria Math" panose="02040503050406030204" pitchFamily="18" charset="0"/>
                                      </a:rPr>
                                    </m:ctrlPr>
                                  </m:dPr>
                                  <m:e>
                                    <m:r>
                                      <a:rPr lang="en-US" b="0" i="1" smtClean="0">
                                        <a:solidFill>
                                          <a:srgbClr val="000000"/>
                                        </a:solidFill>
                                        <a:latin typeface="Cambria Math" panose="02040503050406030204" pitchFamily="18" charset="0"/>
                                        <a:ea typeface="Cambria Math" panose="02040503050406030204" pitchFamily="18" charset="0"/>
                                      </a:rPr>
                                      <m:t>−2</m:t>
                                    </m:r>
                                  </m:e>
                                </m:d>
                                <m:r>
                                  <a:rPr lang="en-US" b="0" i="1" smtClean="0">
                                    <a:solidFill>
                                      <a:srgbClr val="000000"/>
                                    </a:solidFill>
                                    <a:latin typeface="Cambria Math" panose="02040503050406030204" pitchFamily="18" charset="0"/>
                                    <a:ea typeface="Cambria Math" panose="02040503050406030204" pitchFamily="18" charset="0"/>
                                  </a:rPr>
                                  <m:t>=−2</m:t>
                                </m:r>
                              </m:oMath>
                            </m:oMathPara>
                          </a14:m>
                          <a:endParaRPr lang="en-IN" dirty="0">
                            <a:solidFill>
                              <a:srgbClr val="000000"/>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26945166"/>
                      </a:ext>
                    </a:extLst>
                  </a:tr>
                  <a:tr h="1064028">
                    <a:tc>
                      <a:txBody>
                        <a:bodyPr/>
                        <a:lstStyle/>
                        <a:p>
                          <a:r>
                            <a:rPr lang="en-US" dirty="0">
                              <a:solidFill>
                                <a:srgbClr val="000000"/>
                              </a:solidFill>
                            </a:rPr>
                            <a:t>Inverse</a:t>
                          </a:r>
                          <a:endParaRPr lang="en-IN" dirty="0">
                            <a:solidFill>
                              <a:srgbClr val="000000"/>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14:m>
                            <m:oMathPara xmlns:m="http://schemas.openxmlformats.org/officeDocument/2006/math">
                              <m:oMathParaPr>
                                <m:jc m:val="centerGroup"/>
                              </m:oMathParaPr>
                              <m:oMath xmlns:m="http://schemas.openxmlformats.org/officeDocument/2006/math">
                                <m:r>
                                  <a:rPr lang="en-US" b="1" i="1" smtClean="0">
                                    <a:solidFill>
                                      <a:srgbClr val="000000"/>
                                    </a:solidFill>
                                    <a:latin typeface="Cambria Math" panose="02040503050406030204" pitchFamily="18" charset="0"/>
                                  </a:rPr>
                                  <m:t>𝒂</m:t>
                                </m:r>
                                <m:r>
                                  <a:rPr lang="en-US" b="1" i="1" smtClean="0">
                                    <a:solidFill>
                                      <a:srgbClr val="000000"/>
                                    </a:solidFill>
                                    <a:latin typeface="Cambria Math" panose="02040503050406030204" pitchFamily="18" charset="0"/>
                                  </a:rPr>
                                  <m:t>+</m:t>
                                </m:r>
                                <m:d>
                                  <m:dPr>
                                    <m:ctrlPr>
                                      <a:rPr lang="en-US" b="1" i="1" smtClean="0">
                                        <a:solidFill>
                                          <a:srgbClr val="000000"/>
                                        </a:solidFill>
                                        <a:latin typeface="Cambria Math" panose="02040503050406030204" pitchFamily="18" charset="0"/>
                                      </a:rPr>
                                    </m:ctrlPr>
                                  </m:dPr>
                                  <m:e>
                                    <m:r>
                                      <a:rPr lang="en-US" b="1" i="1" smtClean="0">
                                        <a:solidFill>
                                          <a:srgbClr val="000000"/>
                                        </a:solidFill>
                                        <a:latin typeface="Cambria Math" panose="02040503050406030204" pitchFamily="18" charset="0"/>
                                      </a:rPr>
                                      <m:t>−</m:t>
                                    </m:r>
                                    <m:r>
                                      <a:rPr lang="en-US" b="1" i="1" smtClean="0">
                                        <a:solidFill>
                                          <a:srgbClr val="000000"/>
                                        </a:solidFill>
                                        <a:latin typeface="Cambria Math" panose="02040503050406030204" pitchFamily="18" charset="0"/>
                                      </a:rPr>
                                      <m:t>𝒂</m:t>
                                    </m:r>
                                  </m:e>
                                </m:d>
                                <m:r>
                                  <a:rPr lang="en-US" b="1" i="1" smtClean="0">
                                    <a:solidFill>
                                      <a:srgbClr val="000000"/>
                                    </a:solidFill>
                                    <a:latin typeface="Cambria Math" panose="02040503050406030204" pitchFamily="18" charset="0"/>
                                  </a:rPr>
                                  <m:t>=</m:t>
                                </m:r>
                                <m:r>
                                  <a:rPr lang="en-US" b="1" i="1" smtClean="0">
                                    <a:solidFill>
                                      <a:srgbClr val="000000"/>
                                    </a:solidFill>
                                    <a:latin typeface="Cambria Math" panose="02040503050406030204" pitchFamily="18" charset="0"/>
                                  </a:rPr>
                                  <m:t>𝟎</m:t>
                                </m:r>
                              </m:oMath>
                            </m:oMathPara>
                          </a14:m>
                          <a:endParaRPr lang="en-IN" b="1" dirty="0">
                            <a:solidFill>
                              <a:srgbClr val="000000"/>
                            </a:solidFill>
                          </a:endParaRPr>
                        </a:p>
                        <a:p>
                          <a:pPr algn="ctr"/>
                          <a14:m>
                            <m:oMathPara xmlns:m="http://schemas.openxmlformats.org/officeDocument/2006/math">
                              <m:oMathParaPr>
                                <m:jc m:val="centerGroup"/>
                              </m:oMathParaPr>
                              <m:oMath xmlns:m="http://schemas.openxmlformats.org/officeDocument/2006/math">
                                <m:r>
                                  <a:rPr lang="en-US" b="0" i="1" smtClean="0">
                                    <a:solidFill>
                                      <a:srgbClr val="000000"/>
                                    </a:solidFill>
                                    <a:latin typeface="Cambria Math" panose="02040503050406030204" pitchFamily="18" charset="0"/>
                                  </a:rPr>
                                  <m:t>10+</m:t>
                                </m:r>
                                <m:d>
                                  <m:dPr>
                                    <m:ctrlPr>
                                      <a:rPr lang="en-US" b="0" i="1" smtClean="0">
                                        <a:solidFill>
                                          <a:srgbClr val="000000"/>
                                        </a:solidFill>
                                        <a:latin typeface="Cambria Math" panose="02040503050406030204" pitchFamily="18" charset="0"/>
                                      </a:rPr>
                                    </m:ctrlPr>
                                  </m:dPr>
                                  <m:e>
                                    <m:r>
                                      <a:rPr lang="en-US" b="0" i="1" smtClean="0">
                                        <a:solidFill>
                                          <a:srgbClr val="000000"/>
                                        </a:solidFill>
                                        <a:latin typeface="Cambria Math" panose="02040503050406030204" pitchFamily="18" charset="0"/>
                                      </a:rPr>
                                      <m:t>−10</m:t>
                                    </m:r>
                                  </m:e>
                                </m:d>
                                <m:r>
                                  <a:rPr lang="en-US" b="0" i="1" smtClean="0">
                                    <a:solidFill>
                                      <a:srgbClr val="000000"/>
                                    </a:solidFill>
                                    <a:latin typeface="Cambria Math" panose="02040503050406030204" pitchFamily="18" charset="0"/>
                                  </a:rPr>
                                  <m:t>=0</m:t>
                                </m:r>
                              </m:oMath>
                            </m:oMathPara>
                          </a14:m>
                          <a:endParaRPr lang="en-IN" dirty="0">
                            <a:solidFill>
                              <a:srgbClr val="000000"/>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14:m>
                            <m:oMathPara xmlns:m="http://schemas.openxmlformats.org/officeDocument/2006/math">
                              <m:oMathParaPr>
                                <m:jc m:val="centerGroup"/>
                              </m:oMathParaPr>
                              <m:oMath xmlns:m="http://schemas.openxmlformats.org/officeDocument/2006/math">
                                <m:r>
                                  <a:rPr lang="en-US" b="1" i="1" smtClean="0">
                                    <a:solidFill>
                                      <a:srgbClr val="000000"/>
                                    </a:solidFill>
                                    <a:latin typeface="Cambria Math" panose="02040503050406030204" pitchFamily="18" charset="0"/>
                                  </a:rPr>
                                  <m:t>𝒂</m:t>
                                </m:r>
                                <m:r>
                                  <a:rPr lang="en-US" b="1" i="1" smtClean="0">
                                    <a:solidFill>
                                      <a:srgbClr val="000000"/>
                                    </a:solidFill>
                                    <a:latin typeface="Cambria Math" panose="02040503050406030204" pitchFamily="18" charset="0"/>
                                    <a:ea typeface="Cambria Math" panose="02040503050406030204" pitchFamily="18" charset="0"/>
                                  </a:rPr>
                                  <m:t>∙</m:t>
                                </m:r>
                                <m:f>
                                  <m:fPr>
                                    <m:ctrlPr>
                                      <a:rPr lang="en-US" b="1" i="1" smtClean="0">
                                        <a:solidFill>
                                          <a:srgbClr val="000000"/>
                                        </a:solidFill>
                                        <a:latin typeface="Cambria Math" panose="02040503050406030204" pitchFamily="18" charset="0"/>
                                        <a:ea typeface="Cambria Math" panose="02040503050406030204" pitchFamily="18" charset="0"/>
                                      </a:rPr>
                                    </m:ctrlPr>
                                  </m:fPr>
                                  <m:num>
                                    <m:r>
                                      <a:rPr lang="en-US" b="1" i="1" smtClean="0">
                                        <a:solidFill>
                                          <a:srgbClr val="000000"/>
                                        </a:solidFill>
                                        <a:latin typeface="Cambria Math" panose="02040503050406030204" pitchFamily="18" charset="0"/>
                                        <a:ea typeface="Cambria Math" panose="02040503050406030204" pitchFamily="18" charset="0"/>
                                      </a:rPr>
                                      <m:t>𝟏</m:t>
                                    </m:r>
                                  </m:num>
                                  <m:den>
                                    <m:r>
                                      <a:rPr lang="en-US" b="1" i="1" smtClean="0">
                                        <a:solidFill>
                                          <a:srgbClr val="000000"/>
                                        </a:solidFill>
                                        <a:latin typeface="Cambria Math" panose="02040503050406030204" pitchFamily="18" charset="0"/>
                                        <a:ea typeface="Cambria Math" panose="02040503050406030204" pitchFamily="18" charset="0"/>
                                      </a:rPr>
                                      <m:t>𝒂</m:t>
                                    </m:r>
                                  </m:den>
                                </m:f>
                                <m:r>
                                  <a:rPr lang="en-US" b="1" i="1" smtClean="0">
                                    <a:solidFill>
                                      <a:srgbClr val="000000"/>
                                    </a:solidFill>
                                    <a:latin typeface="Cambria Math" panose="02040503050406030204" pitchFamily="18" charset="0"/>
                                    <a:ea typeface="Cambria Math" panose="02040503050406030204" pitchFamily="18" charset="0"/>
                                  </a:rPr>
                                  <m:t>=</m:t>
                                </m:r>
                                <m:r>
                                  <a:rPr lang="en-US" b="1" i="1" smtClean="0">
                                    <a:solidFill>
                                      <a:srgbClr val="000000"/>
                                    </a:solidFill>
                                    <a:latin typeface="Cambria Math" panose="02040503050406030204" pitchFamily="18" charset="0"/>
                                    <a:ea typeface="Cambria Math" panose="02040503050406030204" pitchFamily="18" charset="0"/>
                                  </a:rPr>
                                  <m:t>𝟏</m:t>
                                </m:r>
                                <m:d>
                                  <m:dPr>
                                    <m:ctrlPr>
                                      <a:rPr lang="en-US" b="1" i="1" smtClean="0">
                                        <a:solidFill>
                                          <a:srgbClr val="000000"/>
                                        </a:solidFill>
                                        <a:latin typeface="Cambria Math" panose="02040503050406030204" pitchFamily="18" charset="0"/>
                                        <a:ea typeface="Cambria Math" panose="02040503050406030204" pitchFamily="18" charset="0"/>
                                      </a:rPr>
                                    </m:ctrlPr>
                                  </m:dPr>
                                  <m:e>
                                    <m:r>
                                      <a:rPr lang="en-US" b="1" i="0" smtClean="0">
                                        <a:solidFill>
                                          <a:srgbClr val="000000"/>
                                        </a:solidFill>
                                        <a:latin typeface="Cambria Math" panose="02040503050406030204" pitchFamily="18" charset="0"/>
                                        <a:ea typeface="Cambria Math" panose="02040503050406030204" pitchFamily="18" charset="0"/>
                                      </a:rPr>
                                      <m:t>𝐟𝐨𝐫</m:t>
                                    </m:r>
                                    <m:r>
                                      <a:rPr lang="en-US" b="1" i="1" smtClean="0">
                                        <a:solidFill>
                                          <a:srgbClr val="000000"/>
                                        </a:solidFill>
                                        <a:latin typeface="Cambria Math" panose="02040503050406030204" pitchFamily="18" charset="0"/>
                                        <a:ea typeface="Cambria Math" panose="02040503050406030204" pitchFamily="18" charset="0"/>
                                      </a:rPr>
                                      <m:t> </m:t>
                                    </m:r>
                                    <m:r>
                                      <a:rPr lang="en-US" b="1" i="1" smtClean="0">
                                        <a:solidFill>
                                          <a:srgbClr val="000000"/>
                                        </a:solidFill>
                                        <a:latin typeface="Cambria Math" panose="02040503050406030204" pitchFamily="18" charset="0"/>
                                        <a:ea typeface="Cambria Math" panose="02040503050406030204" pitchFamily="18" charset="0"/>
                                      </a:rPr>
                                      <m:t>𝒂</m:t>
                                    </m:r>
                                    <m:r>
                                      <a:rPr lang="en-US" b="1" i="1" smtClean="0">
                                        <a:solidFill>
                                          <a:srgbClr val="000000"/>
                                        </a:solidFill>
                                        <a:latin typeface="Cambria Math" panose="02040503050406030204" pitchFamily="18" charset="0"/>
                                        <a:ea typeface="Cambria Math" panose="02040503050406030204" pitchFamily="18" charset="0"/>
                                      </a:rPr>
                                      <m:t>≠</m:t>
                                    </m:r>
                                    <m:r>
                                      <a:rPr lang="en-US" b="1" i="1" smtClean="0">
                                        <a:solidFill>
                                          <a:srgbClr val="000000"/>
                                        </a:solidFill>
                                        <a:latin typeface="Cambria Math" panose="02040503050406030204" pitchFamily="18" charset="0"/>
                                        <a:ea typeface="Cambria Math" panose="02040503050406030204" pitchFamily="18" charset="0"/>
                                      </a:rPr>
                                      <m:t>𝟎</m:t>
                                    </m:r>
                                  </m:e>
                                </m:d>
                              </m:oMath>
                            </m:oMathPara>
                          </a14:m>
                          <a:endParaRPr lang="en-IN" b="1" dirty="0">
                            <a:solidFill>
                              <a:srgbClr val="000000"/>
                            </a:solidFill>
                          </a:endParaRPr>
                        </a:p>
                        <a:p>
                          <a:pPr algn="ctr"/>
                          <a14:m>
                            <m:oMathPara xmlns:m="http://schemas.openxmlformats.org/officeDocument/2006/math">
                              <m:oMathParaPr>
                                <m:jc m:val="centerGroup"/>
                              </m:oMathParaPr>
                              <m:oMath xmlns:m="http://schemas.openxmlformats.org/officeDocument/2006/math">
                                <m:r>
                                  <a:rPr lang="en-US" b="0" i="1" smtClean="0">
                                    <a:solidFill>
                                      <a:srgbClr val="000000"/>
                                    </a:solidFill>
                                    <a:latin typeface="Cambria Math" panose="02040503050406030204" pitchFamily="18" charset="0"/>
                                  </a:rPr>
                                  <m:t>3</m:t>
                                </m:r>
                                <m:r>
                                  <a:rPr lang="en-US" b="0" i="1" smtClean="0">
                                    <a:solidFill>
                                      <a:srgbClr val="000000"/>
                                    </a:solidFill>
                                    <a:latin typeface="Cambria Math" panose="02040503050406030204" pitchFamily="18" charset="0"/>
                                    <a:ea typeface="Cambria Math" panose="02040503050406030204" pitchFamily="18" charset="0"/>
                                  </a:rPr>
                                  <m:t>∙</m:t>
                                </m:r>
                                <m:f>
                                  <m:fPr>
                                    <m:ctrlPr>
                                      <a:rPr lang="en-IN" i="1" smtClean="0">
                                        <a:solidFill>
                                          <a:srgbClr val="000000"/>
                                        </a:solidFill>
                                        <a:latin typeface="Cambria Math" panose="02040503050406030204" pitchFamily="18" charset="0"/>
                                      </a:rPr>
                                    </m:ctrlPr>
                                  </m:fPr>
                                  <m:num>
                                    <m:r>
                                      <a:rPr lang="en-US" b="0" i="1" smtClean="0">
                                        <a:solidFill>
                                          <a:srgbClr val="000000"/>
                                        </a:solidFill>
                                        <a:latin typeface="Cambria Math" panose="02040503050406030204" pitchFamily="18" charset="0"/>
                                      </a:rPr>
                                      <m:t>1</m:t>
                                    </m:r>
                                  </m:num>
                                  <m:den>
                                    <m:r>
                                      <a:rPr lang="en-US" b="0" i="1" smtClean="0">
                                        <a:solidFill>
                                          <a:srgbClr val="000000"/>
                                        </a:solidFill>
                                        <a:latin typeface="Cambria Math" panose="02040503050406030204" pitchFamily="18" charset="0"/>
                                      </a:rPr>
                                      <m:t>3</m:t>
                                    </m:r>
                                  </m:den>
                                </m:f>
                                <m:r>
                                  <a:rPr lang="en-US" b="0" i="1" smtClean="0">
                                    <a:solidFill>
                                      <a:srgbClr val="000000"/>
                                    </a:solidFill>
                                    <a:latin typeface="Cambria Math" panose="02040503050406030204" pitchFamily="18" charset="0"/>
                                  </a:rPr>
                                  <m:t>=1</m:t>
                                </m:r>
                              </m:oMath>
                            </m:oMathPara>
                          </a14:m>
                          <a:endParaRPr lang="en-IN" dirty="0">
                            <a:solidFill>
                              <a:srgbClr val="000000"/>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03540152"/>
                      </a:ext>
                    </a:extLst>
                  </a:tr>
                </a:tbl>
              </a:graphicData>
            </a:graphic>
          </p:graphicFrame>
        </mc:Choice>
        <mc:Fallback xmlns="">
          <p:graphicFrame>
            <p:nvGraphicFramePr>
              <p:cNvPr id="4" name="Table 3">
                <a:extLst>
                  <a:ext uri="{FF2B5EF4-FFF2-40B4-BE49-F238E27FC236}">
                    <a16:creationId xmlns:a16="http://schemas.microsoft.com/office/drawing/2014/main" id="{ADEFAA62-8CD0-2E73-9581-5D1F4D721DA4}"/>
                  </a:ext>
                </a:extLst>
              </p:cNvPr>
              <p:cNvGraphicFramePr>
                <a:graphicFrameLocks noGrp="1"/>
              </p:cNvGraphicFramePr>
              <p:nvPr>
                <p:extLst>
                  <p:ext uri="{D42A27DB-BD31-4B8C-83A1-F6EECF244321}">
                    <p14:modId xmlns:p14="http://schemas.microsoft.com/office/powerpoint/2010/main" val="3916952111"/>
                  </p:ext>
                </p:extLst>
              </p:nvPr>
            </p:nvGraphicFramePr>
            <p:xfrm>
              <a:off x="585438" y="1728440"/>
              <a:ext cx="7848600" cy="3827256"/>
            </p:xfrm>
            <a:graphic>
              <a:graphicData uri="http://schemas.openxmlformats.org/drawingml/2006/table">
                <a:tbl>
                  <a:tblPr firstRow="1" bandRow="1">
                    <a:tableStyleId>{F5AB1C69-6EDB-4FF4-983F-18BD219EF322}</a:tableStyleId>
                  </a:tblPr>
                  <a:tblGrid>
                    <a:gridCol w="2362200">
                      <a:extLst>
                        <a:ext uri="{9D8B030D-6E8A-4147-A177-3AD203B41FA5}">
                          <a16:colId xmlns:a16="http://schemas.microsoft.com/office/drawing/2014/main" val="1986210775"/>
                        </a:ext>
                      </a:extLst>
                    </a:gridCol>
                    <a:gridCol w="2870200">
                      <a:extLst>
                        <a:ext uri="{9D8B030D-6E8A-4147-A177-3AD203B41FA5}">
                          <a16:colId xmlns:a16="http://schemas.microsoft.com/office/drawing/2014/main" val="3012423828"/>
                        </a:ext>
                      </a:extLst>
                    </a:gridCol>
                    <a:gridCol w="2616200">
                      <a:extLst>
                        <a:ext uri="{9D8B030D-6E8A-4147-A177-3AD203B41FA5}">
                          <a16:colId xmlns:a16="http://schemas.microsoft.com/office/drawing/2014/main" val="3460109331"/>
                        </a:ext>
                      </a:extLst>
                    </a:gridCol>
                  </a:tblGrid>
                  <a:tr h="437852">
                    <a:tc>
                      <a:txBody>
                        <a:bodyPr/>
                        <a:lstStyle/>
                        <a:p>
                          <a:r>
                            <a:rPr lang="en-US" b="1" dirty="0">
                              <a:solidFill>
                                <a:srgbClr val="000000"/>
                              </a:solidFill>
                            </a:rPr>
                            <a:t>Name of Property</a:t>
                          </a:r>
                          <a:endParaRPr lang="en-IN" b="1" dirty="0">
                            <a:solidFill>
                              <a:srgbClr val="000000"/>
                            </a:solidFill>
                          </a:endParaRPr>
                        </a:p>
                      </a:txBody>
                      <a:tcPr>
                        <a:lnB w="12700" cap="flat" cmpd="sng" algn="ctr">
                          <a:solidFill>
                            <a:schemeClr val="tx1"/>
                          </a:solidFill>
                          <a:prstDash val="solid"/>
                          <a:round/>
                          <a:headEnd type="none" w="med" len="med"/>
                          <a:tailEnd type="none" w="med" len="med"/>
                        </a:lnB>
                      </a:tcPr>
                    </a:tc>
                    <a:tc>
                      <a:txBody>
                        <a:bodyPr/>
                        <a:lstStyle/>
                        <a:p>
                          <a:pPr algn="ctr"/>
                          <a:r>
                            <a:rPr lang="en-US" b="1" dirty="0">
                              <a:solidFill>
                                <a:srgbClr val="000000"/>
                              </a:solidFill>
                            </a:rPr>
                            <a:t>For Addition</a:t>
                          </a:r>
                          <a:endParaRPr lang="en-IN" b="1" dirty="0">
                            <a:solidFill>
                              <a:srgbClr val="000000"/>
                            </a:solidFill>
                          </a:endParaRPr>
                        </a:p>
                      </a:txBody>
                      <a:tcPr>
                        <a:lnB w="12700" cap="flat" cmpd="sng" algn="ctr">
                          <a:solidFill>
                            <a:schemeClr val="tx1"/>
                          </a:solidFill>
                          <a:prstDash val="solid"/>
                          <a:round/>
                          <a:headEnd type="none" w="med" len="med"/>
                          <a:tailEnd type="none" w="med" len="med"/>
                        </a:lnB>
                      </a:tcPr>
                    </a:tc>
                    <a:tc>
                      <a:txBody>
                        <a:bodyPr/>
                        <a:lstStyle/>
                        <a:p>
                          <a:pPr algn="ctr"/>
                          <a:r>
                            <a:rPr lang="en-US" b="1" dirty="0">
                              <a:solidFill>
                                <a:srgbClr val="000000"/>
                              </a:solidFill>
                            </a:rPr>
                            <a:t>For Multiplication</a:t>
                          </a:r>
                          <a:endParaRPr lang="en-IN" b="1" dirty="0">
                            <a:solidFill>
                              <a:srgbClr val="000000"/>
                            </a:solidFill>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43137427"/>
                      </a:ext>
                    </a:extLst>
                  </a:tr>
                  <a:tr h="755744">
                    <a:tc>
                      <a:txBody>
                        <a:bodyPr/>
                        <a:lstStyle/>
                        <a:p>
                          <a:r>
                            <a:rPr lang="en-US" dirty="0">
                              <a:solidFill>
                                <a:srgbClr val="000000"/>
                              </a:solidFill>
                            </a:rPr>
                            <a:t>Commutative property</a:t>
                          </a:r>
                          <a:endParaRPr lang="en-IN" dirty="0">
                            <a:solidFill>
                              <a:srgbClr val="000000"/>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82803" t="-62097" r="-91507" b="-350806"/>
                          </a:stretch>
                        </a:blipFill>
                      </a:tcPr>
                    </a:tc>
                    <a:tc>
                      <a:txBody>
                        <a:bodyPr/>
                        <a:lstStyle/>
                        <a:p>
                          <a:endParaRPr lang="en-US"/>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200699" t="-62097" r="-466" b="-350806"/>
                          </a:stretch>
                        </a:blipFill>
                      </a:tcPr>
                    </a:tc>
                    <a:extLst>
                      <a:ext uri="{0D108BD9-81ED-4DB2-BD59-A6C34878D82A}">
                        <a16:rowId xmlns:a16="http://schemas.microsoft.com/office/drawing/2014/main" val="1131505939"/>
                      </a:ext>
                    </a:extLst>
                  </a:tr>
                  <a:tr h="755744">
                    <a:tc>
                      <a:txBody>
                        <a:bodyPr/>
                        <a:lstStyle/>
                        <a:p>
                          <a:r>
                            <a:rPr lang="en-IN" dirty="0">
                              <a:solidFill>
                                <a:srgbClr val="000000"/>
                              </a:solidFill>
                            </a:rPr>
                            <a:t>Associative property</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82803" t="-162097" r="-91507" b="-250806"/>
                          </a:stretch>
                        </a:blipFill>
                      </a:tcPr>
                    </a:tc>
                    <a:tc>
                      <a:txBody>
                        <a:bodyPr/>
                        <a:lstStyle/>
                        <a:p>
                          <a:endParaRPr lang="en-US"/>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200699" t="-162097" r="-466" b="-250806"/>
                          </a:stretch>
                        </a:blipFill>
                      </a:tcPr>
                    </a:tc>
                    <a:extLst>
                      <a:ext uri="{0D108BD9-81ED-4DB2-BD59-A6C34878D82A}">
                        <a16:rowId xmlns:a16="http://schemas.microsoft.com/office/drawing/2014/main" val="2089297612"/>
                      </a:ext>
                    </a:extLst>
                  </a:tr>
                  <a:tr h="755744">
                    <a:tc>
                      <a:txBody>
                        <a:bodyPr/>
                        <a:lstStyle/>
                        <a:p>
                          <a:r>
                            <a:rPr lang="en-US" dirty="0">
                              <a:solidFill>
                                <a:srgbClr val="000000"/>
                              </a:solidFill>
                            </a:rPr>
                            <a:t>Identity</a:t>
                          </a:r>
                          <a:endParaRPr lang="en-IN" dirty="0">
                            <a:solidFill>
                              <a:srgbClr val="000000"/>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82803" t="-260000" r="-91507" b="-148800"/>
                          </a:stretch>
                        </a:blipFill>
                      </a:tcPr>
                    </a:tc>
                    <a:tc>
                      <a:txBody>
                        <a:bodyPr/>
                        <a:lstStyle/>
                        <a:p>
                          <a:endParaRPr lang="en-US"/>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200699" t="-260000" r="-466" b="-148800"/>
                          </a:stretch>
                        </a:blipFill>
                      </a:tcPr>
                    </a:tc>
                    <a:extLst>
                      <a:ext uri="{0D108BD9-81ED-4DB2-BD59-A6C34878D82A}">
                        <a16:rowId xmlns:a16="http://schemas.microsoft.com/office/drawing/2014/main" val="1826945166"/>
                      </a:ext>
                    </a:extLst>
                  </a:tr>
                  <a:tr h="1122172">
                    <a:tc>
                      <a:txBody>
                        <a:bodyPr/>
                        <a:lstStyle/>
                        <a:p>
                          <a:r>
                            <a:rPr lang="en-US" dirty="0">
                              <a:solidFill>
                                <a:srgbClr val="000000"/>
                              </a:solidFill>
                            </a:rPr>
                            <a:t>Inverse</a:t>
                          </a:r>
                          <a:endParaRPr lang="en-IN" dirty="0">
                            <a:solidFill>
                              <a:srgbClr val="000000"/>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82803" t="-244565" r="-91507" b="-1087"/>
                          </a:stretch>
                        </a:blipFill>
                      </a:tcPr>
                    </a:tc>
                    <a:tc>
                      <a:txBody>
                        <a:bodyPr/>
                        <a:lstStyle/>
                        <a:p>
                          <a:endParaRPr lang="en-US"/>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200699" t="-244565" r="-466" b="-1087"/>
                          </a:stretch>
                        </a:blipFill>
                      </a:tcPr>
                    </a:tc>
                    <a:extLst>
                      <a:ext uri="{0D108BD9-81ED-4DB2-BD59-A6C34878D82A}">
                        <a16:rowId xmlns:a16="http://schemas.microsoft.com/office/drawing/2014/main" val="803540152"/>
                      </a:ext>
                    </a:extLst>
                  </a:tr>
                </a:tbl>
              </a:graphicData>
            </a:graphic>
          </p:graphicFrame>
        </mc:Fallback>
      </mc:AlternateContent>
    </p:spTree>
    <p:extLst>
      <p:ext uri="{BB962C8B-B14F-4D97-AF65-F5344CB8AC3E}">
        <p14:creationId xmlns:p14="http://schemas.microsoft.com/office/powerpoint/2010/main" val="3634556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619D1-A006-437A-83E2-9BCBD8AC5872}"/>
              </a:ext>
            </a:extLst>
          </p:cNvPr>
          <p:cNvSpPr>
            <a:spLocks noGrp="1"/>
          </p:cNvSpPr>
          <p:nvPr>
            <p:ph type="title"/>
          </p:nvPr>
        </p:nvSpPr>
        <p:spPr/>
        <p:txBody>
          <a:bodyPr/>
          <a:lstStyle/>
          <a:p>
            <a:r>
              <a:rPr lang="en-US" dirty="0"/>
              <a:t>Note</a:t>
            </a:r>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15379308-51FB-40E9-8793-359AEB0EEA4E}"/>
                  </a:ext>
                </a:extLst>
              </p:cNvPr>
              <p:cNvSpPr>
                <a:spLocks noGrp="1"/>
              </p:cNvSpPr>
              <p:nvPr>
                <p:ph type="body" sz="quarter" idx="10"/>
              </p:nvPr>
            </p:nvSpPr>
            <p:spPr>
              <a:xfrm>
                <a:off x="457200" y="1082078"/>
                <a:ext cx="8229600" cy="3108543"/>
              </a:xfrm>
            </p:spPr>
            <p:txBody>
              <a:bodyPr>
                <a:spAutoFit/>
              </a:bodyPr>
              <a:lstStyle/>
              <a:p>
                <a:r>
                  <a:rPr lang="en-US" dirty="0"/>
                  <a:t>The number </a:t>
                </a:r>
                <a14:m>
                  <m:oMath xmlns:m="http://schemas.openxmlformats.org/officeDocument/2006/math">
                    <m:r>
                      <a:rPr lang="en-US" i="1" dirty="0" smtClean="0">
                        <a:latin typeface="Cambria Math" panose="02040503050406030204" pitchFamily="18" charset="0"/>
                      </a:rPr>
                      <m:t>0</m:t>
                    </m:r>
                  </m:oMath>
                </a14:m>
                <a:r>
                  <a:rPr lang="en-US" dirty="0"/>
                  <a:t> is called the </a:t>
                </a:r>
                <a:r>
                  <a:rPr lang="en-US" b="1" dirty="0"/>
                  <a:t>additive identity </a:t>
                </a:r>
                <a:r>
                  <a:rPr lang="en-US" dirty="0"/>
                  <a:t>because when </a:t>
                </a:r>
                <a14:m>
                  <m:oMath xmlns:m="http://schemas.openxmlformats.org/officeDocument/2006/math">
                    <m:r>
                      <a:rPr lang="en-US" i="1" dirty="0" smtClean="0">
                        <a:latin typeface="Cambria Math" panose="02040503050406030204" pitchFamily="18" charset="0"/>
                      </a:rPr>
                      <m:t>0</m:t>
                    </m:r>
                  </m:oMath>
                </a14:m>
                <a:r>
                  <a:rPr lang="en-US" dirty="0"/>
                  <a:t> is added to a number, the result is the same number. Likewise, the number </a:t>
                </a:r>
                <a14:m>
                  <m:oMath xmlns:m="http://schemas.openxmlformats.org/officeDocument/2006/math">
                    <m:r>
                      <a:rPr lang="en-US" i="1" dirty="0" smtClean="0">
                        <a:latin typeface="Cambria Math" panose="02040503050406030204" pitchFamily="18" charset="0"/>
                      </a:rPr>
                      <m:t>1</m:t>
                    </m:r>
                  </m:oMath>
                </a14:m>
                <a:r>
                  <a:rPr lang="en-US" dirty="0"/>
                  <a:t> is called the </a:t>
                </a:r>
                <a:r>
                  <a:rPr lang="en-US" b="1" dirty="0"/>
                  <a:t>multiplicative identity </a:t>
                </a:r>
                <a:r>
                  <a:rPr lang="en-US" dirty="0"/>
                  <a:t>because when a number is multiplied by </a:t>
                </a:r>
                <a14:m>
                  <m:oMath xmlns:m="http://schemas.openxmlformats.org/officeDocument/2006/math">
                    <m:r>
                      <a:rPr lang="en-US" i="1" dirty="0" smtClean="0">
                        <a:latin typeface="Cambria Math" panose="02040503050406030204" pitchFamily="18" charset="0"/>
                      </a:rPr>
                      <m:t>1</m:t>
                    </m:r>
                  </m:oMath>
                </a14:m>
                <a:r>
                  <a:rPr lang="en-US" dirty="0"/>
                  <a:t>, the result is the same number. Also, the </a:t>
                </a:r>
                <a:r>
                  <a:rPr lang="en-US" b="1" dirty="0"/>
                  <a:t>additive inverse </a:t>
                </a:r>
                <a:r>
                  <a:rPr lang="en-US" dirty="0"/>
                  <a:t>of a number is its </a:t>
                </a:r>
                <a:r>
                  <a:rPr lang="en-US" b="1" dirty="0"/>
                  <a:t>opposite</a:t>
                </a:r>
                <a:r>
                  <a:rPr lang="en-US" dirty="0"/>
                  <a:t> and the </a:t>
                </a:r>
                <a:r>
                  <a:rPr lang="en-US" b="1" dirty="0"/>
                  <a:t>multiplicative inverse </a:t>
                </a:r>
                <a:r>
                  <a:rPr lang="en-US" dirty="0"/>
                  <a:t>of a number is its </a:t>
                </a:r>
                <a:r>
                  <a:rPr lang="en-US" b="1" dirty="0"/>
                  <a:t>reciprocal</a:t>
                </a:r>
                <a:r>
                  <a:rPr lang="en-US" dirty="0"/>
                  <a:t>.</a:t>
                </a:r>
              </a:p>
            </p:txBody>
          </p:sp>
        </mc:Choice>
        <mc:Fallback xmlns="">
          <p:sp>
            <p:nvSpPr>
              <p:cNvPr id="3" name="Text Placeholder 2">
                <a:extLst>
                  <a:ext uri="{FF2B5EF4-FFF2-40B4-BE49-F238E27FC236}">
                    <a16:creationId xmlns:a16="http://schemas.microsoft.com/office/drawing/2014/main" id="{15379308-51FB-40E9-8793-359AEB0EEA4E}"/>
                  </a:ext>
                </a:extLst>
              </p:cNvPr>
              <p:cNvSpPr>
                <a:spLocks noGrp="1" noRot="1" noChangeAspect="1" noMove="1" noResize="1" noEditPoints="1" noAdjustHandles="1" noChangeArrowheads="1" noChangeShapeType="1" noTextEdit="1"/>
              </p:cNvSpPr>
              <p:nvPr>
                <p:ph type="body" sz="quarter" idx="10"/>
              </p:nvPr>
            </p:nvSpPr>
            <p:spPr>
              <a:xfrm>
                <a:off x="457200" y="1082078"/>
                <a:ext cx="8229600" cy="3108543"/>
              </a:xfrm>
              <a:blipFill>
                <a:blip r:embed="rId2"/>
                <a:stretch>
                  <a:fillRect l="-1328" t="-1556" r="-2140" b="-4280"/>
                </a:stretch>
              </a:blipFill>
            </p:spPr>
            <p:txBody>
              <a:bodyPr/>
              <a:lstStyle/>
              <a:p>
                <a:r>
                  <a:rPr lang="en-IN">
                    <a:noFill/>
                  </a:rPr>
                  <a:t> </a:t>
                </a:r>
              </a:p>
            </p:txBody>
          </p:sp>
        </mc:Fallback>
      </mc:AlternateContent>
    </p:spTree>
    <p:extLst>
      <p:ext uri="{BB962C8B-B14F-4D97-AF65-F5344CB8AC3E}">
        <p14:creationId xmlns:p14="http://schemas.microsoft.com/office/powerpoint/2010/main" val="2396062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Properties: Properties of Addition and Multiplication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a:xfrm>
                <a:off x="457200" y="1082078"/>
                <a:ext cx="8229600" cy="3022366"/>
              </a:xfrm>
            </p:spPr>
            <p:txBody>
              <a:bodyPr>
                <a:spAutoFit/>
              </a:bodyPr>
              <a:lstStyle/>
              <a:p>
                <a:r>
                  <a:rPr lang="en-US" dirty="0"/>
                  <a:t>In this table </a:t>
                </a:r>
                <a14:m>
                  <m:oMath xmlns:m="http://schemas.openxmlformats.org/officeDocument/2006/math">
                    <m:r>
                      <a:rPr lang="en-US" i="1" dirty="0" smtClean="0">
                        <a:latin typeface="Cambria Math" panose="02040503050406030204" pitchFamily="18" charset="0"/>
                      </a:rPr>
                      <m:t>𝑎</m:t>
                    </m:r>
                  </m:oMath>
                </a14:m>
                <a:r>
                  <a:rPr lang="en-US" dirty="0"/>
                  <a:t>, </a:t>
                </a:r>
                <a14:m>
                  <m:oMath xmlns:m="http://schemas.openxmlformats.org/officeDocument/2006/math">
                    <m:r>
                      <a:rPr lang="en-US" i="1" dirty="0" smtClean="0">
                        <a:latin typeface="Cambria Math" panose="02040503050406030204" pitchFamily="18" charset="0"/>
                      </a:rPr>
                      <m:t>𝑏</m:t>
                    </m:r>
                  </m:oMath>
                </a14:m>
                <a:r>
                  <a:rPr lang="en-US" dirty="0"/>
                  <a:t>, and </a:t>
                </a:r>
                <a14:m>
                  <m:oMath xmlns:m="http://schemas.openxmlformats.org/officeDocument/2006/math">
                    <m:r>
                      <a:rPr lang="en-US" i="1" dirty="0" smtClean="0">
                        <a:latin typeface="Cambria Math" panose="02040503050406030204" pitchFamily="18" charset="0"/>
                      </a:rPr>
                      <m:t>𝑐</m:t>
                    </m:r>
                  </m:oMath>
                </a14:m>
                <a:r>
                  <a:rPr lang="en-US" dirty="0"/>
                  <a:t> are real numbers</a:t>
                </a:r>
                <a:r>
                  <a:rPr lang="en-US" sz="2800" dirty="0"/>
                  <a:t>.</a:t>
                </a:r>
              </a:p>
              <a:p>
                <a:pPr algn="ctr"/>
                <a:r>
                  <a:rPr lang="en-US" sz="2800" b="1" dirty="0"/>
                  <a:t>Zero-Factor Law</a:t>
                </a:r>
              </a:p>
              <a:p>
                <a:pPr>
                  <a:defRPr sz="2800"/>
                </a:pPr>
                <a:r>
                  <a:rPr lang="en-US" sz="2800" b="1" dirty="0"/>
                  <a:t> 	</a:t>
                </a:r>
                <a14:m>
                  <m:oMath xmlns:m="http://schemas.openxmlformats.org/officeDocument/2006/math">
                    <m:r>
                      <a:rPr lang="en-US" b="1" i="1">
                        <a:latin typeface="Cambria Math" panose="02040503050406030204" pitchFamily="18" charset="0"/>
                      </a:rPr>
                      <m:t>𝒂</m:t>
                    </m:r>
                    <m:r>
                      <a:rPr lang="en-US" b="1">
                        <a:latin typeface="Cambria Math" panose="02040503050406030204" pitchFamily="18" charset="0"/>
                      </a:rPr>
                      <m:t>⋅</m:t>
                    </m:r>
                    <m:r>
                      <a:rPr lang="en-US" b="1" i="1">
                        <a:latin typeface="Cambria Math" panose="02040503050406030204" pitchFamily="18" charset="0"/>
                      </a:rPr>
                      <m:t>𝟎</m:t>
                    </m:r>
                    <m:r>
                      <a:rPr lang="en-US" b="1">
                        <a:latin typeface="Cambria Math" panose="02040503050406030204" pitchFamily="18" charset="0"/>
                      </a:rPr>
                      <m:t>=</m:t>
                    </m:r>
                    <m:r>
                      <a:rPr lang="en-US" b="1" i="1">
                        <a:latin typeface="Cambria Math" panose="02040503050406030204" pitchFamily="18" charset="0"/>
                      </a:rPr>
                      <m:t>𝟎</m:t>
                    </m:r>
                    <m:r>
                      <a:rPr lang="en-US" b="1">
                        <a:latin typeface="Cambria Math" panose="02040503050406030204" pitchFamily="18" charset="0"/>
                      </a:rPr>
                      <m:t>⋅</m:t>
                    </m:r>
                    <m:r>
                      <a:rPr lang="en-US" b="1" i="1">
                        <a:latin typeface="Cambria Math" panose="02040503050406030204" pitchFamily="18" charset="0"/>
                      </a:rPr>
                      <m:t>𝒂</m:t>
                    </m:r>
                    <m:r>
                      <a:rPr lang="en-US" b="1">
                        <a:latin typeface="Cambria Math" panose="02040503050406030204" pitchFamily="18" charset="0"/>
                      </a:rPr>
                      <m:t>=</m:t>
                    </m:r>
                    <m:r>
                      <a:rPr lang="en-US" b="1" i="1">
                        <a:latin typeface="Cambria Math" panose="02040503050406030204" pitchFamily="18" charset="0"/>
                      </a:rPr>
                      <m:t>𝟎</m:t>
                    </m:r>
                  </m:oMath>
                </a14:m>
                <a:r>
                  <a:rPr lang="en-US" sz="2800" b="1" dirty="0"/>
                  <a:t>	    </a:t>
                </a:r>
                <a:r>
                  <a:rPr lang="en-US" sz="2800" dirty="0"/>
                  <a:t> </a:t>
                </a:r>
                <a14:m>
                  <m:oMath xmlns:m="http://schemas.openxmlformats.org/officeDocument/2006/math">
                    <m:r>
                      <a:rPr lang="en-US">
                        <a:latin typeface="Cambria Math" panose="02040503050406030204" pitchFamily="18" charset="0"/>
                      </a:rPr>
                      <m:t>−</m:t>
                    </m:r>
                    <m:r>
                      <a:rPr lang="en-US">
                        <a:latin typeface="Cambria Math" panose="02040503050406030204" pitchFamily="18" charset="0"/>
                      </a:rPr>
                      <m:t>5</m:t>
                    </m:r>
                    <m:r>
                      <a:rPr lang="en-US">
                        <a:latin typeface="Cambria Math" panose="02040503050406030204" pitchFamily="18" charset="0"/>
                      </a:rPr>
                      <m:t>⋅</m:t>
                    </m:r>
                    <m:r>
                      <a:rPr lang="en-US">
                        <a:latin typeface="Cambria Math" panose="02040503050406030204" pitchFamily="18" charset="0"/>
                      </a:rPr>
                      <m:t>0</m:t>
                    </m:r>
                    <m:r>
                      <a:rPr lang="en-US">
                        <a:latin typeface="Cambria Math" panose="02040503050406030204" pitchFamily="18" charset="0"/>
                      </a:rPr>
                      <m:t>=</m:t>
                    </m:r>
                    <m:r>
                      <a:rPr lang="en-US">
                        <a:latin typeface="Cambria Math" panose="02040503050406030204" pitchFamily="18" charset="0"/>
                      </a:rPr>
                      <m:t>0</m:t>
                    </m:r>
                    <m:r>
                      <a:rPr lang="en-US">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m:t>
                        </m:r>
                        <m:r>
                          <a:rPr lang="ar-AE">
                            <a:latin typeface="Cambria Math" panose="02040503050406030204" pitchFamily="18" charset="0"/>
                          </a:rPr>
                          <m:t>5</m:t>
                        </m:r>
                      </m:e>
                    </m:d>
                    <m:r>
                      <a:rPr lang="ar-AE">
                        <a:latin typeface="Cambria Math" panose="02040503050406030204" pitchFamily="18" charset="0"/>
                      </a:rPr>
                      <m:t>=</m:t>
                    </m:r>
                    <m:r>
                      <a:rPr lang="ar-AE">
                        <a:latin typeface="Cambria Math" panose="02040503050406030204" pitchFamily="18" charset="0"/>
                      </a:rPr>
                      <m:t>0</m:t>
                    </m:r>
                  </m:oMath>
                </a14:m>
                <a:endParaRPr lang="ar-AE" sz="2800" dirty="0"/>
              </a:p>
              <a:p>
                <a:pPr algn="ctr"/>
                <a:r>
                  <a:rPr lang="en-US" sz="2800" b="1" dirty="0"/>
                  <a:t>Distributive Property of Multiplication over Addition</a:t>
                </a:r>
              </a:p>
              <a:p>
                <a:pPr>
                  <a:defRPr sz="2800"/>
                </a:pPr>
                <a:r>
                  <a:rPr lang="en-US" sz="2800" b="1" dirty="0"/>
                  <a:t> 		     </a:t>
                </a:r>
                <a14:m>
                  <m:oMath xmlns:m="http://schemas.openxmlformats.org/officeDocument/2006/math">
                    <m:r>
                      <a:rPr lang="en-US" b="1" i="1">
                        <a:latin typeface="Cambria Math" panose="02040503050406030204" pitchFamily="18" charset="0"/>
                      </a:rPr>
                      <m:t>𝒂</m:t>
                    </m:r>
                    <m:d>
                      <m:dPr>
                        <m:ctrlPr>
                          <a:rPr lang="ar-AE" b="1" i="1">
                            <a:latin typeface="Cambria Math" panose="02040503050406030204" pitchFamily="18" charset="0"/>
                          </a:rPr>
                        </m:ctrlPr>
                      </m:dPr>
                      <m:e>
                        <m:r>
                          <a:rPr lang="ar-AE" b="1" i="1">
                            <a:latin typeface="Cambria Math" panose="02040503050406030204" pitchFamily="18" charset="0"/>
                          </a:rPr>
                          <m:t>𝒃</m:t>
                        </m:r>
                        <m:r>
                          <a:rPr lang="ar-AE" b="1">
                            <a:latin typeface="Cambria Math" panose="02040503050406030204" pitchFamily="18" charset="0"/>
                          </a:rPr>
                          <m:t>+</m:t>
                        </m:r>
                        <m:r>
                          <a:rPr lang="ar-AE" b="1" i="1">
                            <a:latin typeface="Cambria Math" panose="02040503050406030204" pitchFamily="18" charset="0"/>
                          </a:rPr>
                          <m:t>𝒄</m:t>
                        </m:r>
                      </m:e>
                    </m:d>
                    <m:r>
                      <a:rPr lang="ar-AE" b="1">
                        <a:latin typeface="Cambria Math" panose="02040503050406030204" pitchFamily="18" charset="0"/>
                      </a:rPr>
                      <m:t>=</m:t>
                    </m:r>
                    <m:r>
                      <a:rPr lang="ar-AE" b="1" i="1">
                        <a:latin typeface="Cambria Math" panose="02040503050406030204" pitchFamily="18" charset="0"/>
                      </a:rPr>
                      <m:t>𝒂𝒃</m:t>
                    </m:r>
                    <m:r>
                      <a:rPr lang="ar-AE" b="1">
                        <a:latin typeface="Cambria Math" panose="02040503050406030204" pitchFamily="18" charset="0"/>
                      </a:rPr>
                      <m:t>+</m:t>
                    </m:r>
                    <m:r>
                      <a:rPr lang="ar-AE" b="1" i="1">
                        <a:latin typeface="Cambria Math" panose="02040503050406030204" pitchFamily="18" charset="0"/>
                      </a:rPr>
                      <m:t>𝒂𝒄</m:t>
                    </m:r>
                  </m:oMath>
                </a14:m>
                <a:r>
                  <a:rPr lang="ar-AE" sz="2800" b="1" dirty="0"/>
                  <a:t> </a:t>
                </a:r>
                <a:endParaRPr lang="en-US" b="1" dirty="0"/>
              </a:p>
              <a:p>
                <a:pPr>
                  <a:defRPr sz="2800"/>
                </a:pPr>
                <a14:m>
                  <m:oMathPara xmlns:m="http://schemas.openxmlformats.org/officeDocument/2006/math">
                    <m:oMathParaPr>
                      <m:jc m:val="centerGroup"/>
                    </m:oMathParaPr>
                    <m:oMath xmlns:m="http://schemas.openxmlformats.org/officeDocument/2006/math">
                      <m:r>
                        <a:rPr lang="ar-AE">
                          <a:latin typeface="Cambria Math" panose="02040503050406030204" pitchFamily="18" charset="0"/>
                        </a:rPr>
                        <m:t>3</m:t>
                      </m:r>
                      <m:d>
                        <m:dPr>
                          <m:ctrlPr>
                            <a:rPr lang="ar-AE" i="1">
                              <a:latin typeface="Cambria Math" panose="02040503050406030204" pitchFamily="18" charset="0"/>
                            </a:rPr>
                          </m:ctrlPr>
                        </m:dPr>
                        <m:e>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5</m:t>
                          </m:r>
                        </m:e>
                      </m:d>
                      <m:r>
                        <a:rPr lang="ar-AE">
                          <a:latin typeface="Cambria Math" panose="02040503050406030204" pitchFamily="18" charset="0"/>
                        </a:rPr>
                        <m:t>=</m:t>
                      </m:r>
                      <m:r>
                        <a:rPr lang="ar-AE">
                          <a:latin typeface="Cambria Math" panose="02040503050406030204" pitchFamily="18" charset="0"/>
                        </a:rPr>
                        <m:t>3</m:t>
                      </m:r>
                      <m:r>
                        <a:rPr lang="ar-AE">
                          <a:latin typeface="Cambria Math" panose="02040503050406030204" pitchFamily="18" charset="0"/>
                        </a:rPr>
                        <m:t>⋅</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3</m:t>
                      </m:r>
                      <m:r>
                        <a:rPr lang="ar-AE">
                          <a:latin typeface="Cambria Math" panose="02040503050406030204" pitchFamily="18" charset="0"/>
                        </a:rPr>
                        <m:t>⋅</m:t>
                      </m:r>
                      <m:r>
                        <a:rPr lang="ar-AE">
                          <a:latin typeface="Cambria Math" panose="02040503050406030204" pitchFamily="18" charset="0"/>
                        </a:rPr>
                        <m:t>5</m:t>
                      </m:r>
                      <m:r>
                        <a:rPr lang="ar-AE">
                          <a:latin typeface="Cambria Math" panose="02040503050406030204" pitchFamily="18" charset="0"/>
                        </a:rPr>
                        <m:t>=</m:t>
                      </m:r>
                      <m:r>
                        <a:rPr lang="ar-AE">
                          <a:latin typeface="Cambria Math" panose="02040503050406030204" pitchFamily="18" charset="0"/>
                        </a:rPr>
                        <m:t>3</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15</m:t>
                      </m:r>
                    </m:oMath>
                  </m:oMathPara>
                </a14:m>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3022366"/>
              </a:xfrm>
              <a:blipFill>
                <a:blip r:embed="rId2"/>
                <a:stretch>
                  <a:fillRect l="-1328" t="-1600"/>
                </a:stretch>
              </a:blipFill>
            </p:spPr>
            <p:txBody>
              <a:bodyPr/>
              <a:lstStyle/>
              <a:p>
                <a:r>
                  <a:rPr lang="en-US">
                    <a:noFill/>
                  </a:rPr>
                  <a:t> </a:t>
                </a:r>
              </a:p>
            </p:txBody>
          </p:sp>
        </mc:Fallback>
      </mc:AlternateContent>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Identifying Properties of Addition and Multiplication</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lnSpcReduction="10000"/>
              </a:bodyPr>
              <a:lstStyle/>
              <a:p>
                <a:r>
                  <a:rPr lang="en-US" sz="2800" dirty="0"/>
                  <a:t>State the name of each property illustrated.</a:t>
                </a:r>
              </a:p>
              <a:p>
                <a:pPr marL="514350" indent="-514350">
                  <a:buFont typeface="+mj-lt"/>
                  <a:buAutoNum type="alphaLcPeriod"/>
                  <a:defRPr sz="2800"/>
                </a:pPr>
                <a:r>
                  <a:rPr lang="en-US" dirty="0"/>
                  <a:t>​</a:t>
                </a:r>
                <a14:m>
                  <m:oMath xmlns:m="http://schemas.openxmlformats.org/officeDocument/2006/math">
                    <m:d>
                      <m:dPr>
                        <m:ctrlPr>
                          <a:rPr lang="ar-AE" i="1">
                            <a:latin typeface="Cambria Math" panose="02040503050406030204" pitchFamily="18" charset="0"/>
                          </a:rPr>
                        </m:ctrlPr>
                      </m:dPr>
                      <m:e>
                        <m:r>
                          <a:rPr lang="ar-AE">
                            <a:latin typeface="Cambria Math" panose="02040503050406030204" pitchFamily="18" charset="0"/>
                          </a:rPr>
                          <m:t>−</m:t>
                        </m:r>
                        <m:r>
                          <a:rPr lang="ar-AE">
                            <a:latin typeface="Cambria Math" panose="02040503050406030204" pitchFamily="18" charset="0"/>
                          </a:rPr>
                          <m:t>7</m:t>
                        </m:r>
                      </m:e>
                    </m:d>
                    <m:r>
                      <a:rPr lang="ar-AE">
                        <a:latin typeface="Cambria Math" panose="02040503050406030204" pitchFamily="18" charset="0"/>
                      </a:rPr>
                      <m:t>+</m:t>
                    </m:r>
                    <m:r>
                      <a:rPr lang="ar-AE">
                        <a:latin typeface="Cambria Math" panose="02040503050406030204" pitchFamily="18" charset="0"/>
                      </a:rPr>
                      <m:t>13</m:t>
                    </m:r>
                    <m:r>
                      <a:rPr lang="ar-AE">
                        <a:latin typeface="Cambria Math" panose="02040503050406030204" pitchFamily="18" charset="0"/>
                      </a:rPr>
                      <m:t>=</m:t>
                    </m:r>
                    <m:r>
                      <a:rPr lang="ar-AE">
                        <a:latin typeface="Cambria Math" panose="02040503050406030204" pitchFamily="18" charset="0"/>
                      </a:rPr>
                      <m:t>13</m:t>
                    </m:r>
                    <m:r>
                      <a:rPr lang="ar-AE">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m:t>
                        </m:r>
                        <m:r>
                          <a:rPr lang="ar-AE">
                            <a:latin typeface="Cambria Math" panose="02040503050406030204" pitchFamily="18" charset="0"/>
                          </a:rPr>
                          <m:t>7</m:t>
                        </m:r>
                      </m:e>
                    </m:d>
                  </m:oMath>
                </a14:m>
                <a:endParaRPr lang="ar-AE" dirty="0"/>
              </a:p>
              <a:p>
                <a:pPr marL="514350" indent="-514350">
                  <a:buFont typeface="+mj-lt"/>
                  <a:buAutoNum type="alphaLcPeriod" startAt="2"/>
                  <a:defRPr sz="2800"/>
                </a:pPr>
                <a:r>
                  <a:rPr lang="ar-AE" dirty="0"/>
                  <a:t>​</a:t>
                </a:r>
                <a14:m>
                  <m:oMath xmlns:m="http://schemas.openxmlformats.org/officeDocument/2006/math">
                    <m:r>
                      <a:rPr lang="ar-AE">
                        <a:latin typeface="Cambria Math" panose="02040503050406030204" pitchFamily="18" charset="0"/>
                      </a:rPr>
                      <m:t>8</m:t>
                    </m:r>
                    <m:r>
                      <a:rPr lang="ar-AE">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9</m:t>
                        </m:r>
                        <m:r>
                          <a:rPr lang="ar-AE">
                            <a:latin typeface="Cambria Math" panose="02040503050406030204" pitchFamily="18" charset="0"/>
                          </a:rPr>
                          <m:t>+</m:t>
                        </m:r>
                        <m:r>
                          <a:rPr lang="ar-AE">
                            <a:latin typeface="Cambria Math" panose="02040503050406030204" pitchFamily="18" charset="0"/>
                          </a:rPr>
                          <m:t>1</m:t>
                        </m:r>
                      </m:e>
                    </m:d>
                    <m:r>
                      <a:rPr lang="ar-AE">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8</m:t>
                        </m:r>
                        <m:r>
                          <a:rPr lang="ar-AE">
                            <a:latin typeface="Cambria Math" panose="02040503050406030204" pitchFamily="18" charset="0"/>
                          </a:rPr>
                          <m:t>+</m:t>
                        </m:r>
                        <m:r>
                          <a:rPr lang="ar-AE">
                            <a:latin typeface="Cambria Math" panose="02040503050406030204" pitchFamily="18" charset="0"/>
                          </a:rPr>
                          <m:t>9</m:t>
                        </m:r>
                      </m:e>
                    </m:d>
                    <m:r>
                      <a:rPr lang="ar-AE">
                        <a:latin typeface="Cambria Math" panose="02040503050406030204" pitchFamily="18" charset="0"/>
                      </a:rPr>
                      <m:t>+</m:t>
                    </m:r>
                    <m:r>
                      <a:rPr lang="ar-AE">
                        <a:latin typeface="Cambria Math" panose="02040503050406030204" pitchFamily="18" charset="0"/>
                      </a:rPr>
                      <m:t>1</m:t>
                    </m:r>
                  </m:oMath>
                </a14:m>
                <a:endParaRPr lang="ar-AE" dirty="0"/>
              </a:p>
              <a:p>
                <a:pPr marL="514350" indent="-514350">
                  <a:buFont typeface="+mj-lt"/>
                  <a:buAutoNum type="alphaLcPeriod" startAt="3"/>
                  <a:defRPr sz="2800"/>
                </a:pPr>
                <a:r>
                  <a:rPr lang="ar-AE" dirty="0"/>
                  <a:t>​</a:t>
                </a:r>
                <a14:m>
                  <m:oMath xmlns:m="http://schemas.openxmlformats.org/officeDocument/2006/math">
                    <m:d>
                      <m:dPr>
                        <m:ctrlPr>
                          <a:rPr lang="ar-AE" i="1">
                            <a:latin typeface="Cambria Math" panose="02040503050406030204" pitchFamily="18" charset="0"/>
                          </a:rPr>
                        </m:ctrlPr>
                      </m:dPr>
                      <m:e>
                        <m:r>
                          <a:rPr lang="ar-AE">
                            <a:latin typeface="Cambria Math" panose="02040503050406030204" pitchFamily="18" charset="0"/>
                          </a:rPr>
                          <m:t>−</m:t>
                        </m:r>
                        <m:r>
                          <a:rPr lang="ar-AE">
                            <a:latin typeface="Cambria Math" panose="02040503050406030204" pitchFamily="18" charset="0"/>
                          </a:rPr>
                          <m:t>25</m:t>
                        </m:r>
                      </m:e>
                    </m:d>
                    <m:r>
                      <a:rPr lang="ar-AE">
                        <a:latin typeface="Cambria Math" panose="02040503050406030204" pitchFamily="18" charset="0"/>
                      </a:rPr>
                      <m:t>⋅</m:t>
                    </m:r>
                    <m:r>
                      <a:rPr lang="ar-AE">
                        <a:latin typeface="Cambria Math" panose="02040503050406030204" pitchFamily="18" charset="0"/>
                      </a:rPr>
                      <m:t>1</m:t>
                    </m:r>
                    <m:r>
                      <a:rPr lang="ar-AE">
                        <a:latin typeface="Cambria Math" panose="02040503050406030204" pitchFamily="18" charset="0"/>
                      </a:rPr>
                      <m:t>=−</m:t>
                    </m:r>
                    <m:r>
                      <a:rPr lang="ar-AE">
                        <a:latin typeface="Cambria Math" panose="02040503050406030204" pitchFamily="18" charset="0"/>
                      </a:rPr>
                      <m:t>25</m:t>
                    </m:r>
                  </m:oMath>
                </a14:m>
                <a:endParaRPr lang="ar-AE" dirty="0"/>
              </a:p>
              <a:p>
                <a:pPr marL="514350" indent="-514350">
                  <a:buFont typeface="+mj-lt"/>
                  <a:buAutoNum type="alphaLcPeriod" startAt="4"/>
                  <a:defRPr sz="2800"/>
                </a:pPr>
                <a:r>
                  <a:rPr lang="ar-AE" dirty="0"/>
                  <a:t>​</a:t>
                </a:r>
                <a14:m>
                  <m:oMath xmlns:m="http://schemas.openxmlformats.org/officeDocument/2006/math">
                    <m:r>
                      <a:rPr lang="ar-AE">
                        <a:latin typeface="Cambria Math" panose="02040503050406030204" pitchFamily="18" charset="0"/>
                      </a:rPr>
                      <m:t>3</m:t>
                    </m:r>
                    <m:d>
                      <m:dPr>
                        <m:ctrlPr>
                          <a:rPr lang="ar-AE" i="1">
                            <a:latin typeface="Cambria Math" panose="02040503050406030204" pitchFamily="18" charset="0"/>
                          </a:rPr>
                        </m:ctrlPr>
                      </m:dPr>
                      <m:e>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𝑦</m:t>
                        </m:r>
                      </m:e>
                    </m:d>
                    <m:r>
                      <a:rPr lang="ar-AE">
                        <a:latin typeface="Cambria Math" panose="02040503050406030204" pitchFamily="18" charset="0"/>
                      </a:rPr>
                      <m:t>=</m:t>
                    </m:r>
                    <m:r>
                      <a:rPr lang="ar-AE">
                        <a:latin typeface="Cambria Math" panose="02040503050406030204" pitchFamily="18" charset="0"/>
                      </a:rPr>
                      <m:t>3</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3</m:t>
                    </m:r>
                    <m:r>
                      <a:rPr lang="ar-AE">
                        <a:latin typeface="Cambria Math" panose="02040503050406030204" pitchFamily="18" charset="0"/>
                      </a:rPr>
                      <m:t>𝑦</m:t>
                    </m:r>
                  </m:oMath>
                </a14:m>
                <a:endParaRPr lang="ar-AE" dirty="0"/>
              </a:p>
              <a:p>
                <a:pPr marL="514350" indent="-514350">
                  <a:buFont typeface="+mj-lt"/>
                  <a:buAutoNum type="alphaLcPeriod" startAt="5"/>
                  <a:defRPr sz="2800"/>
                </a:pPr>
                <a:r>
                  <a:rPr lang="ar-AE" dirty="0"/>
                  <a:t>​</a:t>
                </a:r>
                <a14:m>
                  <m:oMath xmlns:m="http://schemas.openxmlformats.org/officeDocument/2006/math">
                    <m:r>
                      <a:rPr lang="ar-AE">
                        <a:latin typeface="Cambria Math" panose="02040503050406030204" pitchFamily="18" charset="0"/>
                      </a:rPr>
                      <m:t>0</m:t>
                    </m:r>
                    <m:r>
                      <a:rPr lang="ar-AE">
                        <a:latin typeface="Cambria Math" panose="02040503050406030204" pitchFamily="18" charset="0"/>
                      </a:rPr>
                      <m:t>⋅</m:t>
                    </m:r>
                    <m:r>
                      <a:rPr lang="ar-AE">
                        <a:latin typeface="Cambria Math" panose="02040503050406030204" pitchFamily="18" charset="0"/>
                      </a:rPr>
                      <m:t>14</m:t>
                    </m:r>
                    <m:r>
                      <a:rPr lang="ar-AE">
                        <a:latin typeface="Cambria Math" panose="02040503050406030204" pitchFamily="18" charset="0"/>
                      </a:rPr>
                      <m:t>=</m:t>
                    </m:r>
                    <m:r>
                      <a:rPr lang="ar-AE">
                        <a:latin typeface="Cambria Math" panose="02040503050406030204" pitchFamily="18" charset="0"/>
                      </a:rPr>
                      <m:t>0</m:t>
                    </m:r>
                  </m:oMath>
                </a14:m>
                <a:endParaRPr lang="ar-AE" dirty="0"/>
              </a:p>
              <a:p>
                <a:pPr marL="514350" indent="-514350">
                  <a:buFont typeface="+mj-lt"/>
                  <a:buAutoNum type="alphaLcPeriod" startAt="6"/>
                  <a:defRPr sz="2800"/>
                </a:pPr>
                <a:r>
                  <a:rPr lang="ar-AE" dirty="0"/>
                  <a:t>​</a:t>
                </a:r>
                <a14:m>
                  <m:oMath xmlns:m="http://schemas.openxmlformats.org/officeDocument/2006/math">
                    <m:r>
                      <a:rPr lang="ar-AE">
                        <a:latin typeface="Cambria Math" panose="02040503050406030204" pitchFamily="18" charset="0"/>
                      </a:rPr>
                      <m:t>4</m:t>
                    </m:r>
                    <m:r>
                      <a:rPr lang="ar-AE">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3</m:t>
                        </m:r>
                        <m:r>
                          <a:rPr lang="ar-AE">
                            <a:latin typeface="Cambria Math" panose="02040503050406030204" pitchFamily="18" charset="0"/>
                          </a:rPr>
                          <m:t>⋅</m:t>
                        </m:r>
                        <m:r>
                          <a:rPr lang="ar-AE">
                            <a:latin typeface="Cambria Math" panose="02040503050406030204" pitchFamily="18" charset="0"/>
                          </a:rPr>
                          <m:t>2</m:t>
                        </m:r>
                      </m:e>
                    </m:d>
                    <m:r>
                      <a:rPr lang="ar-AE">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4</m:t>
                        </m:r>
                        <m:r>
                          <a:rPr lang="ar-AE">
                            <a:latin typeface="Cambria Math" panose="02040503050406030204" pitchFamily="18" charset="0"/>
                          </a:rPr>
                          <m:t>⋅</m:t>
                        </m:r>
                        <m:r>
                          <a:rPr lang="ar-AE">
                            <a:latin typeface="Cambria Math" panose="02040503050406030204" pitchFamily="18" charset="0"/>
                          </a:rPr>
                          <m:t>3</m:t>
                        </m:r>
                      </m:e>
                    </m:d>
                    <m:r>
                      <a:rPr lang="ar-AE">
                        <a:latin typeface="Cambria Math" panose="02040503050406030204" pitchFamily="18" charset="0"/>
                      </a:rPr>
                      <m:t>⋅</m:t>
                    </m:r>
                    <m:r>
                      <a:rPr lang="ar-AE">
                        <a:latin typeface="Cambria Math" panose="02040503050406030204" pitchFamily="18" charset="0"/>
                      </a:rPr>
                      <m:t>2</m:t>
                    </m:r>
                  </m:oMath>
                </a14:m>
                <a:endParaRPr lang="en-US" dirty="0"/>
              </a:p>
              <a:p>
                <a:pPr marL="514350" indent="-514350">
                  <a:buFont typeface="+mj-lt"/>
                  <a:buAutoNum type="alphaLcPeriod" startAt="6"/>
                  <a:defRPr sz="2800"/>
                </a:pPr>
                <a:r>
                  <a:rPr lang="en-US" b="0" dirty="0"/>
                  <a:t> </a:t>
                </a:r>
                <a14:m>
                  <m:oMath xmlns:m="http://schemas.openxmlformats.org/officeDocument/2006/math">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5</m:t>
                        </m:r>
                        <m:r>
                          <a:rPr lang="en-US" b="0" i="1" smtClean="0">
                            <a:latin typeface="Cambria Math" panose="02040503050406030204" pitchFamily="18" charset="0"/>
                          </a:rPr>
                          <m:t>+</m:t>
                        </m:r>
                        <m:r>
                          <a:rPr lang="en-US" b="0" i="1" smtClean="0">
                            <a:latin typeface="Cambria Math" panose="02040503050406030204" pitchFamily="18" charset="0"/>
                          </a:rPr>
                          <m:t>𝑦</m:t>
                        </m:r>
                      </m:e>
                    </m:d>
                    <m:r>
                      <a:rPr lang="en-US" b="0" i="1" smtClean="0">
                        <a:latin typeface="Cambria Math" panose="02040503050406030204" pitchFamily="18" charset="0"/>
                      </a:rPr>
                      <m:t>=−</m:t>
                    </m:r>
                    <m:r>
                      <a:rPr lang="en-US" b="0" i="1" smtClean="0">
                        <a:latin typeface="Cambria Math" panose="02040503050406030204" pitchFamily="18" charset="0"/>
                      </a:rPr>
                      <m:t>1</m:t>
                    </m:r>
                    <m:d>
                      <m:dPr>
                        <m:ctrlPr>
                          <a:rPr lang="en-US" b="0" i="1" smtClean="0">
                            <a:latin typeface="Cambria Math" panose="02040503050406030204" pitchFamily="18" charset="0"/>
                          </a:rPr>
                        </m:ctrlPr>
                      </m:dPr>
                      <m:e>
                        <m:r>
                          <a:rPr lang="en-US" b="0" i="1" smtClean="0">
                            <a:latin typeface="Cambria Math" panose="02040503050406030204" pitchFamily="18" charset="0"/>
                          </a:rPr>
                          <m:t>5</m:t>
                        </m:r>
                        <m:r>
                          <a:rPr lang="en-US" b="0" i="1" smtClean="0">
                            <a:latin typeface="Cambria Math" panose="02040503050406030204" pitchFamily="18" charset="0"/>
                          </a:rPr>
                          <m:t>+</m:t>
                        </m:r>
                        <m:r>
                          <a:rPr lang="en-US" b="0" i="1" smtClean="0">
                            <a:latin typeface="Cambria Math" panose="02040503050406030204" pitchFamily="18" charset="0"/>
                          </a:rPr>
                          <m:t>𝑦</m:t>
                        </m:r>
                      </m:e>
                    </m:d>
                  </m:oMath>
                </a14:m>
                <a:endParaRPr lang="en-US" b="0" dirty="0"/>
              </a:p>
              <a:p>
                <a:pPr>
                  <a:defRPr sz="2800"/>
                </a:pPr>
                <a:r>
                  <a:rPr lang="en-US" dirty="0"/>
                  <a:t>		</a:t>
                </a:r>
                <a14:m>
                  <m:oMath xmlns:m="http://schemas.openxmlformats.org/officeDocument/2006/math">
                    <m:r>
                      <a:rPr lang="en-US" b="0" i="0" smtClean="0">
                        <a:latin typeface="Cambria Math" panose="02040503050406030204" pitchFamily="18" charset="0"/>
                      </a:rPr>
                      <m:t>   </m:t>
                    </m:r>
                    <m:r>
                      <a:rPr lang="en-US" b="0" i="1" smtClean="0">
                        <a:latin typeface="Cambria Math" panose="02040503050406030204" pitchFamily="18" charset="0"/>
                      </a:rPr>
                      <m:t>=−</m:t>
                    </m:r>
                    <m:r>
                      <a:rPr lang="en-US" b="0" i="1" smtClean="0">
                        <a:latin typeface="Cambria Math" panose="02040503050406030204" pitchFamily="18" charset="0"/>
                      </a:rPr>
                      <m:t>1</m:t>
                    </m:r>
                    <m:r>
                      <a:rPr lang="en-US" i="1">
                        <a:latin typeface="Cambria Math" panose="02040503050406030204" pitchFamily="18" charset="0"/>
                      </a:rPr>
                      <m:t>∙</m:t>
                    </m:r>
                    <m:r>
                      <a:rPr lang="en-US" b="0" i="1" smtClean="0">
                        <a:latin typeface="Cambria Math" panose="02040503050406030204" pitchFamily="18" charset="0"/>
                      </a:rPr>
                      <m:t>5</m:t>
                    </m:r>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m:t>
                        </m:r>
                        <m:r>
                          <a:rPr lang="en-US" b="0" i="1" smtClean="0">
                            <a:latin typeface="Cambria Math" panose="02040503050406030204" pitchFamily="18" charset="0"/>
                          </a:rPr>
                          <m:t>1</m:t>
                        </m:r>
                      </m:e>
                    </m:d>
                    <m:r>
                      <a:rPr lang="en-US" b="0" i="1" smtClean="0">
                        <a:latin typeface="Cambria Math" panose="02040503050406030204" pitchFamily="18" charset="0"/>
                      </a:rPr>
                      <m:t>𝑦</m:t>
                    </m:r>
                  </m:oMath>
                </a14:m>
                <a:endParaRPr lang="en-US" b="0" dirty="0"/>
              </a:p>
              <a:p>
                <a:pPr>
                  <a:defRPr sz="2800"/>
                </a:pPr>
                <a:r>
                  <a:rPr lang="en-US" dirty="0"/>
                  <a:t>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5</m:t>
                    </m:r>
                    <m:r>
                      <a:rPr lang="en-US" b="0" i="1" smtClean="0">
                        <a:latin typeface="Cambria Math" panose="02040503050406030204" pitchFamily="18" charset="0"/>
                      </a:rPr>
                      <m:t>−</m:t>
                    </m:r>
                    <m:r>
                      <a:rPr lang="en-US" b="0" i="1" smtClean="0">
                        <a:latin typeface="Cambria Math" panose="02040503050406030204" pitchFamily="18" charset="0"/>
                      </a:rPr>
                      <m:t>𝑦</m:t>
                    </m:r>
                  </m:oMath>
                </a14:m>
                <a:endParaRPr lang="en-US"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2086"/>
                </a:stretch>
              </a:blipFill>
            </p:spPr>
            <p:txBody>
              <a:bodyPr/>
              <a:lstStyle/>
              <a:p>
                <a:r>
                  <a:rPr lang="en-US">
                    <a:noFill/>
                  </a:rPr>
                  <a:t> </a:t>
                </a:r>
              </a:p>
            </p:txBody>
          </p:sp>
        </mc:Fallback>
      </mc:AlternateContent>
    </p:spTree>
    <p:extLst>
      <p:ext uri="{BB962C8B-B14F-4D97-AF65-F5344CB8AC3E}">
        <p14:creationId xmlns:p14="http://schemas.microsoft.com/office/powerpoint/2010/main" val="3083919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Identifying Properties of Addition and Multiplication</a:t>
            </a:r>
            <a:r>
              <a:rPr lang="en-US" dirty="0"/>
              <a:t> (cont.)</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pPr marL="514350" indent="-514350">
              <a:buAutoNum type="alphaLcPeriod"/>
            </a:pPr>
            <a:r>
              <a:rPr lang="en-US" dirty="0"/>
              <a:t>commutative property of addition</a:t>
            </a:r>
          </a:p>
          <a:p>
            <a:pPr marL="514350" indent="-514350">
              <a:buAutoNum type="alphaLcPeriod"/>
            </a:pPr>
            <a:r>
              <a:rPr lang="en-US" dirty="0"/>
              <a:t>associative property of addition</a:t>
            </a:r>
          </a:p>
          <a:p>
            <a:pPr marL="514350" indent="-514350">
              <a:buAutoNum type="alphaLcPeriod"/>
            </a:pPr>
            <a:r>
              <a:rPr lang="en-US" dirty="0"/>
              <a:t>multiplicative identity</a:t>
            </a:r>
          </a:p>
          <a:p>
            <a:pPr marL="514350" indent="-514350">
              <a:buAutoNum type="alphaLcPeriod"/>
            </a:pPr>
            <a:r>
              <a:rPr lang="en-US" dirty="0"/>
              <a:t>distributive property</a:t>
            </a:r>
          </a:p>
          <a:p>
            <a:pPr marL="514350" indent="-514350">
              <a:buAutoNum type="alphaLcPeriod"/>
            </a:pPr>
            <a:r>
              <a:rPr lang="en-US" dirty="0"/>
              <a:t>zero-factor law</a:t>
            </a:r>
          </a:p>
          <a:p>
            <a:pPr marL="514350" indent="-514350">
              <a:buAutoNum type="alphaLcPeriod"/>
            </a:pPr>
            <a:r>
              <a:rPr lang="en-US" dirty="0"/>
              <a:t>associative property of multiplication</a:t>
            </a:r>
          </a:p>
          <a:p>
            <a:pPr marL="514350" indent="-514350">
              <a:buAutoNum type="alphaLcPeriod"/>
            </a:pPr>
            <a:r>
              <a:rPr lang="en-US" dirty="0"/>
              <a:t>distributive property</a:t>
            </a:r>
          </a:p>
        </p:txBody>
      </p:sp>
    </p:spTree>
    <p:extLst>
      <p:ext uri="{BB962C8B-B14F-4D97-AF65-F5344CB8AC3E}">
        <p14:creationId xmlns:p14="http://schemas.microsoft.com/office/powerpoint/2010/main" val="223299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Identifying Properties of Addition and Multiplication</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dirty="0"/>
                  <a:t>For each of the following equations, state the property illustrated, and show that the statement is true for the value given for the variable by substituting the value in the equation and evaluating.</a:t>
                </a:r>
                <a:endParaRPr sz="2800" dirty="0"/>
              </a:p>
              <a:p>
                <a:pPr marL="514350" indent="-514350">
                  <a:buFont typeface="+mj-lt"/>
                  <a:buAutoNum type="alphaLcPeriod"/>
                  <a:defRPr sz="2800"/>
                </a:pPr>
                <a:r>
                  <a:rPr dirty="0"/>
                  <a:t>​</a:t>
                </a:r>
                <a14:m>
                  <m:oMath xmlns:m="http://schemas.openxmlformats.org/officeDocument/2006/math">
                    <m:r>
                      <a:rPr>
                        <a:latin typeface="Cambria Math" panose="02040503050406030204" pitchFamily="18" charset="0"/>
                      </a:rPr>
                      <m:t>𝑥</m:t>
                    </m:r>
                    <m:r>
                      <a:rPr>
                        <a:latin typeface="Cambria Math" panose="02040503050406030204" pitchFamily="18" charset="0"/>
                      </a:rPr>
                      <m:t>+14=14+</m:t>
                    </m:r>
                    <m:r>
                      <a:rPr>
                        <a:latin typeface="Cambria Math" panose="02040503050406030204" pitchFamily="18" charset="0"/>
                      </a:rPr>
                      <m:t>𝑥</m:t>
                    </m:r>
                  </m:oMath>
                </a14:m>
                <a:r>
                  <a:rPr sz="2800" dirty="0"/>
                  <a:t> given that </a:t>
                </a:r>
                <a14:m>
                  <m:oMath xmlns:m="http://schemas.openxmlformats.org/officeDocument/2006/math">
                    <m:r>
                      <a:rPr>
                        <a:latin typeface="Cambria Math" panose="02040503050406030204" pitchFamily="18" charset="0"/>
                      </a:rPr>
                      <m:t>𝑥</m:t>
                    </m:r>
                    <m:r>
                      <a:rPr>
                        <a:latin typeface="Cambria Math" panose="02040503050406030204" pitchFamily="18" charset="0"/>
                      </a:rPr>
                      <m:t>=−4</m:t>
                    </m:r>
                  </m:oMath>
                </a14:m>
                <a:endParaRPr sz="2800" dirty="0"/>
              </a:p>
              <a:p>
                <a:pPr marL="514350" indent="-514350">
                  <a:buFont typeface="+mj-lt"/>
                  <a:buAutoNum type="alphaLcPeriod" startAt="2"/>
                  <a:defRPr sz="2800"/>
                </a:pPr>
                <a:r>
                  <a:rPr dirty="0"/>
                  <a:t>​</a:t>
                </a:r>
                <a14:m>
                  <m:oMath xmlns:m="http://schemas.openxmlformats.org/officeDocument/2006/math">
                    <m:d>
                      <m:dPr>
                        <m:ctrlPr>
                          <a:rPr i="1">
                            <a:latin typeface="Cambria Math" panose="02040503050406030204" pitchFamily="18" charset="0"/>
                          </a:rPr>
                        </m:ctrlPr>
                      </m:dPr>
                      <m:e>
                        <m:r>
                          <a:rPr>
                            <a:latin typeface="Cambria Math" panose="02040503050406030204" pitchFamily="18" charset="0"/>
                          </a:rPr>
                          <m:t>3⋅6</m:t>
                        </m:r>
                      </m:e>
                    </m:d>
                    <m:r>
                      <a:rPr>
                        <a:latin typeface="Cambria Math" panose="02040503050406030204" pitchFamily="18" charset="0"/>
                      </a:rPr>
                      <m:t>𝑥</m:t>
                    </m:r>
                    <m:r>
                      <a:rPr>
                        <a:latin typeface="Cambria Math" panose="02040503050406030204" pitchFamily="18" charset="0"/>
                      </a:rPr>
                      <m:t>=3</m:t>
                    </m:r>
                    <m:d>
                      <m:dPr>
                        <m:ctrlPr>
                          <a:rPr i="1">
                            <a:latin typeface="Cambria Math" panose="02040503050406030204" pitchFamily="18" charset="0"/>
                          </a:rPr>
                        </m:ctrlPr>
                      </m:dPr>
                      <m:e>
                        <m:r>
                          <a:rPr>
                            <a:latin typeface="Cambria Math" panose="02040503050406030204" pitchFamily="18" charset="0"/>
                          </a:rPr>
                          <m:t>6</m:t>
                        </m:r>
                        <m:r>
                          <a:rPr>
                            <a:latin typeface="Cambria Math" panose="02040503050406030204" pitchFamily="18" charset="0"/>
                          </a:rPr>
                          <m:t>𝑥</m:t>
                        </m:r>
                      </m:e>
                    </m:d>
                  </m:oMath>
                </a14:m>
                <a:r>
                  <a:rPr sz="2800" dirty="0"/>
                  <a:t> given that </a:t>
                </a:r>
                <a14:m>
                  <m:oMath xmlns:m="http://schemas.openxmlformats.org/officeDocument/2006/math">
                    <m:r>
                      <a:rPr>
                        <a:latin typeface="Cambria Math" panose="02040503050406030204" pitchFamily="18" charset="0"/>
                      </a:rPr>
                      <m:t>𝑥</m:t>
                    </m:r>
                    <m:r>
                      <a:rPr>
                        <a:latin typeface="Cambria Math" panose="02040503050406030204" pitchFamily="18" charset="0"/>
                      </a:rPr>
                      <m:t>=5</m:t>
                    </m:r>
                  </m:oMath>
                </a14:m>
                <a:endParaRPr sz="2800" dirty="0"/>
              </a:p>
              <a:p>
                <a:pPr marL="514350" indent="-514350">
                  <a:buFont typeface="+mj-lt"/>
                  <a:buAutoNum type="alphaLcPeriod" startAt="3"/>
                  <a:defRPr sz="2800"/>
                </a:pPr>
                <a:r>
                  <a:rPr dirty="0"/>
                  <a:t>​</a:t>
                </a:r>
                <a14:m>
                  <m:oMath xmlns:m="http://schemas.openxmlformats.org/officeDocument/2006/math">
                    <m:r>
                      <a:rPr>
                        <a:latin typeface="Cambria Math" panose="02040503050406030204" pitchFamily="18" charset="0"/>
                      </a:rPr>
                      <m:t>12</m:t>
                    </m:r>
                    <m:d>
                      <m:dPr>
                        <m:ctrlPr>
                          <a:rPr i="1">
                            <a:latin typeface="Cambria Math" panose="02040503050406030204" pitchFamily="18" charset="0"/>
                          </a:rPr>
                        </m:ctrlPr>
                      </m:dPr>
                      <m:e>
                        <m:r>
                          <a:rPr>
                            <a:latin typeface="Cambria Math" panose="02040503050406030204" pitchFamily="18" charset="0"/>
                          </a:rPr>
                          <m:t>𝑦</m:t>
                        </m:r>
                        <m:r>
                          <a:rPr>
                            <a:latin typeface="Cambria Math" panose="02040503050406030204" pitchFamily="18" charset="0"/>
                          </a:rPr>
                          <m:t>+3</m:t>
                        </m:r>
                      </m:e>
                    </m:d>
                    <m:r>
                      <a:rPr>
                        <a:latin typeface="Cambria Math" panose="02040503050406030204" pitchFamily="18" charset="0"/>
                      </a:rPr>
                      <m:t>=12</m:t>
                    </m:r>
                    <m:r>
                      <a:rPr>
                        <a:latin typeface="Cambria Math" panose="02040503050406030204" pitchFamily="18" charset="0"/>
                      </a:rPr>
                      <m:t>𝑦</m:t>
                    </m:r>
                    <m:r>
                      <a:rPr>
                        <a:latin typeface="Cambria Math" panose="02040503050406030204" pitchFamily="18" charset="0"/>
                      </a:rPr>
                      <m:t>+36</m:t>
                    </m:r>
                  </m:oMath>
                </a14:m>
                <a:r>
                  <a:rPr sz="2800" dirty="0"/>
                  <a:t> given that </a:t>
                </a:r>
                <a14:m>
                  <m:oMath xmlns:m="http://schemas.openxmlformats.org/officeDocument/2006/math">
                    <m:r>
                      <a:rPr>
                        <a:latin typeface="Cambria Math" panose="02040503050406030204" pitchFamily="18" charset="0"/>
                      </a:rPr>
                      <m:t>𝑦</m:t>
                    </m:r>
                    <m:r>
                      <a:rPr>
                        <a:latin typeface="Cambria Math" panose="02040503050406030204" pitchFamily="18" charset="0"/>
                      </a:rPr>
                      <m:t>=−2</m:t>
                    </m:r>
                  </m:oMath>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r="-444"/>
                </a:stretch>
              </a:blipFill>
            </p:spPr>
            <p:txBody>
              <a:bodyPr/>
              <a:lstStyle/>
              <a:p>
                <a:r>
                  <a:rPr lang="en-IN">
                    <a:noFill/>
                  </a:rPr>
                  <a:t> </a:t>
                </a:r>
              </a:p>
            </p:txBody>
          </p:sp>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Identifying Properties of Addition and Multiplication</a:t>
            </a:r>
            <a:r>
              <a:rPr lang="en-US" dirty="0"/>
              <a:t>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r>
                  <a:rPr lang="en-US" sz="2800" b="1" dirty="0"/>
                  <a:t>Solution</a:t>
                </a:r>
              </a:p>
              <a:p>
                <a:pPr marL="514350" indent="-514350">
                  <a:buAutoNum type="alphaLcPeriod"/>
                </a:pPr>
                <a:r>
                  <a:rPr lang="en-US" sz="2800" dirty="0"/>
                  <a:t>The commutative property of addition is illustrated.</a:t>
                </a:r>
              </a:p>
              <a:p>
                <a:pPr algn="ctr"/>
                <a14:m>
                  <m:oMath xmlns:m="http://schemas.openxmlformats.org/officeDocument/2006/math">
                    <m:d>
                      <m:dPr>
                        <m:ctrlPr>
                          <a:rPr lang="en-US" i="1" smtClean="0">
                            <a:latin typeface="Cambria Math" panose="02040503050406030204" pitchFamily="18" charset="0"/>
                          </a:rPr>
                        </m:ctrlPr>
                      </m:dPr>
                      <m:e>
                        <m:r>
                          <a:rPr lang="en-US" b="0" i="1" smtClean="0">
                            <a:latin typeface="Cambria Math" panose="02040503050406030204" pitchFamily="18" charset="0"/>
                          </a:rPr>
                          <m:t>−4</m:t>
                        </m:r>
                      </m:e>
                    </m:d>
                    <m:r>
                      <a:rPr lang="en-US" b="0" i="1" smtClean="0">
                        <a:latin typeface="Cambria Math" panose="02040503050406030204" pitchFamily="18" charset="0"/>
                      </a:rPr>
                      <m:t>+14=10</m:t>
                    </m:r>
                  </m:oMath>
                </a14:m>
                <a:r>
                  <a:rPr lang="en-US" dirty="0"/>
                  <a:t> and </a:t>
                </a:r>
                <a14:m>
                  <m:oMath xmlns:m="http://schemas.openxmlformats.org/officeDocument/2006/math">
                    <m:r>
                      <a:rPr lang="en-US" b="0" i="1" smtClean="0">
                        <a:latin typeface="Cambria Math" panose="02040503050406030204" pitchFamily="18" charset="0"/>
                      </a:rPr>
                      <m:t>14+</m:t>
                    </m:r>
                    <m:d>
                      <m:dPr>
                        <m:ctrlPr>
                          <a:rPr lang="en-US" b="0" i="1" smtClean="0">
                            <a:latin typeface="Cambria Math" panose="02040503050406030204" pitchFamily="18" charset="0"/>
                          </a:rPr>
                        </m:ctrlPr>
                      </m:dPr>
                      <m:e>
                        <m:r>
                          <a:rPr lang="en-US" b="0" i="1" smtClean="0">
                            <a:latin typeface="Cambria Math" panose="02040503050406030204" pitchFamily="18" charset="0"/>
                          </a:rPr>
                          <m:t>−4</m:t>
                        </m:r>
                      </m:e>
                    </m:d>
                    <m:r>
                      <a:rPr lang="en-US" b="0" i="1" smtClean="0">
                        <a:latin typeface="Cambria Math" panose="02040503050406030204" pitchFamily="18" charset="0"/>
                      </a:rPr>
                      <m:t>=10</m:t>
                    </m:r>
                  </m:oMath>
                </a14:m>
                <a:endParaRPr lang="en-US" dirty="0"/>
              </a:p>
              <a:p>
                <a:pPr marL="514350" indent="-514350">
                  <a:buFont typeface="+mj-lt"/>
                  <a:buAutoNum type="alphaLcPeriod" startAt="2"/>
                </a:pPr>
                <a:r>
                  <a:rPr lang="en-US" sz="2800" dirty="0"/>
                  <a:t>The associative property of multiplication is illustrated.</a:t>
                </a:r>
              </a:p>
              <a:p>
                <a:pPr algn="ctr"/>
                <a14:m>
                  <m:oMath xmlns:m="http://schemas.openxmlformats.org/officeDocument/2006/math">
                    <m:d>
                      <m:dPr>
                        <m:ctrlPr>
                          <a:rPr lang="en-US" sz="2800" i="1" smtClean="0">
                            <a:latin typeface="Cambria Math" panose="02040503050406030204" pitchFamily="18" charset="0"/>
                          </a:rPr>
                        </m:ctrlPr>
                      </m:dPr>
                      <m:e>
                        <m:r>
                          <a:rPr lang="en-US" sz="2800" b="0" i="1" smtClean="0">
                            <a:latin typeface="Cambria Math" panose="02040503050406030204" pitchFamily="18" charset="0"/>
                          </a:rPr>
                          <m:t>3</m:t>
                        </m:r>
                        <m:r>
                          <a:rPr lang="en-US" sz="2800" b="0" i="1" smtClean="0">
                            <a:latin typeface="Cambria Math" panose="02040503050406030204" pitchFamily="18" charset="0"/>
                            <a:ea typeface="Cambria Math" panose="02040503050406030204" pitchFamily="18" charset="0"/>
                          </a:rPr>
                          <m:t>∙6</m:t>
                        </m:r>
                      </m:e>
                    </m:d>
                    <m:r>
                      <a:rPr lang="en-US" sz="280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5=18∙5=90</m:t>
                    </m:r>
                  </m:oMath>
                </a14:m>
                <a:r>
                  <a:rPr lang="en-US" sz="2800" dirty="0"/>
                  <a:t> and </a:t>
                </a:r>
                <a14:m>
                  <m:oMath xmlns:m="http://schemas.openxmlformats.org/officeDocument/2006/math">
                    <m:r>
                      <a:rPr lang="en-US" sz="2800" b="0" i="1" smtClean="0">
                        <a:latin typeface="Cambria Math" panose="02040503050406030204" pitchFamily="18" charset="0"/>
                      </a:rPr>
                      <m:t>3</m:t>
                    </m:r>
                    <m:r>
                      <a:rPr lang="en-US" sz="2800" b="0" i="1" smtClean="0">
                        <a:latin typeface="Cambria Math" panose="02040503050406030204" pitchFamily="18" charset="0"/>
                        <a:ea typeface="Cambria Math" panose="02040503050406030204" pitchFamily="18" charset="0"/>
                      </a:rPr>
                      <m:t>∙</m:t>
                    </m:r>
                    <m:d>
                      <m:dPr>
                        <m:ctrlPr>
                          <a:rPr lang="en-US" sz="2800" b="0" i="1" smtClean="0">
                            <a:latin typeface="Cambria Math" panose="02040503050406030204" pitchFamily="18" charset="0"/>
                            <a:ea typeface="Cambria Math" panose="02040503050406030204" pitchFamily="18" charset="0"/>
                          </a:rPr>
                        </m:ctrlPr>
                      </m:dPr>
                      <m:e>
                        <m:r>
                          <a:rPr lang="en-US" sz="2800" b="0" i="1" smtClean="0">
                            <a:latin typeface="Cambria Math" panose="02040503050406030204" pitchFamily="18" charset="0"/>
                            <a:ea typeface="Cambria Math" panose="02040503050406030204" pitchFamily="18" charset="0"/>
                          </a:rPr>
                          <m:t>6∙5</m:t>
                        </m:r>
                      </m:e>
                    </m:d>
                    <m:r>
                      <a:rPr lang="en-US" sz="2800" b="0" i="1" smtClean="0">
                        <a:latin typeface="Cambria Math" panose="02040503050406030204" pitchFamily="18" charset="0"/>
                        <a:ea typeface="Cambria Math" panose="02040503050406030204" pitchFamily="18" charset="0"/>
                      </a:rPr>
                      <m:t>=3∙30=90</m:t>
                    </m:r>
                  </m:oMath>
                </a14:m>
                <a:endParaRPr lang="en-US" sz="2800" dirty="0"/>
              </a:p>
              <a:p>
                <a:pPr marL="514350" indent="-514350">
                  <a:buFont typeface="+mj-lt"/>
                  <a:buAutoNum type="alphaLcPeriod" startAt="3"/>
                </a:pPr>
                <a:r>
                  <a:rPr lang="en-US" sz="2800" dirty="0"/>
                  <a:t>The distributive property is illustrated.</a:t>
                </a:r>
              </a:p>
              <a:p>
                <a:pPr algn="ctr"/>
                <a14:m>
                  <m:oMath xmlns:m="http://schemas.openxmlformats.org/officeDocument/2006/math">
                    <m:r>
                      <a:rPr lang="en-US" sz="2800" b="0" i="1" smtClean="0">
                        <a:latin typeface="Cambria Math" panose="02040503050406030204" pitchFamily="18" charset="0"/>
                      </a:rPr>
                      <m:t>12</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−2+3</m:t>
                        </m:r>
                      </m:e>
                    </m:d>
                    <m:r>
                      <a:rPr lang="en-US" sz="2800" b="0" i="1" smtClean="0">
                        <a:latin typeface="Cambria Math" panose="02040503050406030204" pitchFamily="18" charset="0"/>
                      </a:rPr>
                      <m:t>=12</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1</m:t>
                        </m:r>
                      </m:e>
                    </m:d>
                    <m:r>
                      <a:rPr lang="en-US" sz="2800" b="0" i="1" smtClean="0">
                        <a:latin typeface="Cambria Math" panose="02040503050406030204" pitchFamily="18" charset="0"/>
                      </a:rPr>
                      <m:t>=12</m:t>
                    </m:r>
                  </m:oMath>
                </a14:m>
                <a:r>
                  <a:rPr lang="en-US" sz="2800" dirty="0"/>
                  <a:t> and</a:t>
                </a:r>
              </a:p>
              <a:p>
                <a:pPr algn="ctr"/>
                <a:r>
                  <a:rPr lang="en-US" sz="2800" dirty="0"/>
                  <a:t> </a:t>
                </a:r>
                <a14:m>
                  <m:oMath xmlns:m="http://schemas.openxmlformats.org/officeDocument/2006/math">
                    <m:r>
                      <a:rPr lang="en-US" sz="2800" b="0" i="1" smtClean="0">
                        <a:latin typeface="Cambria Math" panose="02040503050406030204" pitchFamily="18" charset="0"/>
                      </a:rPr>
                      <m:t>12</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−2</m:t>
                        </m:r>
                      </m:e>
                    </m:d>
                    <m:r>
                      <a:rPr lang="en-US" sz="2800" b="0" i="1" smtClean="0">
                        <a:latin typeface="Cambria Math" panose="02040503050406030204" pitchFamily="18" charset="0"/>
                      </a:rPr>
                      <m:t>+36=−24+36=12</m:t>
                    </m:r>
                  </m:oMath>
                </a14:m>
                <a:endParaRPr lang="en-US"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US">
                    <a:noFill/>
                  </a:rPr>
                  <a:t> </a:t>
                </a:r>
              </a:p>
            </p:txBody>
          </p:sp>
        </mc:Fallback>
      </mc:AlternateContent>
    </p:spTree>
    <p:extLst>
      <p:ext uri="{BB962C8B-B14F-4D97-AF65-F5344CB8AC3E}">
        <p14:creationId xmlns:p14="http://schemas.microsoft.com/office/powerpoint/2010/main" val="1323907804"/>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765</TotalTime>
  <Words>549</Words>
  <Application>Microsoft Office PowerPoint</Application>
  <PresentationFormat>On-screen Show (4:3)</PresentationFormat>
  <Paragraphs>76</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Cambria Math</vt:lpstr>
      <vt:lpstr>Courier New</vt:lpstr>
      <vt:lpstr>Arial</vt:lpstr>
      <vt:lpstr>Calibri</vt:lpstr>
      <vt:lpstr>Office Theme</vt:lpstr>
      <vt:lpstr>Section 1.5</vt:lpstr>
      <vt:lpstr>Properties: Properties of Addition and Multiplication</vt:lpstr>
      <vt:lpstr>Note</vt:lpstr>
      <vt:lpstr>Properties: Properties of Addition and Multiplication (cont.)</vt:lpstr>
      <vt:lpstr>Example 1: Identifying Properties of Addition and Multiplication</vt:lpstr>
      <vt:lpstr>Example 1: Identifying Properties of Addition and Multiplication (cont.)</vt:lpstr>
      <vt:lpstr>Example 2: Identifying Properties of Addition and Multiplication</vt:lpstr>
      <vt:lpstr>Example 2: Identifying Properties of Addition and Multiplication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Pathways to College Mathematics</dc:title>
  <dc:creator>Hawkes Learning</dc:creator>
  <cp:lastModifiedBy>Jolie Even</cp:lastModifiedBy>
  <cp:revision>129</cp:revision>
  <dcterms:created xsi:type="dcterms:W3CDTF">2013-04-26T14:43:13Z</dcterms:created>
  <dcterms:modified xsi:type="dcterms:W3CDTF">2024-07-31T20:41:01Z</dcterms:modified>
</cp:coreProperties>
</file>