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60" r:id="rId5"/>
    <p:sldId id="261" r:id="rId6"/>
    <p:sldId id="282" r:id="rId7"/>
    <p:sldId id="283" r:id="rId8"/>
    <p:sldId id="284" r:id="rId9"/>
    <p:sldId id="263" r:id="rId10"/>
    <p:sldId id="281" r:id="rId11"/>
    <p:sldId id="265" r:id="rId12"/>
    <p:sldId id="285" r:id="rId13"/>
    <p:sldId id="267" r:id="rId14"/>
    <p:sldId id="269" r:id="rId15"/>
    <p:sldId id="286" r:id="rId16"/>
    <p:sldId id="287" r:id="rId1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1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7/31/2024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5059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Simplifying and Evaluating Algebraic Expressions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1.6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Evaluating Algebraic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67067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Evaluate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sz="2800" dirty="0"/>
                  <a:t> and 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​Evaluate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dirty="0"/>
                  <a:t> </a:t>
                </a:r>
                <a:r>
                  <a:rPr lang="en-IN" dirty="0"/>
                  <a:t>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dirty="0"/>
                  <a:t> and 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dirty="0"/>
                  <a:t>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For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:r>
                  <a:rPr lang="en-IN" sz="2800" dirty="0"/>
                  <a:t>    </a:t>
                </a:r>
                <a:r>
                  <a:rPr lang="en-IN" dirty="0"/>
                  <a:t>For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:r>
                  <a:rPr lang="en-IN" dirty="0"/>
                  <a:t>b. For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:r>
                  <a:rPr lang="en-IN" dirty="0"/>
                  <a:t>    For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IN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67067"/>
              </a:xfrm>
              <a:blipFill>
                <a:blip r:embed="rId2"/>
                <a:stretch>
                  <a:fillRect l="-1556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3529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Simplifying and Evaluating Algebraic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Simplify and evaluate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for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First, simplify the expression by combining like terms.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 				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Simplifying and Evaluating Algebraic Expressions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Now, substitute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(using parentheses around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to be sure the signs are correct), and evaluate this simplified expression by following the rules for order of operations.</a:t>
                </a:r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 			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22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0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1402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Simplifying and Evaluating Algebraic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Simplify and evaluate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for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Simplify first. 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Now evaluate.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	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IN" dirty="0"/>
                  <a:t>	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765CB9E-D275-A339-5DB8-907B8F916A69}"/>
                  </a:ext>
                </a:extLst>
              </p:cNvPr>
              <p:cNvSpPr txBox="1"/>
              <p:nvPr/>
            </p:nvSpPr>
            <p:spPr>
              <a:xfrm>
                <a:off x="5562600" y="4038600"/>
                <a:ext cx="2590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Note: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765CB9E-D275-A339-5DB8-907B8F916A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038600"/>
                <a:ext cx="2590800" cy="369332"/>
              </a:xfrm>
              <a:prstGeom prst="rect">
                <a:avLst/>
              </a:prstGeom>
              <a:blipFill>
                <a:blip r:embed="rId3"/>
                <a:stretch>
                  <a:fillRect l="-2118" t="-10000" b="-25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Simplifying and Evaluating Algebraic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IN" sz="2800" dirty="0"/>
                  <a:t>Simplify and evaluate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IN" sz="2800" dirty="0"/>
                  <a:t>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Simplify first.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		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		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Now evaluate.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		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6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Completion Example</a:t>
            </a:r>
            <a:r>
              <a:rPr dirty="0"/>
              <a:t> </a:t>
            </a:r>
            <a:r>
              <a:rPr lang="en-US" dirty="0"/>
              <a:t>7</a:t>
            </a:r>
            <a:r>
              <a:rPr dirty="0"/>
              <a:t>: Simplifying and Evaluating</a:t>
            </a:r>
            <a:r>
              <a:rPr lang="en-US" dirty="0"/>
              <a:t> </a:t>
            </a:r>
            <a:r>
              <a:rPr dirty="0"/>
              <a:t>Expressions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Simplify and evaluate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sz="2800" dirty="0"/>
                  <a:t> for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First, simplify the expression by combining like terms.</a:t>
                </a:r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5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b="0" dirty="0"/>
                  <a:t>		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bar>
                      </m:e>
                    </m:d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ba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sz="2800" dirty="0"/>
                  <a:t>		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ba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bar>
                      <m:bar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ba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9367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Completion Example</a:t>
            </a:r>
            <a:r>
              <a:rPr dirty="0"/>
              <a:t> </a:t>
            </a:r>
            <a:r>
              <a:rPr lang="en-US" dirty="0"/>
              <a:t>7</a:t>
            </a:r>
            <a:r>
              <a:rPr dirty="0"/>
              <a:t>: Simplifying and Evaluating</a:t>
            </a:r>
            <a:r>
              <a:rPr lang="en-US" dirty="0"/>
              <a:t> </a:t>
            </a:r>
            <a:r>
              <a:rPr dirty="0"/>
              <a:t>Expressions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Now, substitute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and evaluate.</a:t>
                </a:r>
                <a:endParaRPr lang="en-IN" sz="2800" dirty="0"/>
              </a:p>
              <a:p>
                <a:pPr>
                  <a:defRPr sz="2800"/>
                </a:pPr>
                <a:r>
                  <a:rPr lang="en-US" b="0" dirty="0"/>
                  <a:t>		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6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bar>
                              <m:bar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ba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bar>
                      </m:e>
                    </m:d>
                  </m:oMath>
                </a14:m>
                <a:r>
                  <a:rPr lang="en-US" sz="2800" dirty="0"/>
                  <a:t>		     		          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ba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ba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	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bar>
                      <m:bar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bar>
                      <m:bar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ba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	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bar>
                  </m:oMath>
                </a14:m>
                <a:endParaRPr lang="ar-AE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5295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Like Terms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384995"/>
          </a:xfrm>
        </p:spPr>
        <p:txBody>
          <a:bodyPr>
            <a:spAutoFit/>
          </a:bodyPr>
          <a:lstStyle/>
          <a:p>
            <a:r>
              <a:rPr sz="2800" b="1" dirty="0"/>
              <a:t>Like terms</a:t>
            </a:r>
            <a:r>
              <a:rPr sz="2800" dirty="0"/>
              <a:t> (or </a:t>
            </a:r>
            <a:r>
              <a:rPr sz="2800" b="1" dirty="0"/>
              <a:t>similar terms</a:t>
            </a:r>
            <a:r>
              <a:rPr sz="2800" dirty="0"/>
              <a:t>) are terms that are constants or </a:t>
            </a:r>
            <a:r>
              <a:rPr lang="en-US" sz="2800" dirty="0"/>
              <a:t>are </a:t>
            </a:r>
            <a:r>
              <a:rPr sz="2800" dirty="0"/>
              <a:t>terms that contain the same variables (if any) raised to the same powers.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Like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Identify the like terms in the following list of terms.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ar-AE" dirty="0"/>
                  <a:t> 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ar-AE" dirty="0"/>
                  <a:t> 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:r>
                  <a:rPr lang="ar-AE" dirty="0"/>
                  <a:t> 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:r>
                  <a:rPr lang="ar-AE" dirty="0"/>
                  <a:t> 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:r>
                  <a:rPr lang="ar-AE" dirty="0"/>
                  <a:t> 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    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and</a:t>
                </a:r>
                <a:r>
                  <a:rPr lang="en-US" sz="2800" dirty="0"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dirty="0"/>
                  <a:t>are like terms; all are constants.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are like terms; all have the variable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 are like terms; all have the variables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ar-AE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Combining Like Terms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954107"/>
          </a:xfrm>
        </p:spPr>
        <p:txBody>
          <a:bodyPr>
            <a:spAutoFit/>
          </a:bodyPr>
          <a:lstStyle/>
          <a:p>
            <a:r>
              <a:rPr sz="2800" dirty="0"/>
              <a:t>To combine like terms, add (or subtract) the coefficients and keep the common variable expression.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Combining Like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Simplify each expression by combining like terms.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8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10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6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5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52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6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Combining Like Terms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          	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		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    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D64BD97-F510-6AB7-08CE-D3D9FC8367C1}"/>
              </a:ext>
            </a:extLst>
          </p:cNvPr>
          <p:cNvSpPr txBox="1"/>
          <p:nvPr/>
        </p:nvSpPr>
        <p:spPr>
          <a:xfrm>
            <a:off x="5334001" y="4202668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Commutative property of addition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A7543F-B45A-4D60-52EE-A965B48DCEBF}"/>
              </a:ext>
            </a:extLst>
          </p:cNvPr>
          <p:cNvSpPr txBox="1"/>
          <p:nvPr/>
        </p:nvSpPr>
        <p:spPr>
          <a:xfrm>
            <a:off x="6330176" y="2652834"/>
            <a:ext cx="250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Distributive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B321790-0CAE-CE49-FF92-1E6414013016}"/>
                  </a:ext>
                </a:extLst>
              </p:cNvPr>
              <p:cNvSpPr txBox="1"/>
              <p:nvPr/>
            </p:nvSpPr>
            <p:spPr>
              <a:xfrm>
                <a:off x="5334000" y="4724774"/>
                <a:ext cx="3352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b="1" dirty="0"/>
                  <a:t>Note</a:t>
                </a:r>
                <a:r>
                  <a:rPr lang="en-IN" dirty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B321790-0CAE-CE49-FF92-1E64140130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4724774"/>
                <a:ext cx="3352800" cy="369332"/>
              </a:xfrm>
              <a:prstGeom prst="rect">
                <a:avLst/>
              </a:prstGeom>
              <a:blipFill>
                <a:blip r:embed="rId3"/>
                <a:stretch>
                  <a:fillRect l="-1455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EA4490C-40C0-3A44-9DC6-5869F7177F2A}"/>
              </a:ext>
            </a:extLst>
          </p:cNvPr>
          <p:cNvSpPr txBox="1"/>
          <p:nvPr/>
        </p:nvSpPr>
        <p:spPr>
          <a:xfrm>
            <a:off x="6313449" y="1738434"/>
            <a:ext cx="250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Distributive property</a:t>
            </a:r>
          </a:p>
        </p:txBody>
      </p:sp>
    </p:spTree>
    <p:extLst>
      <p:ext uri="{BB962C8B-B14F-4D97-AF65-F5344CB8AC3E}">
        <p14:creationId xmlns:p14="http://schemas.microsoft.com/office/powerpoint/2010/main" val="1261479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Combining Like Terms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2800" dirty="0"/>
              </a:p>
              <a:p>
                <a:r>
                  <a:rPr lang="en-US" sz="2800" dirty="0"/>
                  <a:t>          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sz="2800" dirty="0"/>
              </a:p>
              <a:p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b="0" dirty="0"/>
              </a:p>
              <a:p>
                <a:r>
                  <a:rPr lang="en-US" sz="280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endParaRPr lang="en-US" sz="2800" dirty="0"/>
              </a:p>
              <a:p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23</m:t>
                    </m:r>
                  </m:oMath>
                </a14:m>
                <a:endParaRPr lang="en-US" sz="2800" dirty="0"/>
              </a:p>
              <a:p>
                <a:r>
                  <a:rPr lang="en-US" dirty="0"/>
                  <a:t>e.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dirty="0"/>
                  <a:t> This expression is already simplified    </a:t>
                </a:r>
              </a:p>
              <a:p>
                <a:r>
                  <a:rPr lang="en-US" dirty="0"/>
                  <a:t>    since it has no like terms.</a:t>
                </a:r>
                <a:endParaRPr lang="en-US" sz="2800" dirty="0"/>
              </a:p>
              <a:p>
                <a:pPr>
                  <a:defRPr sz="2800"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D64BD97-F510-6AB7-08CE-D3D9FC8367C1}"/>
              </a:ext>
            </a:extLst>
          </p:cNvPr>
          <p:cNvSpPr txBox="1"/>
          <p:nvPr/>
        </p:nvSpPr>
        <p:spPr>
          <a:xfrm>
            <a:off x="5410200" y="2670232"/>
            <a:ext cx="220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Distributive property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A7543F-B45A-4D60-52EE-A965B48DCEBF}"/>
              </a:ext>
            </a:extLst>
          </p:cNvPr>
          <p:cNvSpPr txBox="1"/>
          <p:nvPr/>
        </p:nvSpPr>
        <p:spPr>
          <a:xfrm>
            <a:off x="4932556" y="1377599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 by using the distributive property twice.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321790-0CAE-CE49-FF92-1E6414013016}"/>
              </a:ext>
            </a:extLst>
          </p:cNvPr>
          <p:cNvSpPr txBox="1"/>
          <p:nvPr/>
        </p:nvSpPr>
        <p:spPr>
          <a:xfrm>
            <a:off x="5421351" y="3217015"/>
            <a:ext cx="220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Combine like terms.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BEB0C6-EECA-BDF6-BE31-01E603A5A5B9}"/>
              </a:ext>
            </a:extLst>
          </p:cNvPr>
          <p:cNvSpPr txBox="1"/>
          <p:nvPr/>
        </p:nvSpPr>
        <p:spPr>
          <a:xfrm>
            <a:off x="4932556" y="2133256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Commutative property of addition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1396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Combining Like Terms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AutoNum type="alphaLcPeriod" startAt="6"/>
                </a:pPr>
                <a:r>
                  <a:rPr lang="en-US" dirty="0"/>
                  <a:t>A fraction bar represents division and is a grouping  </a:t>
                </a:r>
              </a:p>
              <a:p>
                <a:r>
                  <a:rPr lang="en-US" dirty="0"/>
                  <a:t>      symbol, similar to parentheses. So, combine like    </a:t>
                </a:r>
              </a:p>
              <a:p>
                <a:r>
                  <a:rPr lang="en-US" dirty="0"/>
                  <a:t>      terms in the numerator first.</a:t>
                </a:r>
              </a:p>
              <a:p>
                <a:pPr>
                  <a:spcBef>
                    <a:spcPts val="0"/>
                  </a:spcBef>
                </a:pPr>
                <a:endParaRPr lang="en-US" dirty="0"/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  <a:p>
                <a:r>
                  <a:rPr lang="en-US" dirty="0"/>
                  <a:t>		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US" dirty="0"/>
                  <a:t>		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		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7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B321790-0CAE-CE49-FF92-1E6414013016}"/>
              </a:ext>
            </a:extLst>
          </p:cNvPr>
          <p:cNvSpPr txBox="1"/>
          <p:nvPr/>
        </p:nvSpPr>
        <p:spPr>
          <a:xfrm>
            <a:off x="4921405" y="4977942"/>
            <a:ext cx="220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Combine like terms.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BEB0C6-EECA-BDF6-BE31-01E603A5A5B9}"/>
              </a:ext>
            </a:extLst>
          </p:cNvPr>
          <p:cNvSpPr txBox="1"/>
          <p:nvPr/>
        </p:nvSpPr>
        <p:spPr>
          <a:xfrm>
            <a:off x="4921405" y="4449666"/>
            <a:ext cx="2313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Reduce the fraction.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01757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Evaluate an Algebraic Expression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367076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Combine like terms, if possible.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Substitute the values given for any variables.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Follow the rules for order of operations.</a:t>
                </a:r>
              </a:p>
              <a:p>
                <a:r>
                  <a:rPr sz="2800" dirty="0"/>
                  <a:t>(</a:t>
                </a:r>
                <a:r>
                  <a:rPr sz="2800" b="1" dirty="0"/>
                  <a:t>Note</a:t>
                </a:r>
                <a:r>
                  <a:rPr sz="2800" dirty="0"/>
                  <a:t>: Terms separated by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sz="2800" dirty="0"/>
                  <a:t> signs may be evaluated at the same time. Then the value of the expression can be found by adding and subtracting from left to right.)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367076"/>
              </a:xfrm>
              <a:blipFill>
                <a:blip r:embed="rId2"/>
                <a:stretch>
                  <a:fillRect l="-1402" t="-1616" b="-37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1072</Words>
  <Application>Microsoft Office PowerPoint</Application>
  <PresentationFormat>On-screen Show (4:3)</PresentationFormat>
  <Paragraphs>115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Cambria Math</vt:lpstr>
      <vt:lpstr>Courier New</vt:lpstr>
      <vt:lpstr>Arial</vt:lpstr>
      <vt:lpstr>Calibri</vt:lpstr>
      <vt:lpstr>Office Theme</vt:lpstr>
      <vt:lpstr>Section 1.6</vt:lpstr>
      <vt:lpstr>Definition: Like Terms</vt:lpstr>
      <vt:lpstr>Example 1: Identifying Like Terms</vt:lpstr>
      <vt:lpstr>Definition: Combining Like Terms</vt:lpstr>
      <vt:lpstr>Example 2: Combining Like Terms</vt:lpstr>
      <vt:lpstr>Example 2: Combining Like Terms (cont.)</vt:lpstr>
      <vt:lpstr>Example 2: Combining Like Terms (cont.)</vt:lpstr>
      <vt:lpstr>Example 2: Combining Like Terms (cont.)</vt:lpstr>
      <vt:lpstr>Procedure: To Evaluate an Algebraic Expression</vt:lpstr>
      <vt:lpstr>Example 3: Evaluating Algebraic Expressions</vt:lpstr>
      <vt:lpstr>Example 4: Simplifying and Evaluating Algebraic Expressions</vt:lpstr>
      <vt:lpstr>Example 4: Simplifying and Evaluating Algebraic Expressions (cont.)</vt:lpstr>
      <vt:lpstr>Example 5: Simplifying and Evaluating Algebraic Expressions</vt:lpstr>
      <vt:lpstr>Example 6: Simplifying and Evaluating Algebraic Expressions</vt:lpstr>
      <vt:lpstr>Completion Example 7: Simplifying and Evaluating Expressions</vt:lpstr>
      <vt:lpstr>Completion Example 7: Simplifying and Evaluating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148</cp:revision>
  <dcterms:created xsi:type="dcterms:W3CDTF">2013-04-26T14:43:13Z</dcterms:created>
  <dcterms:modified xsi:type="dcterms:W3CDTF">2024-07-31T20:52:37Z</dcterms:modified>
</cp:coreProperties>
</file>