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6"/>
  </p:notesMasterIdLst>
  <p:handoutMasterIdLst>
    <p:handoutMasterId r:id="rId17"/>
  </p:handoutMasterIdLst>
  <p:sldIdLst>
    <p:sldId id="256" r:id="rId2"/>
    <p:sldId id="278" r:id="rId3"/>
    <p:sldId id="269" r:id="rId4"/>
    <p:sldId id="271" r:id="rId5"/>
    <p:sldId id="272" r:id="rId6"/>
    <p:sldId id="273" r:id="rId7"/>
    <p:sldId id="274" r:id="rId8"/>
    <p:sldId id="259" r:id="rId9"/>
    <p:sldId id="275" r:id="rId10"/>
    <p:sldId id="261" r:id="rId11"/>
    <p:sldId id="276" r:id="rId12"/>
    <p:sldId id="263" r:id="rId13"/>
    <p:sldId id="260" r:id="rId14"/>
    <p:sldId id="277" r:id="rId15"/>
  </p:sldIdLst>
  <p:sldSz cx="9144000" cy="6858000" type="screen4x3"/>
  <p:notesSz cx="6858000" cy="9144000"/>
  <p:embeddedFontLst>
    <p:embeddedFont>
      <p:font typeface="Cambria Math" panose="02040503050406030204" pitchFamily="18" charset="0"/>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Translating English Phrases and Algebraic Expressions</a:t>
            </a:r>
          </a:p>
        </p:txBody>
      </p:sp>
      <p:sp>
        <p:nvSpPr>
          <p:cNvPr id="3" name="Title 2"/>
          <p:cNvSpPr>
            <a:spLocks noGrp="1"/>
          </p:cNvSpPr>
          <p:nvPr>
            <p:ph type="title"/>
          </p:nvPr>
        </p:nvSpPr>
        <p:spPr/>
        <p:txBody>
          <a:bodyPr/>
          <a:lstStyle/>
          <a:p>
            <a:r>
              <a:rPr dirty="0"/>
              <a:t>Section 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Translating Algebraic Expressions into English Phrases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Change each algebraic expression into an equivalent English phrase. In each case translate the variable as "a number."</a:t>
                </a:r>
              </a:p>
              <a:p>
                <a:r>
                  <a:rPr lang="en-US" dirty="0"/>
                  <a:t>a.  </a:t>
                </a:r>
                <a14:m>
                  <m:oMath xmlns:m="http://schemas.openxmlformats.org/officeDocument/2006/math">
                    <m:r>
                      <a:rPr lang="en-US" b="0" i="1" smtClean="0">
                        <a:latin typeface="Cambria Math" panose="02040503050406030204" pitchFamily="18" charset="0"/>
                      </a:rPr>
                      <m:t>5</m:t>
                    </m:r>
                    <m:r>
                      <a:rPr lang="en-US" b="0" i="1" smtClean="0">
                        <a:latin typeface="Cambria Math" panose="02040503050406030204" pitchFamily="18" charset="0"/>
                      </a:rPr>
                      <m:t>𝑥</m:t>
                    </m:r>
                  </m:oMath>
                </a14:m>
                <a:endParaRPr lang="en-US" b="0" dirty="0"/>
              </a:p>
              <a:p>
                <a:r>
                  <a:rPr lang="en-US" sz="2800" dirty="0"/>
                  <a:t>b.  </a:t>
                </a:r>
                <a14:m>
                  <m:oMath xmlns:m="http://schemas.openxmlformats.org/officeDocument/2006/math">
                    <m:r>
                      <a:rPr lang="en-US" sz="2800" b="0" i="1" smtClean="0">
                        <a:latin typeface="Cambria Math" panose="02040503050406030204" pitchFamily="18" charset="0"/>
                      </a:rPr>
                      <m:t>2</m:t>
                    </m:r>
                    <m:r>
                      <a:rPr lang="en-US" sz="2800" b="0" i="1" smtClean="0">
                        <a:latin typeface="Cambria Math" panose="02040503050406030204" pitchFamily="18" charset="0"/>
                      </a:rPr>
                      <m:t>𝑛</m:t>
                    </m:r>
                    <m:r>
                      <a:rPr lang="en-US" sz="2800" b="0" i="1" smtClean="0">
                        <a:latin typeface="Cambria Math" panose="02040503050406030204" pitchFamily="18" charset="0"/>
                      </a:rPr>
                      <m:t>+8</m:t>
                    </m:r>
                  </m:oMath>
                </a14:m>
                <a:endParaRPr lang="en-US" sz="2800" b="0" dirty="0"/>
              </a:p>
              <a:p>
                <a:r>
                  <a:rPr lang="en-US" sz="2800" dirty="0"/>
                  <a:t>c.  </a:t>
                </a:r>
                <a14:m>
                  <m:oMath xmlns:m="http://schemas.openxmlformats.org/officeDocument/2006/math">
                    <m:r>
                      <a:rPr lang="en-US" sz="2800" b="0" i="1" smtClean="0">
                        <a:latin typeface="Cambria Math" panose="02040503050406030204" pitchFamily="18" charset="0"/>
                      </a:rPr>
                      <m:t>3</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𝑎</m:t>
                        </m:r>
                        <m:r>
                          <a:rPr lang="en-US" sz="2800" b="0" i="1" smtClean="0">
                            <a:latin typeface="Cambria Math" panose="02040503050406030204" pitchFamily="18" charset="0"/>
                          </a:rPr>
                          <m:t>−2</m:t>
                        </m:r>
                      </m:e>
                    </m:d>
                  </m:oMath>
                </a14:m>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037"/>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Translating Algebraic Expressions into English Phrases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b="1" dirty="0"/>
                  <a:t>Solution</a:t>
                </a:r>
              </a:p>
              <a:p>
                <a:r>
                  <a:rPr lang="en-US" b="1" dirty="0"/>
                  <a:t>Algebraic Expression</a:t>
                </a:r>
              </a:p>
              <a:p>
                <a:r>
                  <a:rPr lang="en-US" dirty="0"/>
                  <a:t>a. </a:t>
                </a:r>
                <a14:m>
                  <m:oMath xmlns:m="http://schemas.openxmlformats.org/officeDocument/2006/math">
                    <m:r>
                      <a:rPr lang="en-US" b="0" i="1" dirty="0" smtClean="0">
                        <a:latin typeface="Cambria Math" panose="02040503050406030204" pitchFamily="18" charset="0"/>
                      </a:rPr>
                      <m:t>5</m:t>
                    </m:r>
                    <m:r>
                      <a:rPr lang="en-US" b="0" i="1" dirty="0" smtClean="0">
                        <a:latin typeface="Cambria Math" panose="02040503050406030204" pitchFamily="18" charset="0"/>
                      </a:rPr>
                      <m:t>𝑥</m:t>
                    </m:r>
                  </m:oMath>
                </a14:m>
                <a:r>
                  <a:rPr lang="en-US" dirty="0"/>
                  <a:t>			</a:t>
                </a:r>
              </a:p>
              <a:p>
                <a:endParaRPr lang="en-US" sz="2000" dirty="0"/>
              </a:p>
              <a:p>
                <a:r>
                  <a:rPr lang="en-US" dirty="0"/>
                  <a:t>b.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𝑛</m:t>
                    </m:r>
                    <m:r>
                      <a:rPr lang="en-US" b="0" i="1" smtClean="0">
                        <a:latin typeface="Cambria Math" panose="02040503050406030204" pitchFamily="18" charset="0"/>
                      </a:rPr>
                      <m:t>+8</m:t>
                    </m:r>
                  </m:oMath>
                </a14:m>
                <a:r>
                  <a:rPr lang="en-US" dirty="0"/>
                  <a:t>	</a:t>
                </a:r>
              </a:p>
              <a:p>
                <a:r>
                  <a:rPr lang="en-US" sz="2000" dirty="0"/>
                  <a:t>	</a:t>
                </a:r>
              </a:p>
              <a:p>
                <a:r>
                  <a:rPr lang="en-US" dirty="0"/>
                  <a:t>c. </a:t>
                </a:r>
                <a14:m>
                  <m:oMath xmlns:m="http://schemas.openxmlformats.org/officeDocument/2006/math">
                    <m:r>
                      <a:rPr lang="en-US" b="0" i="1" smtClean="0">
                        <a:latin typeface="Cambria Math" panose="02040503050406030204" pitchFamily="18" charset="0"/>
                      </a:rPr>
                      <m:t>3</m:t>
                    </m:r>
                    <m:d>
                      <m:dPr>
                        <m:ctrlPr>
                          <a:rPr lang="en-US" b="0" i="1" smtClean="0">
                            <a:latin typeface="Cambria Math" panose="02040503050406030204" pitchFamily="18" charset="0"/>
                          </a:rPr>
                        </m:ctrlPr>
                      </m:dPr>
                      <m:e>
                        <m:r>
                          <a:rPr lang="en-US" b="0" i="1" smtClean="0">
                            <a:latin typeface="Cambria Math" panose="02040503050406030204" pitchFamily="18" charset="0"/>
                          </a:rPr>
                          <m:t>𝑎</m:t>
                        </m:r>
                        <m:r>
                          <a:rPr lang="en-US" b="0" i="1" smtClean="0">
                            <a:latin typeface="Cambria Math" panose="02040503050406030204" pitchFamily="18" charset="0"/>
                          </a:rPr>
                          <m:t>−2</m:t>
                        </m:r>
                      </m:e>
                    </m:d>
                  </m:oMath>
                </a14:m>
                <a:r>
                  <a:rPr lang="en-US" dirty="0"/>
                  <a:t>		</a:t>
                </a:r>
                <a:r>
                  <a:rPr lang="en-US" sz="2800" dirty="0"/>
                  <a:t>		</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C4AB303A-9596-E799-D983-98913A86106B}"/>
              </a:ext>
            </a:extLst>
          </p:cNvPr>
          <p:cNvSpPr txBox="1"/>
          <p:nvPr/>
        </p:nvSpPr>
        <p:spPr>
          <a:xfrm>
            <a:off x="4114800" y="1558504"/>
            <a:ext cx="4495800" cy="3108543"/>
          </a:xfrm>
          <a:prstGeom prst="rect">
            <a:avLst/>
          </a:prstGeom>
          <a:noFill/>
        </p:spPr>
        <p:txBody>
          <a:bodyPr wrap="square" rtlCol="0">
            <a:spAutoFit/>
          </a:bodyPr>
          <a:lstStyle/>
          <a:p>
            <a:r>
              <a:rPr lang="en-US" sz="2800" b="1" dirty="0"/>
              <a:t>Possible English Phrase</a:t>
            </a:r>
          </a:p>
          <a:p>
            <a:r>
              <a:rPr lang="en-US" sz="2800" dirty="0"/>
              <a:t>the product of five and a number</a:t>
            </a:r>
          </a:p>
          <a:p>
            <a:r>
              <a:rPr lang="en-US" sz="2800" dirty="0"/>
              <a:t>twice a number, increased by eight</a:t>
            </a:r>
          </a:p>
          <a:p>
            <a:r>
              <a:rPr lang="en-US" sz="2800" dirty="0"/>
              <a:t>three times the difference between a number and two</a:t>
            </a:r>
          </a:p>
        </p:txBody>
      </p:sp>
    </p:spTree>
    <p:extLst>
      <p:ext uri="{BB962C8B-B14F-4D97-AF65-F5344CB8AC3E}">
        <p14:creationId xmlns:p14="http://schemas.microsoft.com/office/powerpoint/2010/main" val="3697899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Translating Equations into Word Problems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For each equation, make up your own word problem that might use the equation in its solution. Remember that the variable can be translated into something like "a number" or "some number."</a:t>
                </a:r>
              </a:p>
              <a:p>
                <a:pPr marL="514350" indent="-514350">
                  <a:buFont typeface="+mj-lt"/>
                  <a:buAutoNum type="alphaLcPeriod"/>
                  <a:defRPr sz="2800"/>
                </a:pPr>
                <a:r>
                  <a:rPr dirty="0"/>
                  <a:t>​</a:t>
                </a:r>
                <a14:m>
                  <m:oMath xmlns:m="http://schemas.openxmlformats.org/officeDocument/2006/math">
                    <m:r>
                      <a:rPr>
                        <a:latin typeface="Cambria Math" panose="02040503050406030204" pitchFamily="18" charset="0"/>
                      </a:rPr>
                      <m:t>5</m:t>
                    </m:r>
                    <m:r>
                      <a:rPr>
                        <a:latin typeface="Cambria Math" panose="02040503050406030204" pitchFamily="18" charset="0"/>
                      </a:rPr>
                      <m:t>𝑥</m:t>
                    </m:r>
                    <m:r>
                      <a:rPr>
                        <a:latin typeface="Cambria Math" panose="02040503050406030204" pitchFamily="18" charset="0"/>
                      </a:rPr>
                      <m:t>+10=−10</m:t>
                    </m:r>
                  </m:oMath>
                </a14:m>
                <a:endParaRPr dirty="0"/>
              </a:p>
              <a:p>
                <a:pPr marL="514350" indent="-514350">
                  <a:buFont typeface="+mj-lt"/>
                  <a:buAutoNum type="alphaLcPeriod" startAt="2"/>
                  <a:defRPr sz="2800"/>
                </a:pPr>
                <a:r>
                  <a:rPr dirty="0"/>
                  <a:t>​</a:t>
                </a:r>
                <a14:m>
                  <m:oMath xmlns:m="http://schemas.openxmlformats.org/officeDocument/2006/math">
                    <m:r>
                      <a:rPr>
                        <a:latin typeface="Cambria Math" panose="02040503050406030204" pitchFamily="18" charset="0"/>
                      </a:rPr>
                      <m:t>3</m:t>
                    </m:r>
                    <m:r>
                      <a:rPr>
                        <a:latin typeface="Cambria Math" panose="02040503050406030204" pitchFamily="18" charset="0"/>
                      </a:rPr>
                      <m:t>𝑦</m:t>
                    </m:r>
                    <m:r>
                      <a:rPr>
                        <a:latin typeface="Cambria Math" panose="02040503050406030204" pitchFamily="18" charset="0"/>
                      </a:rPr>
                      <m:t>+25=2</m:t>
                    </m:r>
                    <m:d>
                      <m:dPr>
                        <m:ctrlPr>
                          <a:rPr i="1">
                            <a:latin typeface="Cambria Math" panose="02040503050406030204" pitchFamily="18" charset="0"/>
                          </a:rPr>
                        </m:ctrlPr>
                      </m:dPr>
                      <m:e>
                        <m:r>
                          <a:rPr>
                            <a:latin typeface="Cambria Math" panose="02040503050406030204" pitchFamily="18" charset="0"/>
                          </a:rPr>
                          <m:t>𝑦</m:t>
                        </m:r>
                        <m:r>
                          <a:rPr>
                            <a:latin typeface="Cambria Math" panose="02040503050406030204" pitchFamily="18" charset="0"/>
                          </a:rPr>
                          <m:t>+6</m:t>
                        </m:r>
                      </m:e>
                    </m:d>
                  </m:oMath>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Note</a:t>
            </a:r>
            <a:endParaRPr dirty="0"/>
          </a:p>
        </p:txBody>
      </p:sp>
      <p:sp>
        <p:nvSpPr>
          <p:cNvPr id="3" name="Text Placeholder 2"/>
          <p:cNvSpPr>
            <a:spLocks noGrp="1"/>
          </p:cNvSpPr>
          <p:nvPr>
            <p:ph type="body" sz="quarter" idx="10"/>
          </p:nvPr>
        </p:nvSpPr>
        <p:spPr>
          <a:xfrm>
            <a:off x="457200" y="1082078"/>
            <a:ext cx="8229600" cy="3194721"/>
          </a:xfrm>
        </p:spPr>
        <p:txBody>
          <a:bodyPr>
            <a:spAutoFit/>
          </a:bodyPr>
          <a:lstStyle/>
          <a:p>
            <a:r>
              <a:rPr lang="en-US" sz="2800" dirty="0"/>
              <a:t>In Example 4, the “translations” are not unique. In fact, there are many ways to make up a problem for each equation. However, all word problems should result in the same equation. You should be able to show your “word problem” to your classmates and have them</a:t>
            </a:r>
          </a:p>
          <a:p>
            <a:r>
              <a:rPr lang="en-US" sz="2800" dirty="0"/>
              <a:t>agree that the related equation will give the solution to the problem.</a:t>
            </a: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Translating Equations into Word Problems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b="1" dirty="0"/>
                  <a:t>Solution</a:t>
                </a:r>
              </a:p>
              <a:p>
                <a:pPr marL="514350" indent="-514350">
                  <a:buAutoNum type="alphaLcPeriod"/>
                </a:pPr>
                <a:r>
                  <a:rPr lang="en-US" dirty="0"/>
                  <a:t>Some number is multiplied by </a:t>
                </a:r>
                <a14:m>
                  <m:oMath xmlns:m="http://schemas.openxmlformats.org/officeDocument/2006/math">
                    <m:r>
                      <a:rPr lang="en-US" i="1" dirty="0" smtClean="0">
                        <a:latin typeface="Cambria Math" panose="02040503050406030204" pitchFamily="18" charset="0"/>
                      </a:rPr>
                      <m:t>5</m:t>
                    </m:r>
                  </m:oMath>
                </a14:m>
                <a:r>
                  <a:rPr lang="en-US" dirty="0"/>
                  <a:t> and the product is increased by </a:t>
                </a:r>
                <a14:m>
                  <m:oMath xmlns:m="http://schemas.openxmlformats.org/officeDocument/2006/math">
                    <m:r>
                      <a:rPr lang="en-US" i="1" dirty="0" smtClean="0">
                        <a:latin typeface="Cambria Math" panose="02040503050406030204" pitchFamily="18" charset="0"/>
                      </a:rPr>
                      <m:t>10</m:t>
                    </m:r>
                  </m:oMath>
                </a14:m>
                <a:r>
                  <a:rPr lang="en-US" dirty="0"/>
                  <a:t>. If the result is equal to </a:t>
                </a:r>
                <a14:m>
                  <m:oMath xmlns:m="http://schemas.openxmlformats.org/officeDocument/2006/math">
                    <m:r>
                      <a:rPr lang="en-US" i="1" dirty="0" smtClean="0">
                        <a:latin typeface="Cambria Math" panose="02040503050406030204" pitchFamily="18" charset="0"/>
                      </a:rPr>
                      <m:t>−10</m:t>
                    </m:r>
                  </m:oMath>
                </a14:m>
                <a:r>
                  <a:rPr lang="en-US" dirty="0"/>
                  <a:t>, what is the number?</a:t>
                </a:r>
              </a:p>
              <a:p>
                <a:pPr marL="514350" indent="-514350">
                  <a:buAutoNum type="alphaLcPeriod"/>
                </a:pPr>
                <a:r>
                  <a:rPr lang="en-US" dirty="0"/>
                  <a:t>If </a:t>
                </a:r>
                <a14:m>
                  <m:oMath xmlns:m="http://schemas.openxmlformats.org/officeDocument/2006/math">
                    <m:r>
                      <a:rPr lang="en-US" i="1" dirty="0" smtClean="0">
                        <a:latin typeface="Cambria Math" panose="02040503050406030204" pitchFamily="18" charset="0"/>
                      </a:rPr>
                      <m:t>25</m:t>
                    </m:r>
                  </m:oMath>
                </a14:m>
                <a:r>
                  <a:rPr lang="en-US" dirty="0"/>
                  <a:t> is added to the product of </a:t>
                </a:r>
                <a14:m>
                  <m:oMath xmlns:m="http://schemas.openxmlformats.org/officeDocument/2006/math">
                    <m:r>
                      <a:rPr lang="en-US" i="1" dirty="0" smtClean="0">
                        <a:latin typeface="Cambria Math" panose="02040503050406030204" pitchFamily="18" charset="0"/>
                      </a:rPr>
                      <m:t>3</m:t>
                    </m:r>
                  </m:oMath>
                </a14:m>
                <a:r>
                  <a:rPr lang="en-US" dirty="0"/>
                  <a:t> and a number, the result will be equal to twice the sum of the same number and </a:t>
                </a:r>
                <a14:m>
                  <m:oMath xmlns:m="http://schemas.openxmlformats.org/officeDocument/2006/math">
                    <m:r>
                      <a:rPr lang="en-US" i="1" dirty="0" smtClean="0">
                        <a:latin typeface="Cambria Math" panose="02040503050406030204" pitchFamily="18" charset="0"/>
                      </a:rPr>
                      <m:t>6</m:t>
                    </m:r>
                  </m:oMath>
                </a14:m>
                <a:r>
                  <a:rPr lang="en-US" dirty="0"/>
                  <a:t>. What is the number?</a:t>
                </a:r>
              </a:p>
              <a:p>
                <a:pPr marL="514350" indent="-514350">
                  <a:buAutoNum type="alphaLcPeriod"/>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2148"/>
                </a:stretch>
              </a:blipFill>
            </p:spPr>
            <p:txBody>
              <a:bodyPr/>
              <a:lstStyle/>
              <a:p>
                <a:r>
                  <a:rPr lang="en-IN">
                    <a:noFill/>
                  </a:rPr>
                  <a:t> </a:t>
                </a:r>
              </a:p>
            </p:txBody>
          </p:sp>
        </mc:Fallback>
      </mc:AlternateContent>
    </p:spTree>
    <p:extLst>
      <p:ext uri="{BB962C8B-B14F-4D97-AF65-F5344CB8AC3E}">
        <p14:creationId xmlns:p14="http://schemas.microsoft.com/office/powerpoint/2010/main" val="558239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C216B-281F-7065-A557-39C3CE230878}"/>
              </a:ext>
            </a:extLst>
          </p:cNvPr>
          <p:cNvSpPr>
            <a:spLocks noGrp="1"/>
          </p:cNvSpPr>
          <p:nvPr>
            <p:ph type="title"/>
          </p:nvPr>
        </p:nvSpPr>
        <p:spPr/>
        <p:txBody>
          <a:bodyPr/>
          <a:lstStyle/>
          <a:p>
            <a:r>
              <a:rPr lang="en-US" dirty="0"/>
              <a:t>Key Words To Look For When Translating Phrases</a:t>
            </a:r>
          </a:p>
        </p:txBody>
      </p:sp>
      <p:graphicFrame>
        <p:nvGraphicFramePr>
          <p:cNvPr id="4" name="Table Placeholder 3">
            <a:extLst>
              <a:ext uri="{FF2B5EF4-FFF2-40B4-BE49-F238E27FC236}">
                <a16:creationId xmlns:a16="http://schemas.microsoft.com/office/drawing/2014/main" id="{95ACE419-D5D5-AEDF-7411-C97E93B10784}"/>
              </a:ext>
            </a:extLst>
          </p:cNvPr>
          <p:cNvGraphicFramePr>
            <a:graphicFrameLocks noGrp="1"/>
          </p:cNvGraphicFramePr>
          <p:nvPr>
            <p:ph type="tbl" sz="quarter" idx="10"/>
            <p:extLst>
              <p:ext uri="{D42A27DB-BD31-4B8C-83A1-F6EECF244321}">
                <p14:modId xmlns:p14="http://schemas.microsoft.com/office/powerpoint/2010/main" val="3640784497"/>
              </p:ext>
            </p:extLst>
          </p:nvPr>
        </p:nvGraphicFramePr>
        <p:xfrm>
          <a:off x="457200" y="1104900"/>
          <a:ext cx="8229600" cy="286512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632155004"/>
                    </a:ext>
                  </a:extLst>
                </a:gridCol>
                <a:gridCol w="1645920">
                  <a:extLst>
                    <a:ext uri="{9D8B030D-6E8A-4147-A177-3AD203B41FA5}">
                      <a16:colId xmlns:a16="http://schemas.microsoft.com/office/drawing/2014/main" val="254548327"/>
                    </a:ext>
                  </a:extLst>
                </a:gridCol>
                <a:gridCol w="1645920">
                  <a:extLst>
                    <a:ext uri="{9D8B030D-6E8A-4147-A177-3AD203B41FA5}">
                      <a16:colId xmlns:a16="http://schemas.microsoft.com/office/drawing/2014/main" val="2596839279"/>
                    </a:ext>
                  </a:extLst>
                </a:gridCol>
                <a:gridCol w="1645920">
                  <a:extLst>
                    <a:ext uri="{9D8B030D-6E8A-4147-A177-3AD203B41FA5}">
                      <a16:colId xmlns:a16="http://schemas.microsoft.com/office/drawing/2014/main" val="2351110272"/>
                    </a:ext>
                  </a:extLst>
                </a:gridCol>
                <a:gridCol w="1645920">
                  <a:extLst>
                    <a:ext uri="{9D8B030D-6E8A-4147-A177-3AD203B41FA5}">
                      <a16:colId xmlns:a16="http://schemas.microsoft.com/office/drawing/2014/main" val="792555089"/>
                    </a:ext>
                  </a:extLst>
                </a:gridCol>
              </a:tblGrid>
              <a:tr h="370840">
                <a:tc>
                  <a:txBody>
                    <a:bodyPr/>
                    <a:lstStyle/>
                    <a:p>
                      <a:r>
                        <a:rPr lang="en-US" dirty="0"/>
                        <a:t>Addition </a:t>
                      </a:r>
                    </a:p>
                  </a:txBody>
                  <a:tcPr/>
                </a:tc>
                <a:tc>
                  <a:txBody>
                    <a:bodyPr/>
                    <a:lstStyle/>
                    <a:p>
                      <a:r>
                        <a:rPr lang="en-US" dirty="0"/>
                        <a:t>Subtraction </a:t>
                      </a:r>
                    </a:p>
                  </a:txBody>
                  <a:tcPr/>
                </a:tc>
                <a:tc>
                  <a:txBody>
                    <a:bodyPr/>
                    <a:lstStyle/>
                    <a:p>
                      <a:r>
                        <a:rPr lang="en-US" dirty="0"/>
                        <a:t>Multiplication </a:t>
                      </a:r>
                    </a:p>
                  </a:txBody>
                  <a:tcPr/>
                </a:tc>
                <a:tc>
                  <a:txBody>
                    <a:bodyPr/>
                    <a:lstStyle/>
                    <a:p>
                      <a:r>
                        <a:rPr lang="en-US" dirty="0"/>
                        <a:t>Division </a:t>
                      </a:r>
                    </a:p>
                  </a:txBody>
                  <a:tcPr/>
                </a:tc>
                <a:tc>
                  <a:txBody>
                    <a:bodyPr/>
                    <a:lstStyle/>
                    <a:p>
                      <a:r>
                        <a:rPr lang="en-US" dirty="0"/>
                        <a:t>Exponent</a:t>
                      </a:r>
                    </a:p>
                    <a:p>
                      <a:r>
                        <a:rPr lang="en-US" dirty="0"/>
                        <a:t>(Powers)</a:t>
                      </a:r>
                    </a:p>
                  </a:txBody>
                  <a:tcPr/>
                </a:tc>
                <a:extLst>
                  <a:ext uri="{0D108BD9-81ED-4DB2-BD59-A6C34878D82A}">
                    <a16:rowId xmlns:a16="http://schemas.microsoft.com/office/drawing/2014/main" val="4014264722"/>
                  </a:ext>
                </a:extLst>
              </a:tr>
              <a:tr h="370840">
                <a:tc>
                  <a:txBody>
                    <a:bodyPr/>
                    <a:lstStyle/>
                    <a:p>
                      <a:r>
                        <a:rPr lang="en-US" dirty="0"/>
                        <a:t>add</a:t>
                      </a:r>
                    </a:p>
                  </a:txBody>
                  <a:tcPr/>
                </a:tc>
                <a:tc>
                  <a:txBody>
                    <a:bodyPr/>
                    <a:lstStyle/>
                    <a:p>
                      <a:r>
                        <a:rPr lang="en-US" dirty="0"/>
                        <a:t>subtract (from)</a:t>
                      </a:r>
                    </a:p>
                  </a:txBody>
                  <a:tcPr/>
                </a:tc>
                <a:tc>
                  <a:txBody>
                    <a:bodyPr/>
                    <a:lstStyle/>
                    <a:p>
                      <a:r>
                        <a:rPr lang="en-US" dirty="0"/>
                        <a:t>multiply </a:t>
                      </a:r>
                    </a:p>
                  </a:txBody>
                  <a:tcPr/>
                </a:tc>
                <a:tc>
                  <a:txBody>
                    <a:bodyPr/>
                    <a:lstStyle/>
                    <a:p>
                      <a:r>
                        <a:rPr lang="en-US" dirty="0"/>
                        <a:t>divide </a:t>
                      </a:r>
                    </a:p>
                  </a:txBody>
                  <a:tcPr/>
                </a:tc>
                <a:tc>
                  <a:txBody>
                    <a:bodyPr/>
                    <a:lstStyle/>
                    <a:p>
                      <a:r>
                        <a:rPr lang="en-US" dirty="0"/>
                        <a:t>square of</a:t>
                      </a:r>
                    </a:p>
                  </a:txBody>
                  <a:tcPr/>
                </a:tc>
                <a:extLst>
                  <a:ext uri="{0D108BD9-81ED-4DB2-BD59-A6C34878D82A}">
                    <a16:rowId xmlns:a16="http://schemas.microsoft.com/office/drawing/2014/main" val="3890173198"/>
                  </a:ext>
                </a:extLst>
              </a:tr>
              <a:tr h="370840">
                <a:tc>
                  <a:txBody>
                    <a:bodyPr/>
                    <a:lstStyle/>
                    <a:p>
                      <a:r>
                        <a:rPr lang="en-US" dirty="0"/>
                        <a:t>sum</a:t>
                      </a:r>
                    </a:p>
                  </a:txBody>
                  <a:tcPr/>
                </a:tc>
                <a:tc>
                  <a:txBody>
                    <a:bodyPr/>
                    <a:lstStyle/>
                    <a:p>
                      <a:r>
                        <a:rPr lang="en-US" dirty="0"/>
                        <a:t>difference </a:t>
                      </a:r>
                    </a:p>
                  </a:txBody>
                  <a:tcPr/>
                </a:tc>
                <a:tc>
                  <a:txBody>
                    <a:bodyPr/>
                    <a:lstStyle/>
                    <a:p>
                      <a:r>
                        <a:rPr lang="en-US" dirty="0"/>
                        <a:t>product</a:t>
                      </a:r>
                    </a:p>
                  </a:txBody>
                  <a:tcPr/>
                </a:tc>
                <a:tc>
                  <a:txBody>
                    <a:bodyPr/>
                    <a:lstStyle/>
                    <a:p>
                      <a:r>
                        <a:rPr lang="en-US" dirty="0"/>
                        <a:t>quotient </a:t>
                      </a:r>
                    </a:p>
                  </a:txBody>
                  <a:tcPr/>
                </a:tc>
                <a:tc>
                  <a:txBody>
                    <a:bodyPr/>
                    <a:lstStyle/>
                    <a:p>
                      <a:r>
                        <a:rPr lang="en-US" dirty="0"/>
                        <a:t>cube of </a:t>
                      </a:r>
                    </a:p>
                  </a:txBody>
                  <a:tcPr/>
                </a:tc>
                <a:extLst>
                  <a:ext uri="{0D108BD9-81ED-4DB2-BD59-A6C34878D82A}">
                    <a16:rowId xmlns:a16="http://schemas.microsoft.com/office/drawing/2014/main" val="2444053999"/>
                  </a:ext>
                </a:extLst>
              </a:tr>
              <a:tr h="370840">
                <a:tc>
                  <a:txBody>
                    <a:bodyPr/>
                    <a:lstStyle/>
                    <a:p>
                      <a:r>
                        <a:rPr lang="en-US" dirty="0"/>
                        <a:t>plus</a:t>
                      </a:r>
                    </a:p>
                  </a:txBody>
                  <a:tcPr/>
                </a:tc>
                <a:tc>
                  <a:txBody>
                    <a:bodyPr/>
                    <a:lstStyle/>
                    <a:p>
                      <a:r>
                        <a:rPr lang="en-US" dirty="0"/>
                        <a:t>minus </a:t>
                      </a:r>
                    </a:p>
                  </a:txBody>
                  <a:tcPr/>
                </a:tc>
                <a:tc>
                  <a:txBody>
                    <a:bodyPr/>
                    <a:lstStyle/>
                    <a:p>
                      <a:r>
                        <a:rPr lang="en-US" dirty="0"/>
                        <a:t>times</a:t>
                      </a:r>
                    </a:p>
                  </a:txBody>
                  <a:tcPr/>
                </a:tc>
                <a:tc>
                  <a:txBody>
                    <a:bodyPr/>
                    <a:lstStyle/>
                    <a:p>
                      <a:r>
                        <a:rPr lang="en-US" dirty="0"/>
                        <a:t>ratio </a:t>
                      </a:r>
                    </a:p>
                  </a:txBody>
                  <a:tcPr/>
                </a:tc>
                <a:tc>
                  <a:txBody>
                    <a:bodyPr/>
                    <a:lstStyle/>
                    <a:p>
                      <a:endParaRPr lang="en-US" dirty="0"/>
                    </a:p>
                  </a:txBody>
                  <a:tcPr/>
                </a:tc>
                <a:extLst>
                  <a:ext uri="{0D108BD9-81ED-4DB2-BD59-A6C34878D82A}">
                    <a16:rowId xmlns:a16="http://schemas.microsoft.com/office/drawing/2014/main" val="3797383823"/>
                  </a:ext>
                </a:extLst>
              </a:tr>
              <a:tr h="370840">
                <a:tc>
                  <a:txBody>
                    <a:bodyPr/>
                    <a:lstStyle/>
                    <a:p>
                      <a:r>
                        <a:rPr lang="en-US" dirty="0"/>
                        <a:t>more than</a:t>
                      </a:r>
                    </a:p>
                  </a:txBody>
                  <a:tcPr/>
                </a:tc>
                <a:tc>
                  <a:txBody>
                    <a:bodyPr/>
                    <a:lstStyle/>
                    <a:p>
                      <a:r>
                        <a:rPr lang="en-US" dirty="0"/>
                        <a:t>less than</a:t>
                      </a:r>
                    </a:p>
                  </a:txBody>
                  <a:tcPr/>
                </a:tc>
                <a:tc>
                  <a:txBody>
                    <a:bodyPr/>
                    <a:lstStyle/>
                    <a:p>
                      <a:r>
                        <a:rPr lang="en-US" dirty="0"/>
                        <a:t>twice, double </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317025079"/>
                  </a:ext>
                </a:extLst>
              </a:tr>
              <a:tr h="370840">
                <a:tc>
                  <a:txBody>
                    <a:bodyPr/>
                    <a:lstStyle/>
                    <a:p>
                      <a:r>
                        <a:rPr lang="en-US" dirty="0"/>
                        <a:t>increased by</a:t>
                      </a:r>
                    </a:p>
                  </a:txBody>
                  <a:tcPr/>
                </a:tc>
                <a:tc>
                  <a:txBody>
                    <a:bodyPr/>
                    <a:lstStyle/>
                    <a:p>
                      <a:r>
                        <a:rPr lang="en-US" dirty="0"/>
                        <a:t>decreased by</a:t>
                      </a:r>
                    </a:p>
                  </a:txBody>
                  <a:tcPr/>
                </a:tc>
                <a:tc>
                  <a:txBody>
                    <a:bodyPr/>
                    <a:lstStyle/>
                    <a:p>
                      <a:r>
                        <a:rPr lang="en-US" dirty="0"/>
                        <a:t>triple </a:t>
                      </a:r>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42279525"/>
                  </a:ext>
                </a:extLst>
              </a:tr>
              <a:tr h="370840">
                <a:tc>
                  <a:txBody>
                    <a:bodyPr/>
                    <a:lstStyle/>
                    <a:p>
                      <a:r>
                        <a:rPr lang="en-US" dirty="0"/>
                        <a:t>total</a:t>
                      </a:r>
                    </a:p>
                  </a:txBody>
                  <a:tcPr/>
                </a:tc>
                <a:tc>
                  <a:txBody>
                    <a:bodyPr/>
                    <a:lstStyle/>
                    <a:p>
                      <a:r>
                        <a:rPr lang="en-US" dirty="0"/>
                        <a:t>less</a:t>
                      </a:r>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691052897"/>
                  </a:ext>
                </a:extLst>
              </a:tr>
            </a:tbl>
          </a:graphicData>
        </a:graphic>
      </p:graphicFrame>
      <p:sp>
        <p:nvSpPr>
          <p:cNvPr id="5" name="TextBox 4">
            <a:extLst>
              <a:ext uri="{FF2B5EF4-FFF2-40B4-BE49-F238E27FC236}">
                <a16:creationId xmlns:a16="http://schemas.microsoft.com/office/drawing/2014/main" id="{2B6D4ACD-6172-89E6-E325-DE6585F39540}"/>
              </a:ext>
            </a:extLst>
          </p:cNvPr>
          <p:cNvSpPr txBox="1"/>
          <p:nvPr/>
        </p:nvSpPr>
        <p:spPr>
          <a:xfrm>
            <a:off x="4191000" y="4045633"/>
            <a:ext cx="990600" cy="369332"/>
          </a:xfrm>
          <a:prstGeom prst="rect">
            <a:avLst/>
          </a:prstGeom>
          <a:noFill/>
        </p:spPr>
        <p:txBody>
          <a:bodyPr wrap="square" rtlCol="0">
            <a:spAutoFit/>
          </a:bodyPr>
          <a:lstStyle/>
          <a:p>
            <a:r>
              <a:rPr lang="en-US" dirty="0"/>
              <a:t>Table 1</a:t>
            </a:r>
          </a:p>
        </p:txBody>
      </p:sp>
    </p:spTree>
    <p:extLst>
      <p:ext uri="{BB962C8B-B14F-4D97-AF65-F5344CB8AC3E}">
        <p14:creationId xmlns:p14="http://schemas.microsoft.com/office/powerpoint/2010/main" val="10615190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1</a:t>
            </a:r>
            <a:r>
              <a:rPr dirty="0"/>
              <a:t>: </a:t>
            </a:r>
            <a:r>
              <a:rPr lang="en-US" dirty="0"/>
              <a:t>Translating English Phrases into Algebraic Expressions</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dirty="0"/>
                  <a:t>Change each phrase into its equivalent algebraic expression.</a:t>
                </a:r>
              </a:p>
              <a:p>
                <a:r>
                  <a:rPr lang="en-US" dirty="0"/>
                  <a:t>   						</a:t>
                </a:r>
                <a:r>
                  <a:rPr lang="en-US" b="1" dirty="0"/>
                  <a:t>Algebraic </a:t>
                </a:r>
              </a:p>
              <a:p>
                <a:r>
                  <a:rPr lang="en-US" b="1" dirty="0"/>
                  <a:t>    English Phrase				Expression</a:t>
                </a:r>
              </a:p>
              <a:p>
                <a:pPr marL="514350" indent="-514350">
                  <a:buAutoNum type="alphaLcPeriod"/>
                </a:pPr>
                <a:r>
                  <a:rPr lang="en-US" dirty="0"/>
                  <a:t> ◦</a:t>
                </a:r>
                <a:r>
                  <a:rPr lang="en-US" sz="2800" b="0" i="0" dirty="0">
                    <a:latin typeface="+mj-lt"/>
                  </a:rPr>
                  <a:t> </a:t>
                </a:r>
                <a14:m>
                  <m:oMath xmlns:m="http://schemas.openxmlformats.org/officeDocument/2006/math">
                    <m:r>
                      <a:rPr lang="en-US" sz="2800" b="0" i="1" dirty="0" smtClean="0">
                        <a:latin typeface="Cambria Math" panose="02040503050406030204" pitchFamily="18" charset="0"/>
                      </a:rPr>
                      <m:t>𝑧</m:t>
                    </m:r>
                  </m:oMath>
                </a14:m>
                <a:r>
                  <a:rPr lang="en-US" sz="2800" b="0" i="0" dirty="0">
                    <a:latin typeface="+mj-lt"/>
                  </a:rPr>
                  <a:t> </a:t>
                </a:r>
                <a:r>
                  <a:rPr lang="en-US" sz="2800" b="1" i="0" dirty="0">
                    <a:latin typeface="+mj-lt"/>
                  </a:rPr>
                  <a:t>plus</a:t>
                </a:r>
                <a:r>
                  <a:rPr lang="en-US" sz="2800" b="0" i="0" dirty="0">
                    <a:latin typeface="+mj-lt"/>
                  </a:rPr>
                  <a:t> three</a:t>
                </a:r>
                <a:endParaRPr lang="en-US" sz="2800" b="0" dirty="0"/>
              </a:p>
              <a:p>
                <a:r>
                  <a:rPr lang="en-US" dirty="0"/>
                  <a:t>       ◦ </a:t>
                </a:r>
                <a:r>
                  <a:rPr lang="en-US" b="0" i="0" dirty="0">
                    <a:latin typeface="+mj-lt"/>
                  </a:rPr>
                  <a:t>three </a:t>
                </a:r>
                <a:r>
                  <a:rPr lang="en-US" b="1" i="0" dirty="0">
                    <a:latin typeface="+mj-lt"/>
                  </a:rPr>
                  <a:t>added to </a:t>
                </a:r>
                <a14:m>
                  <m:oMath xmlns:m="http://schemas.openxmlformats.org/officeDocument/2006/math">
                    <m:r>
                      <a:rPr lang="en-US" b="0" i="1" dirty="0" smtClean="0">
                        <a:latin typeface="Cambria Math" panose="02040503050406030204" pitchFamily="18" charset="0"/>
                      </a:rPr>
                      <m:t>𝑧</m:t>
                    </m:r>
                  </m:oMath>
                </a14:m>
                <a:endParaRPr lang="en-US" b="0" i="1" dirty="0"/>
              </a:p>
              <a:p>
                <a:r>
                  <a:rPr lang="en-US" dirty="0"/>
                  <a:t>       ◦ </a:t>
                </a:r>
                <a:r>
                  <a:rPr lang="en-US" b="0" i="0" dirty="0">
                    <a:latin typeface="+mj-lt"/>
                  </a:rPr>
                  <a:t>the </a:t>
                </a:r>
                <a:r>
                  <a:rPr lang="en-US" b="1" i="0" dirty="0">
                    <a:latin typeface="+mj-lt"/>
                  </a:rPr>
                  <a:t>sum</a:t>
                </a:r>
                <a:r>
                  <a:rPr lang="en-US" b="0" i="0" dirty="0">
                    <a:latin typeface="+mj-lt"/>
                  </a:rPr>
                  <a:t> of </a:t>
                </a:r>
                <a14:m>
                  <m:oMath xmlns:m="http://schemas.openxmlformats.org/officeDocument/2006/math">
                    <m:r>
                      <a:rPr lang="en-US" b="0" i="1" dirty="0" smtClean="0">
                        <a:latin typeface="Cambria Math" panose="02040503050406030204" pitchFamily="18" charset="0"/>
                      </a:rPr>
                      <m:t>𝑧</m:t>
                    </m:r>
                  </m:oMath>
                </a14:m>
                <a:r>
                  <a:rPr lang="en-US" b="0" i="0" dirty="0">
                    <a:latin typeface="+mj-lt"/>
                  </a:rPr>
                  <a:t> and three</a:t>
                </a:r>
                <a:r>
                  <a:rPr lang="en-US" b="0" dirty="0"/>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𝑧</m:t>
                    </m:r>
                    <m:r>
                      <a:rPr lang="en-US" b="0" i="1" smtClean="0">
                        <a:latin typeface="Cambria Math" panose="02040503050406030204" pitchFamily="18" charset="0"/>
                      </a:rPr>
                      <m:t>+3</m:t>
                    </m:r>
                  </m:oMath>
                </a14:m>
                <a:endParaRPr lang="en-US" b="0" dirty="0"/>
              </a:p>
              <a:p>
                <a:r>
                  <a:rPr lang="en-US" dirty="0"/>
                  <a:t>       ◦ </a:t>
                </a:r>
                <a:r>
                  <a:rPr lang="en-US" b="0" i="0" dirty="0">
                    <a:latin typeface="+mj-lt"/>
                  </a:rPr>
                  <a:t>three </a:t>
                </a:r>
                <a:r>
                  <a:rPr lang="en-US" b="1" i="0" dirty="0">
                    <a:latin typeface="+mj-lt"/>
                  </a:rPr>
                  <a:t>more than </a:t>
                </a:r>
                <a:r>
                  <a:rPr lang="en-US" b="0" i="0" dirty="0">
                    <a:latin typeface="+mj-lt"/>
                  </a:rPr>
                  <a:t>a number</a:t>
                </a:r>
                <a:endParaRPr lang="en-US" b="0" dirty="0"/>
              </a:p>
              <a:p>
                <a:r>
                  <a:rPr lang="en-US" dirty="0"/>
                  <a:t>       ◦ </a:t>
                </a:r>
                <a14:m>
                  <m:oMath xmlns:m="http://schemas.openxmlformats.org/officeDocument/2006/math">
                    <m:r>
                      <a:rPr lang="en-US" b="0" i="1" dirty="0" smtClean="0">
                        <a:latin typeface="Cambria Math" panose="02040503050406030204" pitchFamily="18" charset="0"/>
                      </a:rPr>
                      <m:t>𝑧</m:t>
                    </m:r>
                  </m:oMath>
                </a14:m>
                <a:r>
                  <a:rPr lang="en-US" b="0" i="0" dirty="0">
                    <a:latin typeface="+mj-lt"/>
                  </a:rPr>
                  <a:t> </a:t>
                </a:r>
                <a:r>
                  <a:rPr lang="en-US" b="1" i="0" dirty="0">
                    <a:latin typeface="+mj-lt"/>
                  </a:rPr>
                  <a:t>increased by </a:t>
                </a:r>
                <a:r>
                  <a:rPr lang="en-US" b="0" i="0" dirty="0">
                    <a:latin typeface="+mj-lt"/>
                  </a:rPr>
                  <a:t>three</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
        <p:nvSpPr>
          <p:cNvPr id="4" name="Right Brace 3">
            <a:extLst>
              <a:ext uri="{FF2B5EF4-FFF2-40B4-BE49-F238E27FC236}">
                <a16:creationId xmlns:a16="http://schemas.microsoft.com/office/drawing/2014/main" id="{9BEBC7CC-7F93-8A13-A313-352D111EB493}"/>
              </a:ext>
            </a:extLst>
          </p:cNvPr>
          <p:cNvSpPr/>
          <p:nvPr/>
        </p:nvSpPr>
        <p:spPr>
          <a:xfrm>
            <a:off x="5334000" y="3048000"/>
            <a:ext cx="152400" cy="2514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3536415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1</a:t>
            </a:r>
            <a:r>
              <a:rPr dirty="0"/>
              <a:t>: </a:t>
            </a:r>
            <a:r>
              <a:rPr lang="en-US" dirty="0"/>
              <a:t>Translating English Phrases into Algebraic Expressions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b="0" dirty="0"/>
                  <a:t>b.   </a:t>
                </a:r>
                <a:r>
                  <a:rPr lang="en-US" dirty="0"/>
                  <a:t>◦ </a:t>
                </a:r>
                <a:r>
                  <a:rPr lang="en-US" sz="2800" b="0" dirty="0"/>
                  <a:t>the </a:t>
                </a:r>
                <a:r>
                  <a:rPr lang="en-US" sz="2800" b="1" dirty="0"/>
                  <a:t>product</a:t>
                </a:r>
                <a:r>
                  <a:rPr lang="en-US" sz="2800" b="0" dirty="0"/>
                  <a:t> of three and </a:t>
                </a:r>
                <a14:m>
                  <m:oMath xmlns:m="http://schemas.openxmlformats.org/officeDocument/2006/math">
                    <m:r>
                      <a:rPr lang="en-US" sz="2800" b="0" i="1" dirty="0" smtClean="0">
                        <a:latin typeface="Cambria Math" panose="02040503050406030204" pitchFamily="18" charset="0"/>
                      </a:rPr>
                      <m:t>𝑥</m:t>
                    </m:r>
                  </m:oMath>
                </a14:m>
                <a:endParaRPr lang="en-US" sz="2800" b="0" dirty="0"/>
              </a:p>
              <a:p>
                <a:r>
                  <a:rPr lang="en-US" dirty="0"/>
                  <a:t>      ◦ </a:t>
                </a:r>
                <a:r>
                  <a:rPr lang="en-US" b="0" i="0" dirty="0">
                    <a:latin typeface="+mj-lt"/>
                  </a:rPr>
                  <a:t>three </a:t>
                </a:r>
                <a:r>
                  <a:rPr lang="en-US" b="1" dirty="0">
                    <a:latin typeface="+mj-lt"/>
                  </a:rPr>
                  <a:t>times</a:t>
                </a:r>
                <a:r>
                  <a:rPr lang="en-US" b="1" i="0" dirty="0">
                    <a:latin typeface="+mj-lt"/>
                  </a:rPr>
                  <a:t> </a:t>
                </a:r>
                <a:r>
                  <a:rPr lang="en-US" i="0" dirty="0">
                    <a:latin typeface="+mj-lt"/>
                  </a:rPr>
                  <a:t>a number	</a:t>
                </a:r>
                <a:r>
                  <a:rPr lang="en-US" dirty="0">
                    <a:latin typeface="+mj-lt"/>
                  </a:rPr>
                  <a:t>             </a:t>
                </a:r>
                <a:r>
                  <a:rPr lang="en-US" i="0" dirty="0">
                    <a:latin typeface="+mj-lt"/>
                  </a:rPr>
                  <a:t>	</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3</m:t>
                    </m:r>
                    <m:r>
                      <a:rPr lang="en-US" b="0" i="1" smtClean="0">
                        <a:latin typeface="Cambria Math" panose="02040503050406030204" pitchFamily="18" charset="0"/>
                      </a:rPr>
                      <m:t>𝑥</m:t>
                    </m:r>
                  </m:oMath>
                </a14:m>
                <a:endParaRPr lang="en-US" b="0" i="1" dirty="0"/>
              </a:p>
              <a:p>
                <a:r>
                  <a:rPr lang="en-US" dirty="0"/>
                  <a:t>      ◦ </a:t>
                </a:r>
                <a:r>
                  <a:rPr lang="en-US" b="0" i="0" dirty="0">
                    <a:latin typeface="+mj-lt"/>
                  </a:rPr>
                  <a:t>three </a:t>
                </a:r>
                <a:r>
                  <a:rPr lang="en-US" b="1" i="0" dirty="0">
                    <a:latin typeface="+mj-lt"/>
                  </a:rPr>
                  <a:t>multiplied </a:t>
                </a:r>
                <a:r>
                  <a:rPr lang="en-US" i="0" dirty="0">
                    <a:latin typeface="+mj-lt"/>
                  </a:rPr>
                  <a:t>by the number</a:t>
                </a:r>
              </a:p>
              <a:p>
                <a:r>
                  <a:rPr lang="en-US" dirty="0">
                    <a:latin typeface="+mj-lt"/>
                  </a:rPr>
                  <a:t>        </a:t>
                </a:r>
                <a:r>
                  <a:rPr lang="en-US" dirty="0"/>
                  <a:t> </a:t>
                </a:r>
                <a:r>
                  <a:rPr lang="en-US" dirty="0">
                    <a:latin typeface="+mj-lt"/>
                  </a:rPr>
                  <a:t>represented by </a:t>
                </a:r>
                <a14:m>
                  <m:oMath xmlns:m="http://schemas.openxmlformats.org/officeDocument/2006/math">
                    <m:r>
                      <a:rPr lang="en-US" b="0" i="1" smtClean="0">
                        <a:latin typeface="Cambria Math" panose="02040503050406030204" pitchFamily="18" charset="0"/>
                      </a:rPr>
                      <m:t>𝑥</m:t>
                    </m:r>
                  </m:oMath>
                </a14:m>
                <a:r>
                  <a:rPr lang="en-US" dirty="0">
                    <a:latin typeface="+mj-lt"/>
                  </a:rPr>
                  <a:t> </a:t>
                </a:r>
                <a:r>
                  <a:rPr lang="en-US" b="0" dirty="0"/>
                  <a:t>	</a:t>
                </a:r>
              </a:p>
              <a:p>
                <a:pPr marL="514350" indent="-514350">
                  <a:buAutoNum type="alphaLcPeriod" startAt="3"/>
                </a:pPr>
                <a:r>
                  <a:rPr lang="en-US" dirty="0"/>
                  <a:t>◦  </a:t>
                </a:r>
                <a:r>
                  <a:rPr lang="en-US" b="1" dirty="0"/>
                  <a:t>twice</a:t>
                </a:r>
                <a:r>
                  <a:rPr lang="en-US" dirty="0"/>
                  <a:t> the </a:t>
                </a:r>
                <a:r>
                  <a:rPr lang="en-US" b="1" dirty="0"/>
                  <a:t>sum</a:t>
                </a:r>
                <a:r>
                  <a:rPr lang="en-US" dirty="0"/>
                  <a:t> of </a:t>
                </a:r>
                <a14:m>
                  <m:oMath xmlns:m="http://schemas.openxmlformats.org/officeDocument/2006/math">
                    <m:r>
                      <a:rPr lang="en-US" b="0" i="1" smtClean="0">
                        <a:latin typeface="Cambria Math" panose="02040503050406030204" pitchFamily="18" charset="0"/>
                      </a:rPr>
                      <m:t>𝑥</m:t>
                    </m:r>
                  </m:oMath>
                </a14:m>
                <a:r>
                  <a:rPr lang="en-US" dirty="0"/>
                  <a:t> and one </a:t>
                </a:r>
                <a:r>
                  <a:rPr lang="en-US" b="0" dirty="0"/>
                  <a:t>	</a:t>
                </a:r>
              </a:p>
              <a:p>
                <a:r>
                  <a:rPr lang="en-US" dirty="0"/>
                  <a:t>      ◦ the </a:t>
                </a:r>
                <a:r>
                  <a:rPr lang="en-US" b="1" dirty="0"/>
                  <a:t>product</a:t>
                </a:r>
                <a:r>
                  <a:rPr lang="en-US" dirty="0"/>
                  <a:t> of two and the </a:t>
                </a:r>
                <a:r>
                  <a:rPr lang="en-US" b="1" dirty="0"/>
                  <a:t>sum</a:t>
                </a:r>
                <a:r>
                  <a:rPr lang="en-US" dirty="0"/>
                  <a:t> of </a:t>
                </a:r>
              </a:p>
              <a:p>
                <a:r>
                  <a:rPr lang="en-US" sz="2800" dirty="0"/>
                  <a:t>          </a:t>
                </a:r>
                <a14:m>
                  <m:oMath xmlns:m="http://schemas.openxmlformats.org/officeDocument/2006/math">
                    <m:r>
                      <a:rPr lang="en-US" b="0" i="1" smtClean="0">
                        <a:latin typeface="Cambria Math" panose="02040503050406030204" pitchFamily="18" charset="0"/>
                      </a:rPr>
                      <m:t>𝑥</m:t>
                    </m:r>
                  </m:oMath>
                </a14:m>
                <a:r>
                  <a:rPr lang="en-US" sz="2800" dirty="0"/>
                  <a:t> and one					</a:t>
                </a:r>
                <a14:m>
                  <m:oMath xmlns:m="http://schemas.openxmlformats.org/officeDocument/2006/math">
                    <m:r>
                      <a:rPr lang="en-US" sz="2800" b="0" i="1" smtClean="0">
                        <a:latin typeface="Cambria Math" panose="02040503050406030204" pitchFamily="18" charset="0"/>
                      </a:rPr>
                      <m:t>2</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𝑥</m:t>
                        </m:r>
                        <m:r>
                          <a:rPr lang="en-US" sz="2800" b="0" i="1" smtClean="0">
                            <a:latin typeface="Cambria Math" panose="02040503050406030204" pitchFamily="18" charset="0"/>
                          </a:rPr>
                          <m:t>+1</m:t>
                        </m:r>
                      </m:e>
                    </m:d>
                  </m:oMath>
                </a14:m>
                <a:endParaRPr lang="en-US" sz="2800" dirty="0"/>
              </a:p>
              <a:p>
                <a:r>
                  <a:rPr lang="en-US" sz="2800" dirty="0"/>
                  <a:t>     </a:t>
                </a:r>
                <a:r>
                  <a:rPr lang="en-US" dirty="0"/>
                  <a:t> ◦ </a:t>
                </a:r>
                <a:r>
                  <a:rPr lang="en-US" sz="2800" dirty="0"/>
                  <a:t>two </a:t>
                </a:r>
                <a:r>
                  <a:rPr lang="en-US" sz="2800" b="1" dirty="0"/>
                  <a:t>times</a:t>
                </a:r>
                <a:r>
                  <a:rPr lang="en-US" sz="2800" dirty="0"/>
                  <a:t> the quantity found by</a:t>
                </a:r>
              </a:p>
              <a:p>
                <a:r>
                  <a:rPr lang="en-US" sz="2800" dirty="0"/>
                  <a:t>         </a:t>
                </a:r>
                <a:r>
                  <a:rPr lang="en-US" sz="2800" b="1" dirty="0"/>
                  <a:t>adding</a:t>
                </a:r>
                <a:r>
                  <a:rPr lang="en-US" sz="2800" dirty="0"/>
                  <a:t> one to a number</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
        <p:nvSpPr>
          <p:cNvPr id="4" name="Right Brace 3">
            <a:extLst>
              <a:ext uri="{FF2B5EF4-FFF2-40B4-BE49-F238E27FC236}">
                <a16:creationId xmlns:a16="http://schemas.microsoft.com/office/drawing/2014/main" id="{9BEBC7CC-7F93-8A13-A313-352D111EB493}"/>
              </a:ext>
            </a:extLst>
          </p:cNvPr>
          <p:cNvSpPr/>
          <p:nvPr/>
        </p:nvSpPr>
        <p:spPr>
          <a:xfrm>
            <a:off x="6248400" y="1143000"/>
            <a:ext cx="152400" cy="1752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5" name="Right Brace 4">
            <a:extLst>
              <a:ext uri="{FF2B5EF4-FFF2-40B4-BE49-F238E27FC236}">
                <a16:creationId xmlns:a16="http://schemas.microsoft.com/office/drawing/2014/main" id="{056558AD-2651-2B27-5457-800E409BE75B}"/>
              </a:ext>
            </a:extLst>
          </p:cNvPr>
          <p:cNvSpPr/>
          <p:nvPr/>
        </p:nvSpPr>
        <p:spPr>
          <a:xfrm>
            <a:off x="6315308" y="3289610"/>
            <a:ext cx="152400" cy="219307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3260703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1</a:t>
            </a:r>
            <a:r>
              <a:rPr dirty="0"/>
              <a:t>: </a:t>
            </a:r>
            <a:r>
              <a:rPr lang="en-US" dirty="0"/>
              <a:t>Translating English Phrases into Algebraic Expressions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indent="-514350">
                  <a:buAutoNum type="alphaLcPeriod" startAt="4"/>
                </a:pPr>
                <a:r>
                  <a:rPr lang="en-US" dirty="0"/>
                  <a:t> ◦  </a:t>
                </a:r>
                <a:r>
                  <a:rPr lang="en-US" b="1" dirty="0"/>
                  <a:t>twice</a:t>
                </a:r>
                <a:r>
                  <a:rPr lang="en-US" dirty="0"/>
                  <a: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oMath>
                </a14:m>
                <a:r>
                  <a:rPr lang="en-US" dirty="0"/>
                  <a:t> </a:t>
                </a:r>
                <a:r>
                  <a:rPr lang="en-US" b="1" dirty="0"/>
                  <a:t>plus</a:t>
                </a:r>
                <a:r>
                  <a:rPr lang="en-US" dirty="0"/>
                  <a:t> one</a:t>
                </a:r>
              </a:p>
              <a:p>
                <a:r>
                  <a:rPr lang="en-US" dirty="0"/>
                  <a:t>        ◦ the </a:t>
                </a:r>
                <a:r>
                  <a:rPr lang="en-US" b="1" dirty="0"/>
                  <a:t>sum</a:t>
                </a:r>
                <a:r>
                  <a:rPr lang="en-US" dirty="0"/>
                  <a:t> of </a:t>
                </a:r>
                <a:r>
                  <a:rPr lang="en-US" b="1" dirty="0"/>
                  <a:t>twice</a:t>
                </a:r>
                <a:r>
                  <a:rPr lang="en-US" dirty="0"/>
                  <a: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 </m:t>
                    </m:r>
                  </m:oMath>
                </a14:m>
                <a:r>
                  <a:rPr lang="en-US" b="0" dirty="0"/>
                  <a:t>and one</a:t>
                </a:r>
              </a:p>
              <a:p>
                <a:r>
                  <a:rPr lang="en-US" b="0" dirty="0"/>
                  <a:t>       </a:t>
                </a:r>
                <a:r>
                  <a:rPr lang="en-US" dirty="0"/>
                  <a:t> ◦ </a:t>
                </a:r>
                <a:r>
                  <a:rPr lang="en-US" b="0" dirty="0"/>
                  <a:t>two </a:t>
                </a:r>
                <a:r>
                  <a:rPr lang="en-US" b="1" dirty="0"/>
                  <a:t>times</a:t>
                </a:r>
                <a:r>
                  <a:rPr lang="en-US" b="0" dirty="0"/>
                  <a:t> </a:t>
                </a:r>
                <a14:m>
                  <m:oMath xmlns:m="http://schemas.openxmlformats.org/officeDocument/2006/math">
                    <m:r>
                      <a:rPr lang="en-US" b="0" i="1" smtClean="0">
                        <a:latin typeface="Cambria Math" panose="02040503050406030204" pitchFamily="18" charset="0"/>
                      </a:rPr>
                      <m:t>𝑥</m:t>
                    </m:r>
                    <m:r>
                      <a:rPr lang="en-US" b="0" i="1" smtClean="0">
                        <a:latin typeface="Cambria Math" panose="02040503050406030204" pitchFamily="18" charset="0"/>
                      </a:rPr>
                      <m:t>,</m:t>
                    </m:r>
                  </m:oMath>
                </a14:m>
                <a:r>
                  <a:rPr lang="en-US" b="0" dirty="0"/>
                  <a:t> </a:t>
                </a:r>
                <a:r>
                  <a:rPr lang="en-US" b="1" dirty="0"/>
                  <a:t>increased</a:t>
                </a:r>
                <a:r>
                  <a:rPr lang="en-US" b="0" dirty="0"/>
                  <a:t> by one		</a:t>
                </a:r>
                <a14:m>
                  <m:oMath xmlns:m="http://schemas.openxmlformats.org/officeDocument/2006/math">
                    <m:r>
                      <a:rPr lang="en-US" b="0" i="1" smtClean="0">
                        <a:latin typeface="Cambria Math" panose="02040503050406030204" pitchFamily="18" charset="0"/>
                      </a:rPr>
                      <m:t>2</m:t>
                    </m:r>
                    <m:r>
                      <a:rPr lang="en-US" b="0" i="1" smtClean="0">
                        <a:latin typeface="Cambria Math" panose="02040503050406030204" pitchFamily="18" charset="0"/>
                      </a:rPr>
                      <m:t>𝑥</m:t>
                    </m:r>
                    <m:r>
                      <a:rPr lang="en-US" b="0" i="1" smtClean="0">
                        <a:latin typeface="Cambria Math" panose="02040503050406030204" pitchFamily="18" charset="0"/>
                      </a:rPr>
                      <m:t>+1</m:t>
                    </m:r>
                  </m:oMath>
                </a14:m>
                <a:endParaRPr lang="en-US" b="0" dirty="0"/>
              </a:p>
              <a:p>
                <a:r>
                  <a:rPr lang="en-US" b="0" dirty="0"/>
                  <a:t>       </a:t>
                </a:r>
                <a:r>
                  <a:rPr lang="en-US" dirty="0"/>
                  <a:t> ◦ </a:t>
                </a:r>
                <a:r>
                  <a:rPr lang="en-US" b="0" dirty="0"/>
                  <a:t>one </a:t>
                </a:r>
                <a:r>
                  <a:rPr lang="en-US" b="1" dirty="0"/>
                  <a:t>more than </a:t>
                </a:r>
                <a:r>
                  <a:rPr lang="en-US" b="0" dirty="0"/>
                  <a:t>the </a:t>
                </a:r>
                <a:r>
                  <a:rPr lang="en-US" b="1" dirty="0"/>
                  <a:t>product</a:t>
                </a:r>
                <a:r>
                  <a:rPr lang="en-US" b="0" dirty="0"/>
                  <a:t> of</a:t>
                </a:r>
                <a:r>
                  <a:rPr lang="en-US" dirty="0"/>
                  <a:t> two</a:t>
                </a:r>
              </a:p>
              <a:p>
                <a:r>
                  <a:rPr lang="en-US" dirty="0"/>
                  <a:t>           and a number</a:t>
                </a:r>
              </a:p>
              <a:p>
                <a:endParaRPr lang="en-US" b="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US">
                    <a:noFill/>
                  </a:rPr>
                  <a:t> </a:t>
                </a:r>
              </a:p>
            </p:txBody>
          </p:sp>
        </mc:Fallback>
      </mc:AlternateContent>
      <p:sp>
        <p:nvSpPr>
          <p:cNvPr id="4" name="Right Brace 3">
            <a:extLst>
              <a:ext uri="{FF2B5EF4-FFF2-40B4-BE49-F238E27FC236}">
                <a16:creationId xmlns:a16="http://schemas.microsoft.com/office/drawing/2014/main" id="{9BEBC7CC-7F93-8A13-A313-352D111EB493}"/>
              </a:ext>
            </a:extLst>
          </p:cNvPr>
          <p:cNvSpPr/>
          <p:nvPr/>
        </p:nvSpPr>
        <p:spPr>
          <a:xfrm>
            <a:off x="6400800" y="1143000"/>
            <a:ext cx="152400" cy="2362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1556108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1</a:t>
            </a:r>
            <a:r>
              <a:rPr dirty="0"/>
              <a:t>: </a:t>
            </a:r>
            <a:r>
              <a:rPr lang="en-US" dirty="0"/>
              <a:t>Translating English Phrases into Algebraic Expressions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Autofit/>
              </a:bodyPr>
              <a:lstStyle/>
              <a:p>
                <a:pPr marL="514350" indent="-514350">
                  <a:buAutoNum type="alphaLcPeriod" startAt="5"/>
                </a:pPr>
                <a:r>
                  <a:rPr lang="en-US" dirty="0"/>
                  <a:t>◦ </a:t>
                </a:r>
                <a:r>
                  <a:rPr lang="en-US" b="0" dirty="0"/>
                  <a:t>t</a:t>
                </a:r>
                <a:r>
                  <a:rPr lang="en-US" dirty="0"/>
                  <a:t>he </a:t>
                </a:r>
                <a:r>
                  <a:rPr lang="en-US" b="1" dirty="0"/>
                  <a:t>difference</a:t>
                </a:r>
                <a:r>
                  <a:rPr lang="en-US" dirty="0"/>
                  <a:t> between five </a:t>
                </a:r>
                <a:r>
                  <a:rPr lang="en-US" b="1" dirty="0"/>
                  <a:t>times</a:t>
                </a:r>
              </a:p>
              <a:p>
                <a:r>
                  <a:rPr lang="en-US" dirty="0"/>
                  <a:t>          a number and three</a:t>
                </a:r>
              </a:p>
              <a:p>
                <a:r>
                  <a:rPr lang="en-US" b="0" dirty="0"/>
                  <a:t> </a:t>
                </a:r>
                <a:r>
                  <a:rPr lang="en-US" dirty="0"/>
                  <a:t>      ◦ </a:t>
                </a:r>
                <a:r>
                  <a:rPr lang="en-US" b="0" dirty="0"/>
                  <a:t>three </a:t>
                </a:r>
                <a:r>
                  <a:rPr lang="en-US" b="1" dirty="0"/>
                  <a:t>less than </a:t>
                </a:r>
                <a:r>
                  <a:rPr lang="en-US" b="0" dirty="0"/>
                  <a:t>the </a:t>
                </a:r>
                <a:r>
                  <a:rPr lang="en-US" b="1" dirty="0"/>
                  <a:t>product</a:t>
                </a:r>
                <a:r>
                  <a:rPr lang="en-US" b="0" dirty="0"/>
                  <a:t> of </a:t>
                </a:r>
                <a:r>
                  <a:rPr lang="en-US" dirty="0"/>
                  <a:t>a </a:t>
                </a:r>
              </a:p>
              <a:p>
                <a:r>
                  <a:rPr lang="en-US" b="0" dirty="0"/>
                  <a:t>          number and five				       </a:t>
                </a:r>
                <a14:m>
                  <m:oMath xmlns:m="http://schemas.openxmlformats.org/officeDocument/2006/math">
                    <m:r>
                      <a:rPr lang="en-US" b="0" i="1" smtClean="0">
                        <a:latin typeface="Cambria Math" panose="02040503050406030204" pitchFamily="18" charset="0"/>
                      </a:rPr>
                      <m:t>5</m:t>
                    </m:r>
                    <m:r>
                      <a:rPr lang="en-US" b="0" i="1" smtClean="0">
                        <a:latin typeface="Cambria Math" panose="02040503050406030204" pitchFamily="18" charset="0"/>
                      </a:rPr>
                      <m:t>𝑛</m:t>
                    </m:r>
                    <m:r>
                      <a:rPr lang="en-US" b="0" i="1" smtClean="0">
                        <a:latin typeface="Cambria Math" panose="02040503050406030204" pitchFamily="18" charset="0"/>
                      </a:rPr>
                      <m:t>−3</m:t>
                    </m:r>
                  </m:oMath>
                </a14:m>
                <a:endParaRPr lang="en-US" b="0" dirty="0"/>
              </a:p>
              <a:p>
                <a:r>
                  <a:rPr lang="en-US" dirty="0"/>
                  <a:t>       ◦ five </a:t>
                </a:r>
                <a:r>
                  <a:rPr lang="en-US" b="1" dirty="0"/>
                  <a:t>times</a:t>
                </a:r>
                <a:r>
                  <a:rPr lang="en-US" dirty="0"/>
                  <a:t> a number, </a:t>
                </a:r>
                <a:r>
                  <a:rPr lang="en-US" b="1" dirty="0"/>
                  <a:t>minus</a:t>
                </a:r>
                <a:r>
                  <a:rPr lang="en-US" dirty="0"/>
                  <a:t> three</a:t>
                </a:r>
              </a:p>
              <a:p>
                <a:r>
                  <a:rPr lang="en-US" b="0" dirty="0"/>
                  <a:t>       </a:t>
                </a:r>
                <a:r>
                  <a:rPr lang="en-US" dirty="0"/>
                  <a:t>◦ </a:t>
                </a:r>
                <a:r>
                  <a:rPr lang="en-US" b="0" dirty="0"/>
                  <a:t>three </a:t>
                </a:r>
                <a:r>
                  <a:rPr lang="en-US" b="1" dirty="0"/>
                  <a:t>subtracted</a:t>
                </a:r>
                <a:r>
                  <a:rPr lang="en-US" b="0" dirty="0"/>
                  <a:t> </a:t>
                </a:r>
                <a:r>
                  <a:rPr lang="en-US" b="1" dirty="0"/>
                  <a:t>from</a:t>
                </a:r>
                <a:r>
                  <a:rPr lang="en-US" b="0" dirty="0"/>
                  <a:t> </a:t>
                </a:r>
                <a14:m>
                  <m:oMath xmlns:m="http://schemas.openxmlformats.org/officeDocument/2006/math">
                    <m:r>
                      <a:rPr lang="en-US" b="0" i="1" smtClean="0">
                        <a:latin typeface="Cambria Math" panose="02040503050406030204" pitchFamily="18" charset="0"/>
                      </a:rPr>
                      <m:t>5</m:t>
                    </m:r>
                    <m:r>
                      <a:rPr lang="en-US" b="0" i="1" smtClean="0">
                        <a:latin typeface="Cambria Math" panose="02040503050406030204" pitchFamily="18" charset="0"/>
                      </a:rPr>
                      <m:t>𝑛</m:t>
                    </m:r>
                  </m:oMath>
                </a14:m>
                <a:endParaRPr lang="en-US" b="0" dirty="0"/>
              </a:p>
              <a:p>
                <a:r>
                  <a:rPr lang="en-US" dirty="0"/>
                  <a:t>       ◦ five </a:t>
                </a:r>
                <a:r>
                  <a:rPr lang="en-US" b="1" dirty="0"/>
                  <a:t>multiplied</a:t>
                </a:r>
                <a:r>
                  <a:rPr lang="en-US" dirty="0"/>
                  <a:t> </a:t>
                </a:r>
                <a:r>
                  <a:rPr lang="en-US" b="1" dirty="0"/>
                  <a:t>by</a:t>
                </a:r>
                <a:r>
                  <a:rPr lang="en-US" dirty="0"/>
                  <a:t> a number, </a:t>
                </a:r>
                <a:r>
                  <a:rPr lang="en-US" b="1" dirty="0"/>
                  <a:t>less</a:t>
                </a:r>
                <a:r>
                  <a:rPr lang="en-US" dirty="0"/>
                  <a:t> three</a:t>
                </a:r>
                <a:endParaRPr lang="en-US" b="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a:stretch>
              </a:blipFill>
            </p:spPr>
            <p:txBody>
              <a:bodyPr/>
              <a:lstStyle/>
              <a:p>
                <a:r>
                  <a:rPr lang="en-US">
                    <a:noFill/>
                  </a:rPr>
                  <a:t> </a:t>
                </a:r>
              </a:p>
            </p:txBody>
          </p:sp>
        </mc:Fallback>
      </mc:AlternateContent>
      <p:sp>
        <p:nvSpPr>
          <p:cNvPr id="5" name="Right Brace 4">
            <a:extLst>
              <a:ext uri="{FF2B5EF4-FFF2-40B4-BE49-F238E27FC236}">
                <a16:creationId xmlns:a16="http://schemas.microsoft.com/office/drawing/2014/main" id="{C111EA40-0979-E85E-C095-5603A621B889}"/>
              </a:ext>
            </a:extLst>
          </p:cNvPr>
          <p:cNvSpPr/>
          <p:nvPr/>
        </p:nvSpPr>
        <p:spPr>
          <a:xfrm>
            <a:off x="6781800" y="1029287"/>
            <a:ext cx="457200" cy="3733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1886786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1</a:t>
            </a:r>
            <a:r>
              <a:rPr dirty="0"/>
              <a:t>: </a:t>
            </a:r>
            <a:r>
              <a:rPr lang="en-US" dirty="0"/>
              <a:t>Translating English Phrases into Algebraic Expressions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Autofit/>
              </a:bodyPr>
              <a:lstStyle/>
              <a:p>
                <a:r>
                  <a:rPr lang="en-US" b="0" dirty="0"/>
                  <a:t>f.    </a:t>
                </a:r>
                <a:r>
                  <a:rPr lang="en-US" dirty="0"/>
                  <a:t>◦ </a:t>
                </a:r>
                <a:r>
                  <a:rPr lang="en-US" b="0" dirty="0"/>
                  <a:t>t</a:t>
                </a:r>
                <a:r>
                  <a:rPr lang="en-US" dirty="0"/>
                  <a:t>he </a:t>
                </a:r>
                <a:r>
                  <a:rPr lang="en-US" b="1" dirty="0"/>
                  <a:t>quotient of </a:t>
                </a:r>
                <a:r>
                  <a:rPr lang="en-US" dirty="0"/>
                  <a:t>a number and six</a:t>
                </a:r>
                <a:endParaRPr lang="en-US" b="1" dirty="0"/>
              </a:p>
              <a:p>
                <a:r>
                  <a:rPr lang="en-US" dirty="0"/>
                  <a:t>      ◦ </a:t>
                </a:r>
                <a14:m>
                  <m:oMath xmlns:m="http://schemas.openxmlformats.org/officeDocument/2006/math">
                    <m:r>
                      <a:rPr lang="en-US" b="0" i="1" smtClean="0">
                        <a:latin typeface="Cambria Math" panose="02040503050406030204" pitchFamily="18" charset="0"/>
                      </a:rPr>
                      <m:t>𝑛</m:t>
                    </m:r>
                  </m:oMath>
                </a14:m>
                <a:r>
                  <a:rPr lang="en-US" dirty="0"/>
                  <a:t> </a:t>
                </a:r>
                <a:r>
                  <a:rPr lang="en-US" b="1" dirty="0"/>
                  <a:t>divided by </a:t>
                </a:r>
                <a:r>
                  <a:rPr lang="en-US" dirty="0"/>
                  <a:t>six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𝑛</m:t>
                        </m:r>
                      </m:num>
                      <m:den>
                        <m:r>
                          <a:rPr lang="en-US" b="0" i="1" smtClean="0">
                            <a:latin typeface="Cambria Math" panose="02040503050406030204" pitchFamily="18" charset="0"/>
                          </a:rPr>
                          <m:t>6</m:t>
                        </m:r>
                      </m:den>
                    </m:f>
                  </m:oMath>
                </a14:m>
                <a:endParaRPr lang="en-US" dirty="0"/>
              </a:p>
              <a:p>
                <a:r>
                  <a:rPr lang="en-US" b="0" dirty="0"/>
                  <a:t>     </a:t>
                </a:r>
                <a:r>
                  <a:rPr lang="en-US" dirty="0"/>
                  <a:t> ◦</a:t>
                </a:r>
                <a:r>
                  <a:rPr lang="en-US" b="0" dirty="0"/>
                  <a:t> the </a:t>
                </a:r>
                <a:r>
                  <a:rPr lang="en-US" b="1" dirty="0"/>
                  <a:t>ratio </a:t>
                </a:r>
                <a:r>
                  <a:rPr lang="en-US" b="0" dirty="0"/>
                  <a:t>of a number and six</a:t>
                </a:r>
                <a:r>
                  <a:rPr lang="en-US" dirty="0"/>
                  <a:t> </a:t>
                </a:r>
              </a:p>
              <a:p>
                <a:pPr marL="514350" indent="-514350">
                  <a:buAutoNum type="alphaLcPeriod" startAt="7"/>
                </a:pPr>
                <a:r>
                  <a:rPr lang="en-US" dirty="0"/>
                  <a:t>◦ the </a:t>
                </a:r>
                <a:r>
                  <a:rPr lang="en-US" b="1" dirty="0"/>
                  <a:t>square of </a:t>
                </a:r>
                <a:r>
                  <a:rPr lang="en-US" dirty="0"/>
                  <a:t>a </a:t>
                </a:r>
                <a:r>
                  <a:rPr lang="en-US" b="0" dirty="0"/>
                  <a:t>number </a:t>
                </a:r>
              </a:p>
              <a:p>
                <a:r>
                  <a:rPr lang="en-US" dirty="0"/>
                  <a:t>      ◦ a number </a:t>
                </a:r>
                <a:r>
                  <a:rPr lang="en-US" b="1" dirty="0"/>
                  <a:t>squared</a:t>
                </a:r>
                <a:r>
                  <a:rPr lang="en-US" dirty="0"/>
                  <a:t>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𝑥</m:t>
                        </m:r>
                      </m:e>
                      <m:sup>
                        <m:r>
                          <a:rPr lang="en-US" b="0" i="1" smtClean="0">
                            <a:latin typeface="Cambria Math" panose="02040503050406030204" pitchFamily="18" charset="0"/>
                          </a:rPr>
                          <m:t>2</m:t>
                        </m:r>
                      </m:sup>
                    </m:sSup>
                  </m:oMath>
                </a14:m>
                <a:endParaRPr lang="en-US" dirty="0"/>
              </a:p>
              <a:p>
                <a:r>
                  <a:rPr lang="en-US" b="0" dirty="0"/>
                  <a:t>h.   </a:t>
                </a:r>
                <a:r>
                  <a:rPr lang="en-US" dirty="0"/>
                  <a:t>◦</a:t>
                </a:r>
                <a:r>
                  <a:rPr lang="en-US" b="0" dirty="0"/>
                  <a:t> the </a:t>
                </a:r>
                <a:r>
                  <a:rPr lang="en-US" b="1" dirty="0"/>
                  <a:t>cube of </a:t>
                </a:r>
                <a:r>
                  <a:rPr lang="en-US" dirty="0"/>
                  <a:t>a number</a:t>
                </a:r>
              </a:p>
              <a:p>
                <a:r>
                  <a:rPr lang="en-US" dirty="0"/>
                  <a:t>       ◦ a number </a:t>
                </a:r>
                <a:r>
                  <a:rPr lang="en-US" b="1" dirty="0"/>
                  <a:t>cubed</a:t>
                </a:r>
                <a:r>
                  <a:rPr lang="en-US" dirty="0"/>
                  <a:t> 				    </a:t>
                </a:r>
                <a14:m>
                  <m:oMath xmlns:m="http://schemas.openxmlformats.org/officeDocument/2006/math">
                    <m:sSup>
                      <m:sSupPr>
                        <m:ctrlPr>
                          <a:rPr lang="en-US" i="1" smtClean="0">
                            <a:latin typeface="Cambria Math" panose="02040503050406030204" pitchFamily="18" charset="0"/>
                          </a:rPr>
                        </m:ctrlPr>
                      </m:sSupPr>
                      <m:e>
                        <m:r>
                          <a:rPr lang="en-US" b="0" i="1" smtClean="0">
                            <a:latin typeface="Cambria Math" panose="02040503050406030204" pitchFamily="18" charset="0"/>
                          </a:rPr>
                          <m:t>𝑛</m:t>
                        </m:r>
                      </m:e>
                      <m:sup>
                        <m:r>
                          <a:rPr lang="en-US" b="0" i="1" smtClean="0">
                            <a:latin typeface="Cambria Math" panose="02040503050406030204" pitchFamily="18" charset="0"/>
                          </a:rPr>
                          <m:t>3</m:t>
                        </m:r>
                      </m:sup>
                    </m:sSup>
                  </m:oMath>
                </a14:m>
                <a:endParaRPr lang="en-US" b="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
        <p:nvSpPr>
          <p:cNvPr id="5" name="Right Brace 4">
            <a:extLst>
              <a:ext uri="{FF2B5EF4-FFF2-40B4-BE49-F238E27FC236}">
                <a16:creationId xmlns:a16="http://schemas.microsoft.com/office/drawing/2014/main" id="{C111EA40-0979-E85E-C095-5603A621B889}"/>
              </a:ext>
            </a:extLst>
          </p:cNvPr>
          <p:cNvSpPr/>
          <p:nvPr/>
        </p:nvSpPr>
        <p:spPr>
          <a:xfrm>
            <a:off x="6629400" y="1143000"/>
            <a:ext cx="457200" cy="14478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4" name="Right Brace 3">
            <a:extLst>
              <a:ext uri="{FF2B5EF4-FFF2-40B4-BE49-F238E27FC236}">
                <a16:creationId xmlns:a16="http://schemas.microsoft.com/office/drawing/2014/main" id="{98C4AE34-CA87-7A75-2963-C756F0F2E9F6}"/>
              </a:ext>
            </a:extLst>
          </p:cNvPr>
          <p:cNvSpPr/>
          <p:nvPr/>
        </p:nvSpPr>
        <p:spPr>
          <a:xfrm>
            <a:off x="6599663" y="2942065"/>
            <a:ext cx="457200" cy="71553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
        <p:nvSpPr>
          <p:cNvPr id="6" name="Right Brace 5">
            <a:extLst>
              <a:ext uri="{FF2B5EF4-FFF2-40B4-BE49-F238E27FC236}">
                <a16:creationId xmlns:a16="http://schemas.microsoft.com/office/drawing/2014/main" id="{E6096BC4-5390-4A68-F735-5EB59026DB3A}"/>
              </a:ext>
            </a:extLst>
          </p:cNvPr>
          <p:cNvSpPr/>
          <p:nvPr/>
        </p:nvSpPr>
        <p:spPr>
          <a:xfrm>
            <a:off x="6599663" y="3985061"/>
            <a:ext cx="457200" cy="96794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dirty="0"/>
          </a:p>
        </p:txBody>
      </p:sp>
    </p:spTree>
    <p:extLst>
      <p:ext uri="{BB962C8B-B14F-4D97-AF65-F5344CB8AC3E}">
        <p14:creationId xmlns:p14="http://schemas.microsoft.com/office/powerpoint/2010/main" val="2718161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Translating English Phrases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dirty="0"/>
                  <a:t>Change each phrase into its equivalent algebraic expression</a:t>
                </a:r>
                <a:r>
                  <a:rPr lang="en-US" sz="2800" dirty="0"/>
                  <a:t>. </a:t>
                </a:r>
              </a:p>
              <a:p>
                <a:pPr marL="514350" indent="-514350">
                  <a:buAutoNum type="alphaLcPeriod"/>
                </a:pPr>
                <a:r>
                  <a:rPr lang="en-US" dirty="0"/>
                  <a:t>the number of minutes in </a:t>
                </a:r>
                <a14:m>
                  <m:oMath xmlns:m="http://schemas.openxmlformats.org/officeDocument/2006/math">
                    <m:r>
                      <a:rPr lang="en-US" i="1" dirty="0" smtClean="0">
                        <a:latin typeface="Cambria Math" panose="02040503050406030204" pitchFamily="18" charset="0"/>
                      </a:rPr>
                      <m:t>h</m:t>
                    </m:r>
                  </m:oMath>
                </a14:m>
                <a:r>
                  <a:rPr lang="en-US" dirty="0"/>
                  <a:t> hours</a:t>
                </a:r>
              </a:p>
              <a:p>
                <a:pPr marL="514350" indent="-514350">
                  <a:buAutoNum type="alphaLcPeriod"/>
                </a:pPr>
                <a:r>
                  <a:rPr lang="en-US" sz="2800" dirty="0"/>
                  <a:t>the cost of renting a truck for one day and driving </a:t>
                </a:r>
                <a14:m>
                  <m:oMath xmlns:m="http://schemas.openxmlformats.org/officeDocument/2006/math">
                    <m:r>
                      <a:rPr lang="en-US" sz="2800" i="1" dirty="0" smtClean="0">
                        <a:latin typeface="Cambria Math" panose="02040503050406030204" pitchFamily="18" charset="0"/>
                      </a:rPr>
                      <m:t>𝑥</m:t>
                    </m:r>
                  </m:oMath>
                </a14:m>
                <a:r>
                  <a:rPr lang="en-US" sz="2800" dirty="0"/>
                  <a:t> miles if the rate is </a:t>
                </a:r>
                <a14:m>
                  <m:oMath xmlns:m="http://schemas.openxmlformats.org/officeDocument/2006/math">
                    <m:r>
                      <a:rPr lang="en-US" sz="2800" i="1" dirty="0" smtClean="0">
                        <a:latin typeface="Cambria Math" panose="02040503050406030204" pitchFamily="18" charset="0"/>
                      </a:rPr>
                      <m:t>$30 </m:t>
                    </m:r>
                  </m:oMath>
                </a14:m>
                <a:r>
                  <a:rPr lang="en-US" sz="2800" dirty="0"/>
                  <a:t>per day plus </a:t>
                </a:r>
                <a14:m>
                  <m:oMath xmlns:m="http://schemas.openxmlformats.org/officeDocument/2006/math">
                    <m:r>
                      <a:rPr lang="en-US" sz="2800" i="1" dirty="0" smtClean="0">
                        <a:latin typeface="Cambria Math" panose="02040503050406030204" pitchFamily="18" charset="0"/>
                      </a:rPr>
                      <m:t>$0.25 </m:t>
                    </m:r>
                  </m:oMath>
                </a14:m>
                <a:r>
                  <a:rPr lang="en-US" sz="2800" dirty="0"/>
                  <a:t>per mile</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IN">
                    <a:noFill/>
                  </a:rPr>
                  <a:t> </a:t>
                </a:r>
              </a:p>
            </p:txBody>
          </p:sp>
        </mc:Fallback>
      </mc:AlternateContent>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Application: Translating English Phrases</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b="1" dirty="0"/>
                  <a:t>Solution</a:t>
                </a:r>
              </a:p>
              <a:p>
                <a:r>
                  <a:rPr lang="en-US" dirty="0"/>
                  <a:t>	</a:t>
                </a:r>
                <a:r>
                  <a:rPr lang="en-US" b="1" dirty="0"/>
                  <a:t>English Phrase			Algebraic</a:t>
                </a:r>
              </a:p>
              <a:p>
                <a:r>
                  <a:rPr lang="en-US" sz="2800" b="1" dirty="0"/>
                  <a:t>						Expression</a:t>
                </a:r>
              </a:p>
              <a:p>
                <a:pPr marL="514350" indent="-514350">
                  <a:buAutoNum type="alphaLcPeriod"/>
                </a:pPr>
                <a:r>
                  <a:rPr lang="en-US" dirty="0"/>
                  <a:t>the number of minutes in </a:t>
                </a:r>
                <a14:m>
                  <m:oMath xmlns:m="http://schemas.openxmlformats.org/officeDocument/2006/math">
                    <m:r>
                      <a:rPr lang="en-US" i="1" dirty="0" smtClean="0">
                        <a:latin typeface="Cambria Math" panose="02040503050406030204" pitchFamily="18" charset="0"/>
                      </a:rPr>
                      <m:t>h</m:t>
                    </m:r>
                  </m:oMath>
                </a14:m>
                <a:r>
                  <a:rPr lang="en-US" dirty="0"/>
                  <a:t> </a:t>
                </a:r>
              </a:p>
              <a:p>
                <a:r>
                  <a:rPr lang="en-US" dirty="0"/>
                  <a:t>       hours						</a:t>
                </a:r>
                <a14:m>
                  <m:oMath xmlns:m="http://schemas.openxmlformats.org/officeDocument/2006/math">
                    <m:r>
                      <a:rPr lang="en-US" b="0" i="1" smtClean="0">
                        <a:latin typeface="Cambria Math" panose="02040503050406030204" pitchFamily="18" charset="0"/>
                      </a:rPr>
                      <m:t>60</m:t>
                    </m:r>
                    <m:r>
                      <a:rPr lang="en-US" b="0" i="1" smtClean="0">
                        <a:latin typeface="Cambria Math" panose="02040503050406030204" pitchFamily="18" charset="0"/>
                      </a:rPr>
                      <m:t>h</m:t>
                    </m:r>
                  </m:oMath>
                </a14:m>
                <a:endParaRPr lang="en-US" dirty="0"/>
              </a:p>
              <a:p>
                <a:pPr marL="514350" indent="-514350">
                  <a:buFont typeface="+mj-lt"/>
                  <a:buAutoNum type="alphaLcPeriod" startAt="2"/>
                </a:pPr>
                <a:r>
                  <a:rPr lang="en-US" sz="2800" dirty="0"/>
                  <a:t>the cost of renting a truck for</a:t>
                </a:r>
              </a:p>
              <a:p>
                <a:r>
                  <a:rPr lang="en-US" dirty="0"/>
                  <a:t>       </a:t>
                </a:r>
                <a:r>
                  <a:rPr lang="en-US" sz="2800" dirty="0"/>
                  <a:t>one day and driving </a:t>
                </a:r>
                <a14:m>
                  <m:oMath xmlns:m="http://schemas.openxmlformats.org/officeDocument/2006/math">
                    <m:r>
                      <a:rPr lang="en-US" sz="2800" i="1" dirty="0" smtClean="0">
                        <a:latin typeface="Cambria Math" panose="02040503050406030204" pitchFamily="18" charset="0"/>
                      </a:rPr>
                      <m:t>𝑥</m:t>
                    </m:r>
                  </m:oMath>
                </a14:m>
                <a:r>
                  <a:rPr lang="en-US" sz="2800" dirty="0"/>
                  <a:t> miles if </a:t>
                </a:r>
              </a:p>
              <a:p>
                <a:r>
                  <a:rPr lang="en-US" dirty="0"/>
                  <a:t>       </a:t>
                </a:r>
                <a:r>
                  <a:rPr lang="en-US" sz="2800" dirty="0"/>
                  <a:t>the rate is </a:t>
                </a:r>
                <a14:m>
                  <m:oMath xmlns:m="http://schemas.openxmlformats.org/officeDocument/2006/math">
                    <m:r>
                      <a:rPr lang="en-US" sz="2800" i="1" dirty="0" smtClean="0">
                        <a:latin typeface="Cambria Math" panose="02040503050406030204" pitchFamily="18" charset="0"/>
                      </a:rPr>
                      <m:t>$30</m:t>
                    </m:r>
                  </m:oMath>
                </a14:m>
                <a:r>
                  <a:rPr lang="en-US" sz="2800" i="0" dirty="0">
                    <a:latin typeface="+mj-lt"/>
                  </a:rPr>
                  <a:t> </a:t>
                </a:r>
                <a:r>
                  <a:rPr lang="en-US" sz="2800" dirty="0"/>
                  <a:t>per day plus		   </a:t>
                </a:r>
                <a14:m>
                  <m:oMath xmlns:m="http://schemas.openxmlformats.org/officeDocument/2006/math">
                    <m:r>
                      <a:rPr lang="en-US" sz="2800" b="0" i="1" smtClean="0">
                        <a:latin typeface="Cambria Math" panose="02040503050406030204" pitchFamily="18" charset="0"/>
                      </a:rPr>
                      <m:t>30+0.25</m:t>
                    </m:r>
                    <m:r>
                      <a:rPr lang="en-US" sz="2800" b="0" i="1" smtClean="0">
                        <a:latin typeface="Cambria Math" panose="02040503050406030204" pitchFamily="18" charset="0"/>
                      </a:rPr>
                      <m:t>𝑥</m:t>
                    </m:r>
                  </m:oMath>
                </a14:m>
                <a:endParaRPr lang="en-US" sz="2800" dirty="0"/>
              </a:p>
              <a:p>
                <a:r>
                  <a:rPr lang="en-US" dirty="0"/>
                  <a:t>      </a:t>
                </a:r>
                <a:r>
                  <a:rPr lang="en-US" sz="2800" dirty="0"/>
                  <a:t> </a:t>
                </a:r>
                <a14:m>
                  <m:oMath xmlns:m="http://schemas.openxmlformats.org/officeDocument/2006/math">
                    <m:r>
                      <a:rPr lang="en-US" sz="2800" i="1" dirty="0" smtClean="0">
                        <a:latin typeface="Cambria Math" panose="02040503050406030204" pitchFamily="18" charset="0"/>
                      </a:rPr>
                      <m:t>$0.25 </m:t>
                    </m:r>
                  </m:oMath>
                </a14:m>
                <a:r>
                  <a:rPr lang="en-US" sz="2800" dirty="0"/>
                  <a:t>per mile</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extLst>
      <p:ext uri="{BB962C8B-B14F-4D97-AF65-F5344CB8AC3E}">
        <p14:creationId xmlns:p14="http://schemas.microsoft.com/office/powerpoint/2010/main" val="134253338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643</TotalTime>
  <Words>864</Words>
  <Application>Microsoft Office PowerPoint</Application>
  <PresentationFormat>On-screen Show (4:3)</PresentationFormat>
  <Paragraphs>115</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Cambria Math</vt:lpstr>
      <vt:lpstr>Courier New</vt:lpstr>
      <vt:lpstr>Arial</vt:lpstr>
      <vt:lpstr>Calibri</vt:lpstr>
      <vt:lpstr>Office Theme</vt:lpstr>
      <vt:lpstr>Section 1.7</vt:lpstr>
      <vt:lpstr>Key Words To Look For When Translating Phrases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2: Application: Translating English Phrases</vt:lpstr>
      <vt:lpstr>Example 2: Application: Translating English Phrases (cont.)</vt:lpstr>
      <vt:lpstr>Example 3: Translating Algebraic Expressions into English Phrases</vt:lpstr>
      <vt:lpstr>Example 3: Translating Algebraic Expressions into English Phrases (cont.)</vt:lpstr>
      <vt:lpstr>Example 4: Translating Equations into Word Problems</vt:lpstr>
      <vt:lpstr>Note</vt:lpstr>
      <vt:lpstr>Example 4: Translating Equations into Word Problems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Pathways to College Mathematics</dc:title>
  <dc:creator>Hawkes Learning</dc:creator>
  <cp:lastModifiedBy>Jolie Even</cp:lastModifiedBy>
  <cp:revision>134</cp:revision>
  <dcterms:created xsi:type="dcterms:W3CDTF">2013-04-26T14:43:13Z</dcterms:created>
  <dcterms:modified xsi:type="dcterms:W3CDTF">2024-08-01T15:28:43Z</dcterms:modified>
</cp:coreProperties>
</file>