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4" r:id="rId4"/>
    <p:sldId id="258" r:id="rId5"/>
    <p:sldId id="265" r:id="rId6"/>
    <p:sldId id="266" r:id="rId7"/>
    <p:sldId id="260" r:id="rId8"/>
    <p:sldId id="267" r:id="rId9"/>
    <p:sldId id="261" r:id="rId10"/>
    <p:sldId id="263" r:id="rId11"/>
    <p:sldId id="268" r:id="rId12"/>
    <p:sldId id="269" r:id="rId13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9/19/2024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Collecting Data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10.1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Identifying Sampling Techniques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AutoNum type="alphaLcPeriod" startAt="3"/>
                  <a:defRPr sz="2800"/>
                </a:pPr>
                <a:r>
                  <a:rPr lang="en-US" dirty="0"/>
                  <a:t>The names of all the seniors are placed in a hat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50</m:t>
                    </m:r>
                  </m:oMath>
                </a14:m>
                <a:r>
                  <a:rPr lang="en-US" dirty="0"/>
                  <a:t> names are selected without looking. Those seniors are contacted about their favorite food.</a:t>
                </a:r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en-US" dirty="0"/>
                  <a:t>​Seniors are separated by academic major and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/>
                  <a:t> students from each major are randomly selected and asked about their food preferences</a:t>
                </a:r>
                <a:r>
                  <a:rPr lang="en-US" sz="2800" dirty="0"/>
                  <a:t>.</a:t>
                </a:r>
              </a:p>
              <a:p>
                <a:pPr marL="514350" indent="-514350">
                  <a:buFont typeface="+mj-lt"/>
                  <a:buAutoNum type="alphaLcPeriod" startAt="5"/>
                  <a:defRPr sz="2800"/>
                </a:pPr>
                <a:r>
                  <a:rPr lang="en-US" dirty="0"/>
                  <a:t>​All seniors take the senior capstone course. 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r>
                  <a:rPr lang="en-US" dirty="0"/>
                  <a:t> sections of the course. Eight of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r>
                  <a:rPr lang="en-US" dirty="0"/>
                  <a:t> sections are randomly selected and all seniors in those sections are asked about their favorite food</a:t>
                </a:r>
                <a:r>
                  <a:rPr lang="en-US"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 r="-81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7375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Identifying Sampling Techniques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914313"/>
              </a:xfrm>
            </p:spPr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This is systematic sampling as every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m:rPr>
                        <m:sty m:val="p"/>
                      </m:rPr>
                      <a:rPr lang="en-US" i="0" baseline="30000" dirty="0" smtClean="0"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person is selected.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This is convenience sampling as the selection of the sample is convenient to you, the researcher.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This is random sampling as all seniors have an equally likely chance of being selected.</a:t>
                </a:r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en-US" dirty="0"/>
                  <a:t>​This is stratified sampling as the seniors are separated into groups based on a similar characteristic (academic major), and then seniors are randomly selected from each group</a:t>
                </a:r>
                <a:r>
                  <a:rPr lang="en-US" sz="2800" dirty="0"/>
                  <a:t>.</a:t>
                </a:r>
              </a:p>
              <a:p>
                <a:pPr marL="514350" indent="-514350">
                  <a:buFont typeface="+mj-lt"/>
                  <a:buAutoNum type="alphaLcPeriod" startAt="5"/>
                  <a:defRPr sz="2800"/>
                </a:pPr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914313"/>
              </a:xfrm>
              <a:blipFill>
                <a:blip r:embed="rId2"/>
                <a:stretch>
                  <a:fillRect l="-1556" t="-2109" r="-111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8197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Identifying Sampling Techniques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5"/>
              <a:defRPr sz="2800"/>
            </a:pPr>
            <a:r>
              <a:rPr lang="en-US" sz="2800" dirty="0"/>
              <a:t>This is cluster sampling as the seniors are separated into sections of the course (clusters), and then entire clusters are randomly selected.</a:t>
            </a:r>
          </a:p>
          <a:p>
            <a:pPr marL="514350" indent="-514350">
              <a:buFont typeface="+mj-lt"/>
              <a:buAutoNum type="alphaLcPeriod" startAt="5"/>
              <a:defRPr sz="2800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74054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Statistical Terms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838113"/>
          </a:xfrm>
        </p:spPr>
        <p:txBody>
          <a:bodyPr>
            <a:normAutofit/>
          </a:bodyPr>
          <a:lstStyle/>
          <a:p>
            <a:r>
              <a:rPr sz="2800" b="1" dirty="0"/>
              <a:t>Statistics</a:t>
            </a:r>
            <a:r>
              <a:rPr sz="2800" dirty="0"/>
              <a:t> </a:t>
            </a:r>
            <a:r>
              <a:rPr lang="en-US" sz="2800" dirty="0"/>
              <a:t>is the collection, organization, and communication of data</a:t>
            </a:r>
            <a:r>
              <a:rPr sz="2800" dirty="0"/>
              <a:t>.</a:t>
            </a:r>
          </a:p>
          <a:p>
            <a:r>
              <a:rPr sz="2800" b="1" dirty="0"/>
              <a:t>Data</a:t>
            </a:r>
            <a:r>
              <a:rPr sz="2800" dirty="0"/>
              <a:t> </a:t>
            </a:r>
            <a:r>
              <a:rPr lang="en-US" sz="2800" dirty="0"/>
              <a:t>are the pieces of information that are collected</a:t>
            </a:r>
            <a:r>
              <a:rPr sz="2800" dirty="0"/>
              <a:t>.</a:t>
            </a:r>
          </a:p>
          <a:p>
            <a:r>
              <a:rPr sz="2800" dirty="0"/>
              <a:t>A </a:t>
            </a:r>
            <a:r>
              <a:rPr sz="2800" b="1" dirty="0"/>
              <a:t>population</a:t>
            </a:r>
            <a:r>
              <a:rPr sz="2800" dirty="0"/>
              <a:t> </a:t>
            </a:r>
            <a:r>
              <a:rPr lang="en-US" sz="2800" dirty="0"/>
              <a:t>is the group of interest that is to be studied</a:t>
            </a:r>
            <a:r>
              <a:rPr sz="2800" dirty="0"/>
              <a:t>.</a:t>
            </a:r>
          </a:p>
          <a:p>
            <a:r>
              <a:rPr sz="2800" dirty="0"/>
              <a:t>A </a:t>
            </a:r>
            <a:r>
              <a:rPr sz="2800" b="1" dirty="0"/>
              <a:t>population parameter</a:t>
            </a:r>
            <a:r>
              <a:rPr sz="2800" dirty="0"/>
              <a:t> </a:t>
            </a:r>
            <a:r>
              <a:rPr lang="en-US" sz="2800" dirty="0"/>
              <a:t>is a number that describes a particular characteristic of a population</a:t>
            </a:r>
            <a:r>
              <a:rPr sz="2800" dirty="0"/>
              <a:t>.</a:t>
            </a:r>
            <a:endParaRPr lang="en-US" sz="2800" dirty="0"/>
          </a:p>
          <a:p>
            <a:r>
              <a:rPr lang="en-US" sz="2800" dirty="0"/>
              <a:t>A </a:t>
            </a:r>
            <a:r>
              <a:rPr lang="en-US" sz="2800" b="1" dirty="0"/>
              <a:t>census</a:t>
            </a:r>
            <a:r>
              <a:rPr lang="en-US" sz="2800" dirty="0"/>
              <a:t> is when data are collected from all members of a population. </a:t>
            </a:r>
          </a:p>
          <a:p>
            <a:r>
              <a:rPr lang="en-US" sz="2800" dirty="0"/>
              <a:t>A </a:t>
            </a:r>
            <a:r>
              <a:rPr lang="en-US" sz="2800" b="1" dirty="0"/>
              <a:t>sample</a:t>
            </a:r>
            <a:r>
              <a:rPr lang="en-US" sz="2800" dirty="0"/>
              <a:t> is a subset of the population.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Statistical Terms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1485313"/>
          </a:xfrm>
        </p:spPr>
        <p:txBody>
          <a:bodyPr>
            <a:normAutofit/>
          </a:bodyPr>
          <a:lstStyle/>
          <a:p>
            <a:r>
              <a:rPr lang="en-US" sz="2800" dirty="0"/>
              <a:t>A </a:t>
            </a:r>
            <a:r>
              <a:rPr lang="en-US" sz="2800" b="1" dirty="0"/>
              <a:t>sample statistic</a:t>
            </a:r>
            <a:r>
              <a:rPr lang="en-US" sz="2800" dirty="0"/>
              <a:t> is a number that describes a particular characteristic of a sample.</a:t>
            </a:r>
          </a:p>
        </p:txBody>
      </p:sp>
    </p:spTree>
    <p:extLst>
      <p:ext uri="{BB962C8B-B14F-4D97-AF65-F5344CB8AC3E}">
        <p14:creationId xmlns:p14="http://schemas.microsoft.com/office/powerpoint/2010/main" val="342134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Identifying Populations and Samples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For the following scenarios, identify the population, sample, and whether the results represent a population parameter or a sample statistic</a:t>
                </a:r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:r>
                  <a:rPr lang="en-US" dirty="0"/>
                  <a:t>A school board recently read a report indicating that the time teens spend playing video games is increasing dramatically. To test the report, they surveyed local high school students. Of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250</m:t>
                    </m:r>
                  </m:oMath>
                </a14:m>
                <a:r>
                  <a:rPr lang="en-US" dirty="0"/>
                  <a:t> students surveyed,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58%</m:t>
                    </m:r>
                  </m:oMath>
                </a14:m>
                <a:r>
                  <a:rPr lang="en-US" dirty="0"/>
                  <a:t> indicated that they played video games at least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hours a day</a:t>
                </a:r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244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Identifying Populations and Samples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:r>
                  <a:rPr lang="en-US" dirty="0"/>
                  <a:t>A local youth group interviewed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800</m:t>
                    </m:r>
                  </m:oMath>
                </a14:m>
                <a:r>
                  <a:rPr lang="en-US" dirty="0"/>
                  <a:t> adults across a Southern state about their views on teenagers’ use of cell phones. The resulting report stated that approximately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58%</m:t>
                    </m:r>
                  </m:oMath>
                </a14:m>
                <a:r>
                  <a:rPr lang="en-US" dirty="0"/>
                  <a:t> of the adults in the Southern state are in favor of limiting teenagers’ use of cell phones</a:t>
                </a:r>
                <a:r>
                  <a:rPr sz="2800" dirty="0"/>
                  <a:t>.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Population: local high school students</a:t>
                </a:r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Sample: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250</m:t>
                    </m:r>
                  </m:oMath>
                </a14:m>
                <a:r>
                  <a:rPr lang="en-US" dirty="0"/>
                  <a:t> students surveyed</a:t>
                </a:r>
              </a:p>
              <a:p>
                <a:pPr marL="457200" lvl="1" indent="0">
                  <a:buNone/>
                  <a:defRPr sz="2800"/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58%</m:t>
                    </m:r>
                  </m:oMath>
                </a14:m>
                <a:r>
                  <a:rPr lang="en-US" dirty="0"/>
                  <a:t> is a sample statistic as it only refers to the students surveyed.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2209" r="-170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7568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Identifying Populations and Samples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sz="2800" dirty="0"/>
                  <a:t>Population: adults in a Southern state</a:t>
                </a:r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Sample: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800</m:t>
                    </m:r>
                  </m:oMath>
                </a14:m>
                <a:r>
                  <a:rPr lang="en-US" dirty="0"/>
                  <a:t> adults surveyed</a:t>
                </a:r>
              </a:p>
              <a:p>
                <a:pPr marL="457200" lvl="1" indent="0">
                  <a:buNone/>
                  <a:defRPr sz="2800"/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58%</m:t>
                    </m:r>
                  </m:oMath>
                </a14:m>
                <a:r>
                  <a:rPr lang="en-US" dirty="0"/>
                  <a:t> is a population parameter as it refers to all adults in the Southern state. This population parameter is based on the sample statistics that are not reported.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 r="-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0866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Sampling Techniques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761913"/>
              </a:xfrm>
            </p:spPr>
            <p:txBody>
              <a:bodyPr>
                <a:normAutofit/>
              </a:bodyPr>
              <a:lstStyle/>
              <a:p>
                <a:r>
                  <a:rPr lang="en-US" sz="2800" b="1" dirty="0"/>
                  <a:t>Random Sample</a:t>
                </a:r>
                <a:r>
                  <a:rPr lang="en-US" sz="2800" dirty="0"/>
                  <a:t>: A sample where every member has an equal chance of being selected.</a:t>
                </a:r>
              </a:p>
              <a:p>
                <a:r>
                  <a:rPr lang="en-US" sz="2800" b="1" dirty="0"/>
                  <a:t>Systematic Sample</a:t>
                </a:r>
                <a:r>
                  <a:rPr lang="en-US" sz="2800" dirty="0"/>
                  <a:t>: </a:t>
                </a:r>
                <a:r>
                  <a:rPr lang="en-US" dirty="0"/>
                  <a:t>A sample where every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m:rPr>
                        <m:sty m:val="p"/>
                      </m:rPr>
                      <a:rPr lang="en-US" i="0" baseline="30000" dirty="0" smtClean="0"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person is selected</a:t>
                </a:r>
                <a:r>
                  <a:rPr lang="en-US" sz="2800" dirty="0"/>
                  <a:t>.</a:t>
                </a:r>
              </a:p>
              <a:p>
                <a:r>
                  <a:rPr lang="en-US" sz="2800" b="1" dirty="0"/>
                  <a:t>Convenience Sample</a:t>
                </a:r>
                <a:r>
                  <a:rPr lang="en-US" sz="2800" dirty="0"/>
                  <a:t>: A sample that is selected because it is convenient for the researcher.</a:t>
                </a:r>
              </a:p>
              <a:p>
                <a:r>
                  <a:rPr lang="en-US" sz="2800" b="1" dirty="0"/>
                  <a:t>Stratified Sample</a:t>
                </a:r>
                <a:r>
                  <a:rPr lang="en-US" sz="2800" dirty="0"/>
                  <a:t>: A sample in which the population is separated into groups (or strata) based on similar characteristics and then a sample is taken from each group.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761913"/>
              </a:xfrm>
              <a:blipFill>
                <a:blip r:embed="rId2"/>
                <a:stretch>
                  <a:fillRect l="-1328" t="-1018" r="-1697" b="-25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Sampling Techniques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228513"/>
          </a:xfrm>
        </p:spPr>
        <p:txBody>
          <a:bodyPr>
            <a:normAutofit/>
          </a:bodyPr>
          <a:lstStyle/>
          <a:p>
            <a:r>
              <a:rPr lang="en-US" sz="2800" b="1" dirty="0"/>
              <a:t>Cluster Sample</a:t>
            </a:r>
            <a:r>
              <a:rPr lang="en-US" sz="2800" dirty="0"/>
              <a:t>: A sample in which the population is separated into clusters, some of the clusters are randomly selected, and then data are gathered from each member in the selected clusters.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219011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Identifying Sampling Techniques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2800" dirty="0"/>
                  <a:t>You’ve been asked to select the food for the senior class graduation dinner. To help inform your decision, you plan to ask a sample of students from the senior class what their favorite food is. For each of the following scenarios, identify the sampling technique</a:t>
                </a:r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:r>
                  <a:rPr lang="en-US" dirty="0"/>
                  <a:t>All seniors are required to attend a meeting regarding graduation details (application, rehearsal, dinner, regalia, etc.). You stand outside the meeting room and ask every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m:rPr>
                        <m:sty m:val="p"/>
                      </m:rPr>
                      <a:rPr lang="en-US" i="0" baseline="30000" dirty="0" smtClean="0"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senior what their favorite type of food is</a:t>
                </a:r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:r>
                  <a:rPr lang="en-US" sz="2800" dirty="0"/>
                  <a:t>You ask all the seniors in each of your classes what type of food is their favorite</a:t>
                </a:r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2086" r="-1111" b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787</Words>
  <Application>Microsoft Office PowerPoint</Application>
  <PresentationFormat>On-screen Show (4:3)</PresentationFormat>
  <Paragraphs>47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Cambria Math</vt:lpstr>
      <vt:lpstr>Courier New</vt:lpstr>
      <vt:lpstr>Arial</vt:lpstr>
      <vt:lpstr>Office Theme</vt:lpstr>
      <vt:lpstr>Section 10.1</vt:lpstr>
      <vt:lpstr>Definition: Statistical Terms</vt:lpstr>
      <vt:lpstr>Definition: Statistical Terms (cont.)</vt:lpstr>
      <vt:lpstr>Example 1: Identifying Populations and Samples</vt:lpstr>
      <vt:lpstr>Example 1: Identifying Populations and Samples (cont.)</vt:lpstr>
      <vt:lpstr>Example 1: Identifying Populations and Samples (cont.)</vt:lpstr>
      <vt:lpstr>Definition: Sampling Techniques</vt:lpstr>
      <vt:lpstr>Definition: Sampling Techniques (cont.)</vt:lpstr>
      <vt:lpstr>Example 2: Identifying Sampling Techniques</vt:lpstr>
      <vt:lpstr>Example 2: Identifying Sampling Techniques (cont.)</vt:lpstr>
      <vt:lpstr>Example 2: Identifying Sampling Techniques (cont.)</vt:lpstr>
      <vt:lpstr>Example 2: Identifying Sampling Techniques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120</cp:revision>
  <dcterms:created xsi:type="dcterms:W3CDTF">2013-04-26T14:43:13Z</dcterms:created>
  <dcterms:modified xsi:type="dcterms:W3CDTF">2024-09-19T20:40:43Z</dcterms:modified>
</cp:coreProperties>
</file>