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7" r:id="rId3"/>
    <p:sldId id="284" r:id="rId4"/>
    <p:sldId id="285" r:id="rId5"/>
    <p:sldId id="259" r:id="rId6"/>
    <p:sldId id="261" r:id="rId7"/>
    <p:sldId id="286" r:id="rId8"/>
    <p:sldId id="287" r:id="rId9"/>
    <p:sldId id="288" r:id="rId10"/>
    <p:sldId id="266" r:id="rId11"/>
    <p:sldId id="289" r:id="rId12"/>
    <p:sldId id="290" r:id="rId13"/>
    <p:sldId id="272" r:id="rId14"/>
    <p:sldId id="291" r:id="rId15"/>
    <p:sldId id="276" r:id="rId16"/>
    <p:sldId id="292" r:id="rId17"/>
    <p:sldId id="293" r:id="rId18"/>
    <p:sldId id="283" r:id="rId19"/>
    <p:sldId id="294" r:id="rId20"/>
    <p:sldId id="295" r:id="rId21"/>
    <p:sldId id="281" r:id="rId22"/>
    <p:sldId id="29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4"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6696"/>
    <a:srgbClr val="E7E9EC"/>
    <a:srgbClr val="366092"/>
    <a:srgbClr val="CCCFD7"/>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1" d="100"/>
          <a:sy n="111" d="100"/>
        </p:scale>
        <p:origin x="177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9/19/2024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9/19/2024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Organizing and Displaying Data</a:t>
            </a:r>
          </a:p>
        </p:txBody>
      </p:sp>
      <p:sp>
        <p:nvSpPr>
          <p:cNvPr id="3" name="Title 2"/>
          <p:cNvSpPr>
            <a:spLocks noGrp="1"/>
          </p:cNvSpPr>
          <p:nvPr>
            <p:ph type="title"/>
          </p:nvPr>
        </p:nvSpPr>
        <p:spPr/>
        <p:txBody>
          <a:bodyPr/>
          <a:lstStyle/>
          <a:p>
            <a:r>
              <a:rPr dirty="0"/>
              <a:t>Section 10.2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Constructing a Grouped Frequency Distribution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The exam scores from two sections of a statistics course are recorded here.</a:t>
                </a:r>
                <a:endParaRPr lang="en-US" sz="2800" dirty="0"/>
              </a:p>
              <a:p>
                <a:endParaRPr lang="en-US" dirty="0"/>
              </a:p>
              <a:p>
                <a:endParaRPr lang="en-US" sz="2800" dirty="0"/>
              </a:p>
              <a:p>
                <a:endParaRPr lang="en-US" dirty="0"/>
              </a:p>
              <a:p>
                <a:endParaRPr lang="en-US" sz="2800" dirty="0"/>
              </a:p>
              <a:p>
                <a:endParaRPr lang="en-US" dirty="0"/>
              </a:p>
              <a:p>
                <a:r>
                  <a:rPr lang="en-US" dirty="0"/>
                  <a:t>Construct a grouped frequency distribution of the data collected with a first class of </a:t>
                </a:r>
                <a14:m>
                  <m:oMath xmlns:m="http://schemas.openxmlformats.org/officeDocument/2006/math">
                    <m:r>
                      <a:rPr lang="en-US" i="1" dirty="0" smtClean="0">
                        <a:latin typeface="Cambria Math" panose="02040503050406030204" pitchFamily="18" charset="0"/>
                      </a:rPr>
                      <m:t>71–76</m:t>
                    </m:r>
                  </m:oMath>
                </a14:m>
                <a:r>
                  <a:rPr lang="en-US" dirty="0"/>
                  <a:t>.</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59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4" name="Table 4">
                <a:extLst>
                  <a:ext uri="{FF2B5EF4-FFF2-40B4-BE49-F238E27FC236}">
                    <a16:creationId xmlns:a16="http://schemas.microsoft.com/office/drawing/2014/main" id="{646C7D78-4BD3-48B8-8D1F-4F407A7F1554}"/>
                  </a:ext>
                </a:extLst>
              </p:cNvPr>
              <p:cNvGraphicFramePr>
                <a:graphicFrameLocks noGrp="1"/>
              </p:cNvGraphicFramePr>
              <p:nvPr>
                <p:extLst>
                  <p:ext uri="{D42A27DB-BD31-4B8C-83A1-F6EECF244321}">
                    <p14:modId xmlns:p14="http://schemas.microsoft.com/office/powerpoint/2010/main" val="631884738"/>
                  </p:ext>
                </p:extLst>
              </p:nvPr>
            </p:nvGraphicFramePr>
            <p:xfrm>
              <a:off x="1524000" y="2133600"/>
              <a:ext cx="6096000" cy="207264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935718803"/>
                        </a:ext>
                      </a:extLst>
                    </a:gridCol>
                    <a:gridCol w="609600">
                      <a:extLst>
                        <a:ext uri="{9D8B030D-6E8A-4147-A177-3AD203B41FA5}">
                          <a16:colId xmlns:a16="http://schemas.microsoft.com/office/drawing/2014/main" val="3749046402"/>
                        </a:ext>
                      </a:extLst>
                    </a:gridCol>
                    <a:gridCol w="609600">
                      <a:extLst>
                        <a:ext uri="{9D8B030D-6E8A-4147-A177-3AD203B41FA5}">
                          <a16:colId xmlns:a16="http://schemas.microsoft.com/office/drawing/2014/main" val="3429840756"/>
                        </a:ext>
                      </a:extLst>
                    </a:gridCol>
                    <a:gridCol w="609600">
                      <a:extLst>
                        <a:ext uri="{9D8B030D-6E8A-4147-A177-3AD203B41FA5}">
                          <a16:colId xmlns:a16="http://schemas.microsoft.com/office/drawing/2014/main" val="3635785486"/>
                        </a:ext>
                      </a:extLst>
                    </a:gridCol>
                    <a:gridCol w="609600">
                      <a:extLst>
                        <a:ext uri="{9D8B030D-6E8A-4147-A177-3AD203B41FA5}">
                          <a16:colId xmlns:a16="http://schemas.microsoft.com/office/drawing/2014/main" val="3395080965"/>
                        </a:ext>
                      </a:extLst>
                    </a:gridCol>
                    <a:gridCol w="609600">
                      <a:extLst>
                        <a:ext uri="{9D8B030D-6E8A-4147-A177-3AD203B41FA5}">
                          <a16:colId xmlns:a16="http://schemas.microsoft.com/office/drawing/2014/main" val="2034045837"/>
                        </a:ext>
                      </a:extLst>
                    </a:gridCol>
                    <a:gridCol w="609600">
                      <a:extLst>
                        <a:ext uri="{9D8B030D-6E8A-4147-A177-3AD203B41FA5}">
                          <a16:colId xmlns:a16="http://schemas.microsoft.com/office/drawing/2014/main" val="140128336"/>
                        </a:ext>
                      </a:extLst>
                    </a:gridCol>
                    <a:gridCol w="609600">
                      <a:extLst>
                        <a:ext uri="{9D8B030D-6E8A-4147-A177-3AD203B41FA5}">
                          <a16:colId xmlns:a16="http://schemas.microsoft.com/office/drawing/2014/main" val="3743607551"/>
                        </a:ext>
                      </a:extLst>
                    </a:gridCol>
                    <a:gridCol w="609600">
                      <a:extLst>
                        <a:ext uri="{9D8B030D-6E8A-4147-A177-3AD203B41FA5}">
                          <a16:colId xmlns:a16="http://schemas.microsoft.com/office/drawing/2014/main" val="2125071982"/>
                        </a:ext>
                      </a:extLst>
                    </a:gridCol>
                    <a:gridCol w="609600">
                      <a:extLst>
                        <a:ext uri="{9D8B030D-6E8A-4147-A177-3AD203B41FA5}">
                          <a16:colId xmlns:a16="http://schemas.microsoft.com/office/drawing/2014/main" val="3672554963"/>
                        </a:ext>
                      </a:extLst>
                    </a:gridCol>
                  </a:tblGrid>
                  <a:tr h="370840">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85</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78</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82</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79</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84</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88</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71</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73</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89</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77</m:t>
                                </m:r>
                              </m:oMath>
                            </m:oMathPara>
                          </a14:m>
                          <a:endParaRPr lang="en-US" sz="2800" b="0" dirty="0">
                            <a:solidFill>
                              <a:srgbClr val="366092"/>
                            </a:solidFill>
                          </a:endParaRPr>
                        </a:p>
                      </a:txBody>
                      <a:tcPr>
                        <a:solidFill>
                          <a:srgbClr val="E7E9EC"/>
                        </a:solidFill>
                      </a:tcPr>
                    </a:tc>
                    <a:extLst>
                      <a:ext uri="{0D108BD9-81ED-4DB2-BD59-A6C34878D82A}">
                        <a16:rowId xmlns:a16="http://schemas.microsoft.com/office/drawing/2014/main" val="1095840927"/>
                      </a:ext>
                    </a:extLst>
                  </a:tr>
                  <a:tr h="370840">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84</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94</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98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86</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77</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79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73</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72</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88</m:t>
                                </m:r>
                              </m:oMath>
                            </m:oMathPara>
                          </a14:m>
                          <a:endParaRPr lang="en-US" sz="2800" dirty="0"/>
                        </a:p>
                      </a:txBody>
                      <a:tcPr/>
                    </a:tc>
                    <a:extLst>
                      <a:ext uri="{0D108BD9-81ED-4DB2-BD59-A6C34878D82A}">
                        <a16:rowId xmlns:a16="http://schemas.microsoft.com/office/drawing/2014/main" val="1117379180"/>
                      </a:ext>
                    </a:extLst>
                  </a:tr>
                  <a:tr h="370840">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86</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85</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79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76</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81</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80</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92</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75</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82</m:t>
                                </m:r>
                              </m:oMath>
                            </m:oMathPara>
                          </a14:m>
                          <a:endParaRPr lang="en-US" sz="2800" dirty="0"/>
                        </a:p>
                      </a:txBody>
                      <a:tcPr/>
                    </a:tc>
                    <a:extLst>
                      <a:ext uri="{0D108BD9-81ED-4DB2-BD59-A6C34878D82A}">
                        <a16:rowId xmlns:a16="http://schemas.microsoft.com/office/drawing/2014/main" val="3051282790"/>
                      </a:ext>
                    </a:extLst>
                  </a:tr>
                  <a:tr h="370840">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81</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91</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93</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92</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79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80</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78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82</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96</m:t>
                                </m:r>
                              </m:oMath>
                            </m:oMathPara>
                          </a14:m>
                          <a:endParaRPr lang="en-US" sz="2800" dirty="0"/>
                        </a:p>
                      </a:txBody>
                      <a:tcPr/>
                    </a:tc>
                    <a:extLst>
                      <a:ext uri="{0D108BD9-81ED-4DB2-BD59-A6C34878D82A}">
                        <a16:rowId xmlns:a16="http://schemas.microsoft.com/office/drawing/2014/main" val="4065245692"/>
                      </a:ext>
                    </a:extLst>
                  </a:tr>
                </a:tbl>
              </a:graphicData>
            </a:graphic>
          </p:graphicFrame>
        </mc:Choice>
        <mc:Fallback xmlns="">
          <p:graphicFrame>
            <p:nvGraphicFramePr>
              <p:cNvPr id="4" name="Table 4">
                <a:extLst>
                  <a:ext uri="{FF2B5EF4-FFF2-40B4-BE49-F238E27FC236}">
                    <a16:creationId xmlns:a16="http://schemas.microsoft.com/office/drawing/2014/main" id="{646C7D78-4BD3-48B8-8D1F-4F407A7F1554}"/>
                  </a:ext>
                </a:extLst>
              </p:cNvPr>
              <p:cNvGraphicFramePr>
                <a:graphicFrameLocks noGrp="1"/>
              </p:cNvGraphicFramePr>
              <p:nvPr>
                <p:extLst>
                  <p:ext uri="{D42A27DB-BD31-4B8C-83A1-F6EECF244321}">
                    <p14:modId xmlns:p14="http://schemas.microsoft.com/office/powerpoint/2010/main" val="631884738"/>
                  </p:ext>
                </p:extLst>
              </p:nvPr>
            </p:nvGraphicFramePr>
            <p:xfrm>
              <a:off x="1524000" y="2133600"/>
              <a:ext cx="6096000" cy="207264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935718803"/>
                        </a:ext>
                      </a:extLst>
                    </a:gridCol>
                    <a:gridCol w="609600">
                      <a:extLst>
                        <a:ext uri="{9D8B030D-6E8A-4147-A177-3AD203B41FA5}">
                          <a16:colId xmlns:a16="http://schemas.microsoft.com/office/drawing/2014/main" val="3749046402"/>
                        </a:ext>
                      </a:extLst>
                    </a:gridCol>
                    <a:gridCol w="609600">
                      <a:extLst>
                        <a:ext uri="{9D8B030D-6E8A-4147-A177-3AD203B41FA5}">
                          <a16:colId xmlns:a16="http://schemas.microsoft.com/office/drawing/2014/main" val="3429840756"/>
                        </a:ext>
                      </a:extLst>
                    </a:gridCol>
                    <a:gridCol w="609600">
                      <a:extLst>
                        <a:ext uri="{9D8B030D-6E8A-4147-A177-3AD203B41FA5}">
                          <a16:colId xmlns:a16="http://schemas.microsoft.com/office/drawing/2014/main" val="3635785486"/>
                        </a:ext>
                      </a:extLst>
                    </a:gridCol>
                    <a:gridCol w="609600">
                      <a:extLst>
                        <a:ext uri="{9D8B030D-6E8A-4147-A177-3AD203B41FA5}">
                          <a16:colId xmlns:a16="http://schemas.microsoft.com/office/drawing/2014/main" val="3395080965"/>
                        </a:ext>
                      </a:extLst>
                    </a:gridCol>
                    <a:gridCol w="609600">
                      <a:extLst>
                        <a:ext uri="{9D8B030D-6E8A-4147-A177-3AD203B41FA5}">
                          <a16:colId xmlns:a16="http://schemas.microsoft.com/office/drawing/2014/main" val="2034045837"/>
                        </a:ext>
                      </a:extLst>
                    </a:gridCol>
                    <a:gridCol w="609600">
                      <a:extLst>
                        <a:ext uri="{9D8B030D-6E8A-4147-A177-3AD203B41FA5}">
                          <a16:colId xmlns:a16="http://schemas.microsoft.com/office/drawing/2014/main" val="140128336"/>
                        </a:ext>
                      </a:extLst>
                    </a:gridCol>
                    <a:gridCol w="609600">
                      <a:extLst>
                        <a:ext uri="{9D8B030D-6E8A-4147-A177-3AD203B41FA5}">
                          <a16:colId xmlns:a16="http://schemas.microsoft.com/office/drawing/2014/main" val="3743607551"/>
                        </a:ext>
                      </a:extLst>
                    </a:gridCol>
                    <a:gridCol w="609600">
                      <a:extLst>
                        <a:ext uri="{9D8B030D-6E8A-4147-A177-3AD203B41FA5}">
                          <a16:colId xmlns:a16="http://schemas.microsoft.com/office/drawing/2014/main" val="2125071982"/>
                        </a:ext>
                      </a:extLst>
                    </a:gridCol>
                    <a:gridCol w="609600">
                      <a:extLst>
                        <a:ext uri="{9D8B030D-6E8A-4147-A177-3AD203B41FA5}">
                          <a16:colId xmlns:a16="http://schemas.microsoft.com/office/drawing/2014/main" val="3672554963"/>
                        </a:ext>
                      </a:extLst>
                    </a:gridCol>
                  </a:tblGrid>
                  <a:tr h="518160">
                    <a:tc>
                      <a:txBody>
                        <a:bodyPr/>
                        <a:lstStyle/>
                        <a:p>
                          <a:endParaRPr lang="en-US"/>
                        </a:p>
                      </a:txBody>
                      <a:tcPr>
                        <a:blipFill>
                          <a:blip r:embed="rId3"/>
                          <a:stretch>
                            <a:fillRect l="-2000" t="-2353" r="-905000" b="-303529"/>
                          </a:stretch>
                        </a:blipFill>
                      </a:tcPr>
                    </a:tc>
                    <a:tc>
                      <a:txBody>
                        <a:bodyPr/>
                        <a:lstStyle/>
                        <a:p>
                          <a:endParaRPr lang="en-US"/>
                        </a:p>
                      </a:txBody>
                      <a:tcPr>
                        <a:blipFill>
                          <a:blip r:embed="rId3"/>
                          <a:stretch>
                            <a:fillRect l="-102000" t="-2353" r="-805000" b="-303529"/>
                          </a:stretch>
                        </a:blipFill>
                      </a:tcPr>
                    </a:tc>
                    <a:tc>
                      <a:txBody>
                        <a:bodyPr/>
                        <a:lstStyle/>
                        <a:p>
                          <a:endParaRPr lang="en-US"/>
                        </a:p>
                      </a:txBody>
                      <a:tcPr>
                        <a:blipFill>
                          <a:blip r:embed="rId3"/>
                          <a:stretch>
                            <a:fillRect l="-202000" t="-2353" r="-705000" b="-303529"/>
                          </a:stretch>
                        </a:blipFill>
                      </a:tcPr>
                    </a:tc>
                    <a:tc>
                      <a:txBody>
                        <a:bodyPr/>
                        <a:lstStyle/>
                        <a:p>
                          <a:endParaRPr lang="en-US"/>
                        </a:p>
                      </a:txBody>
                      <a:tcPr>
                        <a:blipFill>
                          <a:blip r:embed="rId3"/>
                          <a:stretch>
                            <a:fillRect l="-302000" t="-2353" r="-605000" b="-303529"/>
                          </a:stretch>
                        </a:blipFill>
                      </a:tcPr>
                    </a:tc>
                    <a:tc>
                      <a:txBody>
                        <a:bodyPr/>
                        <a:lstStyle/>
                        <a:p>
                          <a:endParaRPr lang="en-US"/>
                        </a:p>
                      </a:txBody>
                      <a:tcPr>
                        <a:blipFill>
                          <a:blip r:embed="rId3"/>
                          <a:stretch>
                            <a:fillRect l="-402000" t="-2353" r="-505000" b="-303529"/>
                          </a:stretch>
                        </a:blipFill>
                      </a:tcPr>
                    </a:tc>
                    <a:tc>
                      <a:txBody>
                        <a:bodyPr/>
                        <a:lstStyle/>
                        <a:p>
                          <a:endParaRPr lang="en-US"/>
                        </a:p>
                      </a:txBody>
                      <a:tcPr>
                        <a:blipFill>
                          <a:blip r:embed="rId3"/>
                          <a:stretch>
                            <a:fillRect l="-502000" t="-2353" r="-405000" b="-303529"/>
                          </a:stretch>
                        </a:blipFill>
                      </a:tcPr>
                    </a:tc>
                    <a:tc>
                      <a:txBody>
                        <a:bodyPr/>
                        <a:lstStyle/>
                        <a:p>
                          <a:endParaRPr lang="en-US"/>
                        </a:p>
                      </a:txBody>
                      <a:tcPr>
                        <a:blipFill>
                          <a:blip r:embed="rId3"/>
                          <a:stretch>
                            <a:fillRect l="-602000" t="-2353" r="-305000" b="-303529"/>
                          </a:stretch>
                        </a:blipFill>
                      </a:tcPr>
                    </a:tc>
                    <a:tc>
                      <a:txBody>
                        <a:bodyPr/>
                        <a:lstStyle/>
                        <a:p>
                          <a:endParaRPr lang="en-US"/>
                        </a:p>
                      </a:txBody>
                      <a:tcPr>
                        <a:blipFill>
                          <a:blip r:embed="rId3"/>
                          <a:stretch>
                            <a:fillRect l="-702000" t="-2353" r="-205000" b="-303529"/>
                          </a:stretch>
                        </a:blipFill>
                      </a:tcPr>
                    </a:tc>
                    <a:tc>
                      <a:txBody>
                        <a:bodyPr/>
                        <a:lstStyle/>
                        <a:p>
                          <a:endParaRPr lang="en-US"/>
                        </a:p>
                      </a:txBody>
                      <a:tcPr>
                        <a:blipFill>
                          <a:blip r:embed="rId3"/>
                          <a:stretch>
                            <a:fillRect l="-802000" t="-2353" r="-105000" b="-303529"/>
                          </a:stretch>
                        </a:blipFill>
                      </a:tcPr>
                    </a:tc>
                    <a:tc>
                      <a:txBody>
                        <a:bodyPr/>
                        <a:lstStyle/>
                        <a:p>
                          <a:endParaRPr lang="en-US"/>
                        </a:p>
                      </a:txBody>
                      <a:tcPr>
                        <a:blipFill>
                          <a:blip r:embed="rId3"/>
                          <a:stretch>
                            <a:fillRect l="-902000" t="-2353" r="-5000" b="-303529"/>
                          </a:stretch>
                        </a:blipFill>
                      </a:tcPr>
                    </a:tc>
                    <a:extLst>
                      <a:ext uri="{0D108BD9-81ED-4DB2-BD59-A6C34878D82A}">
                        <a16:rowId xmlns:a16="http://schemas.microsoft.com/office/drawing/2014/main" val="1095840927"/>
                      </a:ext>
                    </a:extLst>
                  </a:tr>
                  <a:tr h="518160">
                    <a:tc>
                      <a:txBody>
                        <a:bodyPr/>
                        <a:lstStyle/>
                        <a:p>
                          <a:endParaRPr lang="en-US"/>
                        </a:p>
                      </a:txBody>
                      <a:tcPr>
                        <a:blipFill>
                          <a:blip r:embed="rId3"/>
                          <a:stretch>
                            <a:fillRect l="-2000" t="-102353" r="-905000" b="-203529"/>
                          </a:stretch>
                        </a:blipFill>
                      </a:tcPr>
                    </a:tc>
                    <a:tc>
                      <a:txBody>
                        <a:bodyPr/>
                        <a:lstStyle/>
                        <a:p>
                          <a:endParaRPr lang="en-US"/>
                        </a:p>
                      </a:txBody>
                      <a:tcPr>
                        <a:blipFill>
                          <a:blip r:embed="rId3"/>
                          <a:stretch>
                            <a:fillRect l="-102000" t="-102353" r="-805000" b="-203529"/>
                          </a:stretch>
                        </a:blipFill>
                      </a:tcPr>
                    </a:tc>
                    <a:tc>
                      <a:txBody>
                        <a:bodyPr/>
                        <a:lstStyle/>
                        <a:p>
                          <a:endParaRPr lang="en-US"/>
                        </a:p>
                      </a:txBody>
                      <a:tcPr>
                        <a:blipFill>
                          <a:blip r:embed="rId3"/>
                          <a:stretch>
                            <a:fillRect l="-202000" t="-102353" r="-705000" b="-203529"/>
                          </a:stretch>
                        </a:blipFill>
                      </a:tcPr>
                    </a:tc>
                    <a:tc>
                      <a:txBody>
                        <a:bodyPr/>
                        <a:lstStyle/>
                        <a:p>
                          <a:endParaRPr lang="en-US"/>
                        </a:p>
                      </a:txBody>
                      <a:tcPr>
                        <a:blipFill>
                          <a:blip r:embed="rId3"/>
                          <a:stretch>
                            <a:fillRect l="-302000" t="-102353" r="-605000" b="-203529"/>
                          </a:stretch>
                        </a:blipFill>
                      </a:tcPr>
                    </a:tc>
                    <a:tc>
                      <a:txBody>
                        <a:bodyPr/>
                        <a:lstStyle/>
                        <a:p>
                          <a:endParaRPr lang="en-US"/>
                        </a:p>
                      </a:txBody>
                      <a:tcPr>
                        <a:blipFill>
                          <a:blip r:embed="rId3"/>
                          <a:stretch>
                            <a:fillRect l="-402000" t="-102353" r="-505000" b="-203529"/>
                          </a:stretch>
                        </a:blipFill>
                      </a:tcPr>
                    </a:tc>
                    <a:tc>
                      <a:txBody>
                        <a:bodyPr/>
                        <a:lstStyle/>
                        <a:p>
                          <a:endParaRPr lang="en-US"/>
                        </a:p>
                      </a:txBody>
                      <a:tcPr>
                        <a:blipFill>
                          <a:blip r:embed="rId3"/>
                          <a:stretch>
                            <a:fillRect l="-502000" t="-102353" r="-405000" b="-203529"/>
                          </a:stretch>
                        </a:blipFill>
                      </a:tcPr>
                    </a:tc>
                    <a:tc>
                      <a:txBody>
                        <a:bodyPr/>
                        <a:lstStyle/>
                        <a:p>
                          <a:endParaRPr lang="en-US"/>
                        </a:p>
                      </a:txBody>
                      <a:tcPr>
                        <a:blipFill>
                          <a:blip r:embed="rId3"/>
                          <a:stretch>
                            <a:fillRect l="-602000" t="-102353" r="-305000" b="-203529"/>
                          </a:stretch>
                        </a:blipFill>
                      </a:tcPr>
                    </a:tc>
                    <a:tc>
                      <a:txBody>
                        <a:bodyPr/>
                        <a:lstStyle/>
                        <a:p>
                          <a:endParaRPr lang="en-US"/>
                        </a:p>
                      </a:txBody>
                      <a:tcPr>
                        <a:blipFill>
                          <a:blip r:embed="rId3"/>
                          <a:stretch>
                            <a:fillRect l="-702000" t="-102353" r="-205000" b="-203529"/>
                          </a:stretch>
                        </a:blipFill>
                      </a:tcPr>
                    </a:tc>
                    <a:tc>
                      <a:txBody>
                        <a:bodyPr/>
                        <a:lstStyle/>
                        <a:p>
                          <a:endParaRPr lang="en-US"/>
                        </a:p>
                      </a:txBody>
                      <a:tcPr>
                        <a:blipFill>
                          <a:blip r:embed="rId3"/>
                          <a:stretch>
                            <a:fillRect l="-802000" t="-102353" r="-105000" b="-203529"/>
                          </a:stretch>
                        </a:blipFill>
                      </a:tcPr>
                    </a:tc>
                    <a:tc>
                      <a:txBody>
                        <a:bodyPr/>
                        <a:lstStyle/>
                        <a:p>
                          <a:endParaRPr lang="en-US"/>
                        </a:p>
                      </a:txBody>
                      <a:tcPr>
                        <a:blipFill>
                          <a:blip r:embed="rId3"/>
                          <a:stretch>
                            <a:fillRect l="-902000" t="-102353" r="-5000" b="-203529"/>
                          </a:stretch>
                        </a:blipFill>
                      </a:tcPr>
                    </a:tc>
                    <a:extLst>
                      <a:ext uri="{0D108BD9-81ED-4DB2-BD59-A6C34878D82A}">
                        <a16:rowId xmlns:a16="http://schemas.microsoft.com/office/drawing/2014/main" val="1117379180"/>
                      </a:ext>
                    </a:extLst>
                  </a:tr>
                  <a:tr h="518160">
                    <a:tc>
                      <a:txBody>
                        <a:bodyPr/>
                        <a:lstStyle/>
                        <a:p>
                          <a:endParaRPr lang="en-US"/>
                        </a:p>
                      </a:txBody>
                      <a:tcPr>
                        <a:blipFill>
                          <a:blip r:embed="rId3"/>
                          <a:stretch>
                            <a:fillRect l="-2000" t="-202353" r="-905000" b="-103529"/>
                          </a:stretch>
                        </a:blipFill>
                      </a:tcPr>
                    </a:tc>
                    <a:tc>
                      <a:txBody>
                        <a:bodyPr/>
                        <a:lstStyle/>
                        <a:p>
                          <a:endParaRPr lang="en-US"/>
                        </a:p>
                      </a:txBody>
                      <a:tcPr>
                        <a:blipFill>
                          <a:blip r:embed="rId3"/>
                          <a:stretch>
                            <a:fillRect l="-102000" t="-202353" r="-805000" b="-103529"/>
                          </a:stretch>
                        </a:blipFill>
                      </a:tcPr>
                    </a:tc>
                    <a:tc>
                      <a:txBody>
                        <a:bodyPr/>
                        <a:lstStyle/>
                        <a:p>
                          <a:endParaRPr lang="en-US"/>
                        </a:p>
                      </a:txBody>
                      <a:tcPr>
                        <a:blipFill>
                          <a:blip r:embed="rId3"/>
                          <a:stretch>
                            <a:fillRect l="-202000" t="-202353" r="-705000" b="-103529"/>
                          </a:stretch>
                        </a:blipFill>
                      </a:tcPr>
                    </a:tc>
                    <a:tc>
                      <a:txBody>
                        <a:bodyPr/>
                        <a:lstStyle/>
                        <a:p>
                          <a:endParaRPr lang="en-US"/>
                        </a:p>
                      </a:txBody>
                      <a:tcPr>
                        <a:blipFill>
                          <a:blip r:embed="rId3"/>
                          <a:stretch>
                            <a:fillRect l="-302000" t="-202353" r="-605000" b="-103529"/>
                          </a:stretch>
                        </a:blipFill>
                      </a:tcPr>
                    </a:tc>
                    <a:tc>
                      <a:txBody>
                        <a:bodyPr/>
                        <a:lstStyle/>
                        <a:p>
                          <a:endParaRPr lang="en-US"/>
                        </a:p>
                      </a:txBody>
                      <a:tcPr>
                        <a:blipFill>
                          <a:blip r:embed="rId3"/>
                          <a:stretch>
                            <a:fillRect l="-402000" t="-202353" r="-505000" b="-103529"/>
                          </a:stretch>
                        </a:blipFill>
                      </a:tcPr>
                    </a:tc>
                    <a:tc>
                      <a:txBody>
                        <a:bodyPr/>
                        <a:lstStyle/>
                        <a:p>
                          <a:endParaRPr lang="en-US"/>
                        </a:p>
                      </a:txBody>
                      <a:tcPr>
                        <a:blipFill>
                          <a:blip r:embed="rId3"/>
                          <a:stretch>
                            <a:fillRect l="-502000" t="-202353" r="-405000" b="-103529"/>
                          </a:stretch>
                        </a:blipFill>
                      </a:tcPr>
                    </a:tc>
                    <a:tc>
                      <a:txBody>
                        <a:bodyPr/>
                        <a:lstStyle/>
                        <a:p>
                          <a:endParaRPr lang="en-US"/>
                        </a:p>
                      </a:txBody>
                      <a:tcPr>
                        <a:blipFill>
                          <a:blip r:embed="rId3"/>
                          <a:stretch>
                            <a:fillRect l="-602000" t="-202353" r="-305000" b="-103529"/>
                          </a:stretch>
                        </a:blipFill>
                      </a:tcPr>
                    </a:tc>
                    <a:tc>
                      <a:txBody>
                        <a:bodyPr/>
                        <a:lstStyle/>
                        <a:p>
                          <a:endParaRPr lang="en-US"/>
                        </a:p>
                      </a:txBody>
                      <a:tcPr>
                        <a:blipFill>
                          <a:blip r:embed="rId3"/>
                          <a:stretch>
                            <a:fillRect l="-702000" t="-202353" r="-205000" b="-103529"/>
                          </a:stretch>
                        </a:blipFill>
                      </a:tcPr>
                    </a:tc>
                    <a:tc>
                      <a:txBody>
                        <a:bodyPr/>
                        <a:lstStyle/>
                        <a:p>
                          <a:endParaRPr lang="en-US"/>
                        </a:p>
                      </a:txBody>
                      <a:tcPr>
                        <a:blipFill>
                          <a:blip r:embed="rId3"/>
                          <a:stretch>
                            <a:fillRect l="-802000" t="-202353" r="-105000" b="-103529"/>
                          </a:stretch>
                        </a:blipFill>
                      </a:tcPr>
                    </a:tc>
                    <a:tc>
                      <a:txBody>
                        <a:bodyPr/>
                        <a:lstStyle/>
                        <a:p>
                          <a:endParaRPr lang="en-US"/>
                        </a:p>
                      </a:txBody>
                      <a:tcPr>
                        <a:blipFill>
                          <a:blip r:embed="rId3"/>
                          <a:stretch>
                            <a:fillRect l="-902000" t="-202353" r="-5000" b="-103529"/>
                          </a:stretch>
                        </a:blipFill>
                      </a:tcPr>
                    </a:tc>
                    <a:extLst>
                      <a:ext uri="{0D108BD9-81ED-4DB2-BD59-A6C34878D82A}">
                        <a16:rowId xmlns:a16="http://schemas.microsoft.com/office/drawing/2014/main" val="3051282790"/>
                      </a:ext>
                    </a:extLst>
                  </a:tr>
                  <a:tr h="518160">
                    <a:tc>
                      <a:txBody>
                        <a:bodyPr/>
                        <a:lstStyle/>
                        <a:p>
                          <a:endParaRPr lang="en-US"/>
                        </a:p>
                      </a:txBody>
                      <a:tcPr>
                        <a:blipFill>
                          <a:blip r:embed="rId3"/>
                          <a:stretch>
                            <a:fillRect l="-2000" t="-302353" r="-905000" b="-3529"/>
                          </a:stretch>
                        </a:blipFill>
                      </a:tcPr>
                    </a:tc>
                    <a:tc>
                      <a:txBody>
                        <a:bodyPr/>
                        <a:lstStyle/>
                        <a:p>
                          <a:endParaRPr lang="en-US"/>
                        </a:p>
                      </a:txBody>
                      <a:tcPr>
                        <a:blipFill>
                          <a:blip r:embed="rId3"/>
                          <a:stretch>
                            <a:fillRect l="-102000" t="-302353" r="-805000" b="-3529"/>
                          </a:stretch>
                        </a:blipFill>
                      </a:tcPr>
                    </a:tc>
                    <a:tc>
                      <a:txBody>
                        <a:bodyPr/>
                        <a:lstStyle/>
                        <a:p>
                          <a:endParaRPr lang="en-US"/>
                        </a:p>
                      </a:txBody>
                      <a:tcPr>
                        <a:blipFill>
                          <a:blip r:embed="rId3"/>
                          <a:stretch>
                            <a:fillRect l="-202000" t="-302353" r="-705000" b="-3529"/>
                          </a:stretch>
                        </a:blipFill>
                      </a:tcPr>
                    </a:tc>
                    <a:tc>
                      <a:txBody>
                        <a:bodyPr/>
                        <a:lstStyle/>
                        <a:p>
                          <a:endParaRPr lang="en-US"/>
                        </a:p>
                      </a:txBody>
                      <a:tcPr>
                        <a:blipFill>
                          <a:blip r:embed="rId3"/>
                          <a:stretch>
                            <a:fillRect l="-302000" t="-302353" r="-605000" b="-3529"/>
                          </a:stretch>
                        </a:blipFill>
                      </a:tcPr>
                    </a:tc>
                    <a:tc>
                      <a:txBody>
                        <a:bodyPr/>
                        <a:lstStyle/>
                        <a:p>
                          <a:endParaRPr lang="en-US"/>
                        </a:p>
                      </a:txBody>
                      <a:tcPr>
                        <a:blipFill>
                          <a:blip r:embed="rId3"/>
                          <a:stretch>
                            <a:fillRect l="-402000" t="-302353" r="-505000" b="-3529"/>
                          </a:stretch>
                        </a:blipFill>
                      </a:tcPr>
                    </a:tc>
                    <a:tc>
                      <a:txBody>
                        <a:bodyPr/>
                        <a:lstStyle/>
                        <a:p>
                          <a:endParaRPr lang="en-US"/>
                        </a:p>
                      </a:txBody>
                      <a:tcPr>
                        <a:blipFill>
                          <a:blip r:embed="rId3"/>
                          <a:stretch>
                            <a:fillRect l="-502000" t="-302353" r="-405000" b="-3529"/>
                          </a:stretch>
                        </a:blipFill>
                      </a:tcPr>
                    </a:tc>
                    <a:tc>
                      <a:txBody>
                        <a:bodyPr/>
                        <a:lstStyle/>
                        <a:p>
                          <a:endParaRPr lang="en-US"/>
                        </a:p>
                      </a:txBody>
                      <a:tcPr>
                        <a:blipFill>
                          <a:blip r:embed="rId3"/>
                          <a:stretch>
                            <a:fillRect l="-602000" t="-302353" r="-305000" b="-3529"/>
                          </a:stretch>
                        </a:blipFill>
                      </a:tcPr>
                    </a:tc>
                    <a:tc>
                      <a:txBody>
                        <a:bodyPr/>
                        <a:lstStyle/>
                        <a:p>
                          <a:endParaRPr lang="en-US"/>
                        </a:p>
                      </a:txBody>
                      <a:tcPr>
                        <a:blipFill>
                          <a:blip r:embed="rId3"/>
                          <a:stretch>
                            <a:fillRect l="-702000" t="-302353" r="-205000" b="-3529"/>
                          </a:stretch>
                        </a:blipFill>
                      </a:tcPr>
                    </a:tc>
                    <a:tc>
                      <a:txBody>
                        <a:bodyPr/>
                        <a:lstStyle/>
                        <a:p>
                          <a:endParaRPr lang="en-US"/>
                        </a:p>
                      </a:txBody>
                      <a:tcPr>
                        <a:blipFill>
                          <a:blip r:embed="rId3"/>
                          <a:stretch>
                            <a:fillRect l="-802000" t="-302353" r="-105000" b="-3529"/>
                          </a:stretch>
                        </a:blipFill>
                      </a:tcPr>
                    </a:tc>
                    <a:tc>
                      <a:txBody>
                        <a:bodyPr/>
                        <a:lstStyle/>
                        <a:p>
                          <a:endParaRPr lang="en-US"/>
                        </a:p>
                      </a:txBody>
                      <a:tcPr>
                        <a:blipFill>
                          <a:blip r:embed="rId3"/>
                          <a:stretch>
                            <a:fillRect l="-902000" t="-302353" r="-5000" b="-3529"/>
                          </a:stretch>
                        </a:blipFill>
                      </a:tcPr>
                    </a:tc>
                    <a:extLst>
                      <a:ext uri="{0D108BD9-81ED-4DB2-BD59-A6C34878D82A}">
                        <a16:rowId xmlns:a16="http://schemas.microsoft.com/office/drawing/2014/main" val="4065245692"/>
                      </a:ext>
                    </a:extLst>
                  </a:tr>
                </a:tbl>
              </a:graphicData>
            </a:graphic>
          </p:graphicFrame>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Constructing a Grouped Frequency Distribution</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Solution</a:t>
                </a:r>
              </a:p>
              <a:p>
                <a:r>
                  <a:rPr lang="en-US" dirty="0"/>
                  <a:t>We’ll list the exam score classes in a column titled “Exam Scores” and list the frequency of each class in a column titled “Frequency.” The first class, </a:t>
                </a:r>
                <a14:m>
                  <m:oMath xmlns:m="http://schemas.openxmlformats.org/officeDocument/2006/math">
                    <m:r>
                      <a:rPr lang="en-US" i="1" dirty="0" smtClean="0">
                        <a:latin typeface="Cambria Math" panose="02040503050406030204" pitchFamily="18" charset="0"/>
                      </a:rPr>
                      <m:t>71–76</m:t>
                    </m:r>
                  </m:oMath>
                </a14:m>
                <a:r>
                  <a:rPr lang="en-US" dirty="0"/>
                  <a:t>, has a width of </a:t>
                </a:r>
                <a14:m>
                  <m:oMath xmlns:m="http://schemas.openxmlformats.org/officeDocument/2006/math">
                    <m:r>
                      <a:rPr lang="en-US" i="1" dirty="0" smtClean="0">
                        <a:latin typeface="Cambria Math" panose="02040503050406030204" pitchFamily="18" charset="0"/>
                      </a:rPr>
                      <m:t>6</m:t>
                    </m:r>
                  </m:oMath>
                </a14:m>
                <a:r>
                  <a:rPr lang="en-US" dirty="0"/>
                  <a:t>. The frequency is found by counting the occurrences of the data points </a:t>
                </a:r>
                <a14:m>
                  <m:oMath xmlns:m="http://schemas.openxmlformats.org/officeDocument/2006/math">
                    <m:r>
                      <a:rPr lang="en-US" i="1" dirty="0" smtClean="0">
                        <a:latin typeface="Cambria Math" panose="02040503050406030204" pitchFamily="18" charset="0"/>
                      </a:rPr>
                      <m:t>71, 72, 73, 74, 75, </m:t>
                    </m:r>
                  </m:oMath>
                </a14:m>
                <a:r>
                  <a:rPr lang="en-US" dirty="0"/>
                  <a:t>and </a:t>
                </a:r>
                <a14:m>
                  <m:oMath xmlns:m="http://schemas.openxmlformats.org/officeDocument/2006/math">
                    <m:r>
                      <a:rPr lang="en-US" i="1" dirty="0" smtClean="0">
                        <a:latin typeface="Cambria Math" panose="02040503050406030204" pitchFamily="18" charset="0"/>
                      </a:rPr>
                      <m:t>76</m:t>
                    </m:r>
                  </m:oMath>
                </a14:m>
                <a:r>
                  <a:rPr lang="en-US" dirty="0"/>
                  <a:t>. The rest of the grouped frequency distribution is created in the same way, using classes that have a width of </a:t>
                </a:r>
                <a14:m>
                  <m:oMath xmlns:m="http://schemas.openxmlformats.org/officeDocument/2006/math">
                    <m:r>
                      <a:rPr lang="en-US" i="1" dirty="0" smtClean="0">
                        <a:latin typeface="Cambria Math" panose="02040503050406030204" pitchFamily="18" charset="0"/>
                      </a:rPr>
                      <m:t>6</m:t>
                    </m:r>
                  </m:oMath>
                </a14:m>
                <a:r>
                  <a:rPr lang="en-US" dirty="0"/>
                  <a:t> with no overlap of data values.</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704"/>
                </a:stretch>
              </a:blipFill>
            </p:spPr>
            <p:txBody>
              <a:bodyPr/>
              <a:lstStyle/>
              <a:p>
                <a:r>
                  <a:rPr lang="en-IN">
                    <a:noFill/>
                  </a:rPr>
                  <a:t> </a:t>
                </a:r>
              </a:p>
            </p:txBody>
          </p:sp>
        </mc:Fallback>
      </mc:AlternateContent>
    </p:spTree>
    <p:extLst>
      <p:ext uri="{BB962C8B-B14F-4D97-AF65-F5344CB8AC3E}">
        <p14:creationId xmlns:p14="http://schemas.microsoft.com/office/powerpoint/2010/main" val="3639800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Constructing a Grouped Frequency Distribution</a:t>
            </a:r>
            <a:r>
              <a:rPr lang="en-US" dirty="0"/>
              <a:t> (cont.)</a:t>
            </a:r>
            <a:endParaRPr dirty="0"/>
          </a:p>
        </p:txBody>
      </p:sp>
      <p:sp>
        <p:nvSpPr>
          <p:cNvPr id="3" name="Text Placeholder 2"/>
          <p:cNvSpPr>
            <a:spLocks noGrp="1"/>
          </p:cNvSpPr>
          <p:nvPr>
            <p:ph type="body" sz="quarter" idx="10"/>
          </p:nvPr>
        </p:nvSpPr>
        <p:spPr/>
        <p:txBody>
          <a:bodyPr>
            <a:normAutofit/>
          </a:bodyPr>
          <a:lstStyle/>
          <a:p>
            <a:pPr algn="ctr"/>
            <a:r>
              <a:rPr lang="en-US" dirty="0"/>
              <a:t>Exam Scores in a Statistics Course</a:t>
            </a:r>
            <a:endParaRPr sz="2800"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541357D9-2353-5FE4-8A52-D4A0ADFDAD95}"/>
                  </a:ext>
                </a:extLst>
              </p:cNvPr>
              <p:cNvGraphicFramePr>
                <a:graphicFrameLocks noGrp="1"/>
              </p:cNvGraphicFramePr>
              <p:nvPr>
                <p:extLst>
                  <p:ext uri="{D42A27DB-BD31-4B8C-83A1-F6EECF244321}">
                    <p14:modId xmlns:p14="http://schemas.microsoft.com/office/powerpoint/2010/main" val="3449109313"/>
                  </p:ext>
                </p:extLst>
              </p:nvPr>
            </p:nvGraphicFramePr>
            <p:xfrm>
              <a:off x="2057400" y="1574800"/>
              <a:ext cx="5181600" cy="22098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271986318"/>
                        </a:ext>
                      </a:extLst>
                    </a:gridCol>
                    <a:gridCol w="2590800">
                      <a:extLst>
                        <a:ext uri="{9D8B030D-6E8A-4147-A177-3AD203B41FA5}">
                          <a16:colId xmlns:a16="http://schemas.microsoft.com/office/drawing/2014/main" val="1616694640"/>
                        </a:ext>
                      </a:extLst>
                    </a:gridCol>
                  </a:tblGrid>
                  <a:tr h="368300">
                    <a:tc>
                      <a:txBody>
                        <a:bodyPr/>
                        <a:lstStyle/>
                        <a:p>
                          <a:pPr algn="ctr"/>
                          <a:r>
                            <a:rPr lang="en-IN" dirty="0"/>
                            <a:t>Exam Scores</a:t>
                          </a:r>
                        </a:p>
                      </a:txBody>
                      <a:tcPr/>
                    </a:tc>
                    <a:tc>
                      <a:txBody>
                        <a:bodyPr/>
                        <a:lstStyle/>
                        <a:p>
                          <a:pPr algn="ctr"/>
                          <a:r>
                            <a:rPr lang="en-IN" dirty="0"/>
                            <a:t>Frequency</a:t>
                          </a:r>
                        </a:p>
                      </a:txBody>
                      <a:tcPr/>
                    </a:tc>
                    <a:extLst>
                      <a:ext uri="{0D108BD9-81ED-4DB2-BD59-A6C34878D82A}">
                        <a16:rowId xmlns:a16="http://schemas.microsoft.com/office/drawing/2014/main" val="2425419989"/>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71−76</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6</m:t>
                                </m:r>
                              </m:oMath>
                            </m:oMathPara>
                          </a14:m>
                          <a:endParaRPr lang="en-IN" dirty="0"/>
                        </a:p>
                      </a:txBody>
                      <a:tcPr/>
                    </a:tc>
                    <a:extLst>
                      <a:ext uri="{0D108BD9-81ED-4DB2-BD59-A6C34878D82A}">
                        <a16:rowId xmlns:a16="http://schemas.microsoft.com/office/drawing/2014/main" val="1230951462"/>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77−82</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15</m:t>
                                </m:r>
                              </m:oMath>
                            </m:oMathPara>
                          </a14:m>
                          <a:endParaRPr lang="en-IN" dirty="0"/>
                        </a:p>
                      </a:txBody>
                      <a:tcPr/>
                    </a:tc>
                    <a:extLst>
                      <a:ext uri="{0D108BD9-81ED-4DB2-BD59-A6C34878D82A}">
                        <a16:rowId xmlns:a16="http://schemas.microsoft.com/office/drawing/2014/main" val="288824698"/>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83−88</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10</m:t>
                                </m:r>
                              </m:oMath>
                            </m:oMathPara>
                          </a14:m>
                          <a:endParaRPr lang="en-IN" dirty="0"/>
                        </a:p>
                      </a:txBody>
                      <a:tcPr/>
                    </a:tc>
                    <a:extLst>
                      <a:ext uri="{0D108BD9-81ED-4DB2-BD59-A6C34878D82A}">
                        <a16:rowId xmlns:a16="http://schemas.microsoft.com/office/drawing/2014/main" val="2617888630"/>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89−94</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7</m:t>
                                </m:r>
                              </m:oMath>
                            </m:oMathPara>
                          </a14:m>
                          <a:endParaRPr lang="en-IN" dirty="0"/>
                        </a:p>
                      </a:txBody>
                      <a:tcPr/>
                    </a:tc>
                    <a:extLst>
                      <a:ext uri="{0D108BD9-81ED-4DB2-BD59-A6C34878D82A}">
                        <a16:rowId xmlns:a16="http://schemas.microsoft.com/office/drawing/2014/main" val="4253037705"/>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95−100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2</m:t>
                                </m:r>
                              </m:oMath>
                            </m:oMathPara>
                          </a14:m>
                          <a:endParaRPr lang="en-IN" dirty="0"/>
                        </a:p>
                      </a:txBody>
                      <a:tcPr/>
                    </a:tc>
                    <a:extLst>
                      <a:ext uri="{0D108BD9-81ED-4DB2-BD59-A6C34878D82A}">
                        <a16:rowId xmlns:a16="http://schemas.microsoft.com/office/drawing/2014/main" val="3154706720"/>
                      </a:ext>
                    </a:extLst>
                  </a:tr>
                </a:tbl>
              </a:graphicData>
            </a:graphic>
          </p:graphicFrame>
        </mc:Choice>
        <mc:Fallback xmlns="">
          <p:graphicFrame>
            <p:nvGraphicFramePr>
              <p:cNvPr id="4" name="Table 3">
                <a:extLst>
                  <a:ext uri="{FF2B5EF4-FFF2-40B4-BE49-F238E27FC236}">
                    <a16:creationId xmlns:a16="http://schemas.microsoft.com/office/drawing/2014/main" id="{541357D9-2353-5FE4-8A52-D4A0ADFDAD95}"/>
                  </a:ext>
                </a:extLst>
              </p:cNvPr>
              <p:cNvGraphicFramePr>
                <a:graphicFrameLocks noGrp="1"/>
              </p:cNvGraphicFramePr>
              <p:nvPr>
                <p:extLst>
                  <p:ext uri="{D42A27DB-BD31-4B8C-83A1-F6EECF244321}">
                    <p14:modId xmlns:p14="http://schemas.microsoft.com/office/powerpoint/2010/main" val="3449109313"/>
                  </p:ext>
                </p:extLst>
              </p:nvPr>
            </p:nvGraphicFramePr>
            <p:xfrm>
              <a:off x="2057400" y="1574800"/>
              <a:ext cx="5181600" cy="22098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271986318"/>
                        </a:ext>
                      </a:extLst>
                    </a:gridCol>
                    <a:gridCol w="2590800">
                      <a:extLst>
                        <a:ext uri="{9D8B030D-6E8A-4147-A177-3AD203B41FA5}">
                          <a16:colId xmlns:a16="http://schemas.microsoft.com/office/drawing/2014/main" val="1616694640"/>
                        </a:ext>
                      </a:extLst>
                    </a:gridCol>
                  </a:tblGrid>
                  <a:tr h="368300">
                    <a:tc>
                      <a:txBody>
                        <a:bodyPr/>
                        <a:lstStyle/>
                        <a:p>
                          <a:pPr algn="ctr"/>
                          <a:r>
                            <a:rPr lang="en-IN" dirty="0"/>
                            <a:t>Exam Scores</a:t>
                          </a:r>
                        </a:p>
                      </a:txBody>
                      <a:tcPr/>
                    </a:tc>
                    <a:tc>
                      <a:txBody>
                        <a:bodyPr/>
                        <a:lstStyle/>
                        <a:p>
                          <a:pPr algn="ctr"/>
                          <a:r>
                            <a:rPr lang="en-IN" dirty="0"/>
                            <a:t>Frequency</a:t>
                          </a:r>
                        </a:p>
                      </a:txBody>
                      <a:tcPr/>
                    </a:tc>
                    <a:extLst>
                      <a:ext uri="{0D108BD9-81ED-4DB2-BD59-A6C34878D82A}">
                        <a16:rowId xmlns:a16="http://schemas.microsoft.com/office/drawing/2014/main" val="2425419989"/>
                      </a:ext>
                    </a:extLst>
                  </a:tr>
                  <a:tr h="368300">
                    <a:tc>
                      <a:txBody>
                        <a:bodyPr/>
                        <a:lstStyle/>
                        <a:p>
                          <a:endParaRPr lang="en-US"/>
                        </a:p>
                      </a:txBody>
                      <a:tcPr>
                        <a:blipFill>
                          <a:blip r:embed="rId2"/>
                          <a:stretch>
                            <a:fillRect l="-235" t="-110000" r="-100704" b="-406667"/>
                          </a:stretch>
                        </a:blipFill>
                      </a:tcPr>
                    </a:tc>
                    <a:tc>
                      <a:txBody>
                        <a:bodyPr/>
                        <a:lstStyle/>
                        <a:p>
                          <a:endParaRPr lang="en-US"/>
                        </a:p>
                      </a:txBody>
                      <a:tcPr>
                        <a:blipFill>
                          <a:blip r:embed="rId2"/>
                          <a:stretch>
                            <a:fillRect l="-100471" t="-110000" r="-941" b="-406667"/>
                          </a:stretch>
                        </a:blipFill>
                      </a:tcPr>
                    </a:tc>
                    <a:extLst>
                      <a:ext uri="{0D108BD9-81ED-4DB2-BD59-A6C34878D82A}">
                        <a16:rowId xmlns:a16="http://schemas.microsoft.com/office/drawing/2014/main" val="1230951462"/>
                      </a:ext>
                    </a:extLst>
                  </a:tr>
                  <a:tr h="368300">
                    <a:tc>
                      <a:txBody>
                        <a:bodyPr/>
                        <a:lstStyle/>
                        <a:p>
                          <a:endParaRPr lang="en-US"/>
                        </a:p>
                      </a:txBody>
                      <a:tcPr>
                        <a:blipFill>
                          <a:blip r:embed="rId2"/>
                          <a:stretch>
                            <a:fillRect l="-235" t="-206557" r="-100704" b="-300000"/>
                          </a:stretch>
                        </a:blipFill>
                      </a:tcPr>
                    </a:tc>
                    <a:tc>
                      <a:txBody>
                        <a:bodyPr/>
                        <a:lstStyle/>
                        <a:p>
                          <a:endParaRPr lang="en-US"/>
                        </a:p>
                      </a:txBody>
                      <a:tcPr>
                        <a:blipFill>
                          <a:blip r:embed="rId2"/>
                          <a:stretch>
                            <a:fillRect l="-100471" t="-206557" r="-941" b="-300000"/>
                          </a:stretch>
                        </a:blipFill>
                      </a:tcPr>
                    </a:tc>
                    <a:extLst>
                      <a:ext uri="{0D108BD9-81ED-4DB2-BD59-A6C34878D82A}">
                        <a16:rowId xmlns:a16="http://schemas.microsoft.com/office/drawing/2014/main" val="288824698"/>
                      </a:ext>
                    </a:extLst>
                  </a:tr>
                  <a:tr h="368300">
                    <a:tc>
                      <a:txBody>
                        <a:bodyPr/>
                        <a:lstStyle/>
                        <a:p>
                          <a:endParaRPr lang="en-US"/>
                        </a:p>
                      </a:txBody>
                      <a:tcPr>
                        <a:blipFill>
                          <a:blip r:embed="rId2"/>
                          <a:stretch>
                            <a:fillRect l="-235" t="-311667" r="-100704" b="-205000"/>
                          </a:stretch>
                        </a:blipFill>
                      </a:tcPr>
                    </a:tc>
                    <a:tc>
                      <a:txBody>
                        <a:bodyPr/>
                        <a:lstStyle/>
                        <a:p>
                          <a:endParaRPr lang="en-US"/>
                        </a:p>
                      </a:txBody>
                      <a:tcPr>
                        <a:blipFill>
                          <a:blip r:embed="rId2"/>
                          <a:stretch>
                            <a:fillRect l="-100471" t="-311667" r="-941" b="-205000"/>
                          </a:stretch>
                        </a:blipFill>
                      </a:tcPr>
                    </a:tc>
                    <a:extLst>
                      <a:ext uri="{0D108BD9-81ED-4DB2-BD59-A6C34878D82A}">
                        <a16:rowId xmlns:a16="http://schemas.microsoft.com/office/drawing/2014/main" val="2617888630"/>
                      </a:ext>
                    </a:extLst>
                  </a:tr>
                  <a:tr h="368300">
                    <a:tc>
                      <a:txBody>
                        <a:bodyPr/>
                        <a:lstStyle/>
                        <a:p>
                          <a:endParaRPr lang="en-US"/>
                        </a:p>
                      </a:txBody>
                      <a:tcPr>
                        <a:blipFill>
                          <a:blip r:embed="rId2"/>
                          <a:stretch>
                            <a:fillRect l="-235" t="-404918" r="-100704" b="-101639"/>
                          </a:stretch>
                        </a:blipFill>
                      </a:tcPr>
                    </a:tc>
                    <a:tc>
                      <a:txBody>
                        <a:bodyPr/>
                        <a:lstStyle/>
                        <a:p>
                          <a:endParaRPr lang="en-US"/>
                        </a:p>
                      </a:txBody>
                      <a:tcPr>
                        <a:blipFill>
                          <a:blip r:embed="rId2"/>
                          <a:stretch>
                            <a:fillRect l="-100471" t="-404918" r="-941" b="-101639"/>
                          </a:stretch>
                        </a:blipFill>
                      </a:tcPr>
                    </a:tc>
                    <a:extLst>
                      <a:ext uri="{0D108BD9-81ED-4DB2-BD59-A6C34878D82A}">
                        <a16:rowId xmlns:a16="http://schemas.microsoft.com/office/drawing/2014/main" val="4253037705"/>
                      </a:ext>
                    </a:extLst>
                  </a:tr>
                  <a:tr h="368300">
                    <a:tc>
                      <a:txBody>
                        <a:bodyPr/>
                        <a:lstStyle/>
                        <a:p>
                          <a:endParaRPr lang="en-US"/>
                        </a:p>
                      </a:txBody>
                      <a:tcPr>
                        <a:blipFill>
                          <a:blip r:embed="rId2"/>
                          <a:stretch>
                            <a:fillRect l="-235" t="-513333" r="-100704" b="-3333"/>
                          </a:stretch>
                        </a:blipFill>
                      </a:tcPr>
                    </a:tc>
                    <a:tc>
                      <a:txBody>
                        <a:bodyPr/>
                        <a:lstStyle/>
                        <a:p>
                          <a:endParaRPr lang="en-US"/>
                        </a:p>
                      </a:txBody>
                      <a:tcPr>
                        <a:blipFill>
                          <a:blip r:embed="rId2"/>
                          <a:stretch>
                            <a:fillRect l="-100471" t="-513333" r="-941" b="-3333"/>
                          </a:stretch>
                        </a:blipFill>
                      </a:tcPr>
                    </a:tc>
                    <a:extLst>
                      <a:ext uri="{0D108BD9-81ED-4DB2-BD59-A6C34878D82A}">
                        <a16:rowId xmlns:a16="http://schemas.microsoft.com/office/drawing/2014/main" val="3154706720"/>
                      </a:ext>
                    </a:extLst>
                  </a:tr>
                </a:tbl>
              </a:graphicData>
            </a:graphic>
          </p:graphicFrame>
        </mc:Fallback>
      </mc:AlternateContent>
    </p:spTree>
    <p:extLst>
      <p:ext uri="{BB962C8B-B14F-4D97-AF65-F5344CB8AC3E}">
        <p14:creationId xmlns:p14="http://schemas.microsoft.com/office/powerpoint/2010/main" val="2613840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Reading a Histogram</a:t>
            </a:r>
          </a:p>
        </p:txBody>
      </p:sp>
      <p:sp>
        <p:nvSpPr>
          <p:cNvPr id="3" name="Text Placeholder 2"/>
          <p:cNvSpPr>
            <a:spLocks noGrp="1"/>
          </p:cNvSpPr>
          <p:nvPr>
            <p:ph type="body" sz="quarter" idx="10"/>
          </p:nvPr>
        </p:nvSpPr>
        <p:spPr/>
        <p:txBody>
          <a:bodyPr>
            <a:normAutofit/>
          </a:bodyPr>
          <a:lstStyle/>
          <a:p>
            <a:r>
              <a:rPr sz="2800" dirty="0"/>
              <a:t>The following histogram displays the exam scores from a recent statistics exam.</a:t>
            </a:r>
          </a:p>
          <a:p>
            <a:r>
              <a:rPr lang="en-US" sz="2800" dirty="0"/>
              <a:t> </a:t>
            </a:r>
            <a:endParaRPr sz="2800" dirty="0"/>
          </a:p>
        </p:txBody>
      </p:sp>
      <p:pic>
        <p:nvPicPr>
          <p:cNvPr id="5" name="Picture 4">
            <a:extLst>
              <a:ext uri="{FF2B5EF4-FFF2-40B4-BE49-F238E27FC236}">
                <a16:creationId xmlns:a16="http://schemas.microsoft.com/office/drawing/2014/main" id="{D1D19DD5-8F5F-E7EC-6295-13C71D72A17A}"/>
              </a:ext>
            </a:extLst>
          </p:cNvPr>
          <p:cNvPicPr>
            <a:picLocks noChangeAspect="1"/>
          </p:cNvPicPr>
          <p:nvPr/>
        </p:nvPicPr>
        <p:blipFill>
          <a:blip r:embed="rId2"/>
          <a:stretch>
            <a:fillRect/>
          </a:stretch>
        </p:blipFill>
        <p:spPr>
          <a:xfrm>
            <a:off x="2436844" y="1953789"/>
            <a:ext cx="3831772" cy="394283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Reading a Histogram</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Use the histogram to answer the following questions.</a:t>
                </a:r>
              </a:p>
              <a:p>
                <a:pPr marL="514350" indent="-514350">
                  <a:buFont typeface="+mj-lt"/>
                  <a:buAutoNum type="alphaLcPeriod"/>
                  <a:defRPr sz="2800"/>
                </a:pPr>
                <a:r>
                  <a:rPr dirty="0"/>
                  <a:t>​</a:t>
                </a:r>
                <a:r>
                  <a:rPr lang="en-US" sz="2800" dirty="0"/>
                  <a:t>Approximately how many students took the exam</a:t>
                </a:r>
                <a:r>
                  <a:rPr sz="2800" dirty="0"/>
                  <a:t>?</a:t>
                </a:r>
              </a:p>
              <a:p>
                <a:pPr marL="514350" indent="-514350">
                  <a:buFont typeface="+mj-lt"/>
                  <a:buAutoNum type="alphaLcPeriod" startAt="2"/>
                  <a:defRPr sz="2800"/>
                </a:pPr>
                <a:r>
                  <a:rPr dirty="0"/>
                  <a:t>​</a:t>
                </a:r>
                <a:r>
                  <a:rPr lang="en-US" sz="2800" dirty="0"/>
                  <a:t>Approximately how many students earned between </a:t>
                </a:r>
                <a14:m>
                  <m:oMath xmlns:m="http://schemas.openxmlformats.org/officeDocument/2006/math">
                    <m:r>
                      <a:rPr lang="en-US" sz="2800" i="1" dirty="0" smtClean="0">
                        <a:latin typeface="Cambria Math" panose="02040503050406030204" pitchFamily="18" charset="0"/>
                      </a:rPr>
                      <m:t>71</m:t>
                    </m:r>
                  </m:oMath>
                </a14:m>
                <a:r>
                  <a:rPr lang="en-US" sz="2800" dirty="0"/>
                  <a:t> and </a:t>
                </a:r>
                <a14:m>
                  <m:oMath xmlns:m="http://schemas.openxmlformats.org/officeDocument/2006/math">
                    <m:r>
                      <a:rPr lang="en-US" sz="2800" i="1" dirty="0" smtClean="0">
                        <a:latin typeface="Cambria Math" panose="02040503050406030204" pitchFamily="18" charset="0"/>
                      </a:rPr>
                      <m:t>90</m:t>
                    </m:r>
                  </m:oMath>
                </a14:m>
                <a:r>
                  <a:rPr lang="en-US" sz="2800" dirty="0"/>
                  <a:t> points</a:t>
                </a:r>
                <a:r>
                  <a:rPr sz="2800" dirty="0"/>
                  <a:t>?</a:t>
                </a:r>
              </a:p>
              <a:p>
                <a:pPr marL="514350" indent="-514350">
                  <a:buFont typeface="+mj-lt"/>
                  <a:buAutoNum type="alphaLcPeriod" startAt="3"/>
                  <a:defRPr sz="2800"/>
                </a:pPr>
                <a:r>
                  <a:rPr dirty="0"/>
                  <a:t>​</a:t>
                </a:r>
                <a:r>
                  <a:rPr lang="en-US" sz="2800" dirty="0"/>
                  <a:t>Approximately how many students earned </a:t>
                </a:r>
                <a14:m>
                  <m:oMath xmlns:m="http://schemas.openxmlformats.org/officeDocument/2006/math">
                    <m:r>
                      <a:rPr lang="en-US" sz="2800" i="1" dirty="0" smtClean="0">
                        <a:latin typeface="Cambria Math" panose="02040503050406030204" pitchFamily="18" charset="0"/>
                      </a:rPr>
                      <m:t>60</m:t>
                    </m:r>
                  </m:oMath>
                </a14:m>
                <a:r>
                  <a:rPr lang="en-US" sz="2800" dirty="0"/>
                  <a:t> points or fewer</a:t>
                </a:r>
                <a:r>
                  <a:rPr sz="2800" dirty="0"/>
                  <a:t>?</a:t>
                </a:r>
              </a:p>
              <a:p>
                <a:pPr marL="514350" indent="-514350">
                  <a:buFont typeface="+mj-lt"/>
                  <a:buAutoNum type="alphaLcPeriod" startAt="4"/>
                  <a:defRPr sz="2800"/>
                </a:pPr>
                <a:r>
                  <a:rPr dirty="0"/>
                  <a:t>​</a:t>
                </a:r>
                <a:r>
                  <a:rPr lang="en-US" sz="2800" dirty="0"/>
                  <a:t>Which class of exam scores did most of the students fall into</a:t>
                </a:r>
                <a:r>
                  <a:rPr sz="2800" dirty="0"/>
                  <a:t>?</a:t>
                </a:r>
                <a:endParaRPr lang="en-US" sz="2800" dirty="0"/>
              </a:p>
              <a:p>
                <a:pPr>
                  <a:defRPr sz="2800"/>
                </a:pPr>
                <a:endParaRPr lang="en-IN"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2296"/>
                </a:stretch>
              </a:blipFill>
            </p:spPr>
            <p:txBody>
              <a:bodyPr/>
              <a:lstStyle/>
              <a:p>
                <a:r>
                  <a:rPr lang="en-IN">
                    <a:noFill/>
                  </a:rPr>
                  <a:t> </a:t>
                </a:r>
              </a:p>
            </p:txBody>
          </p:sp>
        </mc:Fallback>
      </mc:AlternateContent>
    </p:spTree>
    <p:extLst>
      <p:ext uri="{BB962C8B-B14F-4D97-AF65-F5344CB8AC3E}">
        <p14:creationId xmlns:p14="http://schemas.microsoft.com/office/powerpoint/2010/main" val="1140289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Reading a Histogram (cont.)</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marL="514350" indent="-514350">
              <a:buAutoNum type="alphaLcPeriod"/>
            </a:pPr>
            <a:r>
              <a:rPr lang="en-US" dirty="0"/>
              <a:t>To determine the number of students who took the statistics exam, add together the frequencies of each of the classes. We’ll need to approximate the frequencies for each class from the graph, and then add them together.</a:t>
            </a:r>
          </a:p>
          <a:p>
            <a:pPr marL="457200" lvl="1" indent="0">
              <a:buNone/>
            </a:pPr>
            <a:endParaRPr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6E169865-91CC-C837-B5EA-031CFB840695}"/>
                  </a:ext>
                </a:extLst>
              </p:cNvPr>
              <p:cNvGraphicFramePr>
                <a:graphicFrameLocks noGrp="1"/>
              </p:cNvGraphicFramePr>
              <p:nvPr>
                <p:extLst>
                  <p:ext uri="{D42A27DB-BD31-4B8C-83A1-F6EECF244321}">
                    <p14:modId xmlns:p14="http://schemas.microsoft.com/office/powerpoint/2010/main" val="2947650314"/>
                  </p:ext>
                </p:extLst>
              </p:nvPr>
            </p:nvGraphicFramePr>
            <p:xfrm>
              <a:off x="2362200" y="3761672"/>
              <a:ext cx="5181600" cy="22098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271986318"/>
                        </a:ext>
                      </a:extLst>
                    </a:gridCol>
                    <a:gridCol w="2590800">
                      <a:extLst>
                        <a:ext uri="{9D8B030D-6E8A-4147-A177-3AD203B41FA5}">
                          <a16:colId xmlns:a16="http://schemas.microsoft.com/office/drawing/2014/main" val="1616694640"/>
                        </a:ext>
                      </a:extLst>
                    </a:gridCol>
                  </a:tblGrid>
                  <a:tr h="368300">
                    <a:tc>
                      <a:txBody>
                        <a:bodyPr/>
                        <a:lstStyle/>
                        <a:p>
                          <a:pPr algn="ctr"/>
                          <a:r>
                            <a:rPr lang="en-IN" dirty="0"/>
                            <a:t>Exam Scores</a:t>
                          </a:r>
                        </a:p>
                      </a:txBody>
                      <a:tcPr/>
                    </a:tc>
                    <a:tc>
                      <a:txBody>
                        <a:bodyPr/>
                        <a:lstStyle/>
                        <a:p>
                          <a:pPr algn="ctr"/>
                          <a:r>
                            <a:rPr lang="en-IN" dirty="0"/>
                            <a:t>Frequency</a:t>
                          </a:r>
                        </a:p>
                      </a:txBody>
                      <a:tcPr/>
                    </a:tc>
                    <a:extLst>
                      <a:ext uri="{0D108BD9-81ED-4DB2-BD59-A6C34878D82A}">
                        <a16:rowId xmlns:a16="http://schemas.microsoft.com/office/drawing/2014/main" val="2425419989"/>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1−10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0</m:t>
                                </m:r>
                              </m:oMath>
                            </m:oMathPara>
                          </a14:m>
                          <a:endParaRPr lang="en-IN" dirty="0"/>
                        </a:p>
                      </a:txBody>
                      <a:tcPr/>
                    </a:tc>
                    <a:extLst>
                      <a:ext uri="{0D108BD9-81ED-4DB2-BD59-A6C34878D82A}">
                        <a16:rowId xmlns:a16="http://schemas.microsoft.com/office/drawing/2014/main" val="1230951462"/>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11−20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2</m:t>
                                </m:r>
                              </m:oMath>
                            </m:oMathPara>
                          </a14:m>
                          <a:endParaRPr lang="en-IN" dirty="0"/>
                        </a:p>
                      </a:txBody>
                      <a:tcPr/>
                    </a:tc>
                    <a:extLst>
                      <a:ext uri="{0D108BD9-81ED-4DB2-BD59-A6C34878D82A}">
                        <a16:rowId xmlns:a16="http://schemas.microsoft.com/office/drawing/2014/main" val="288824698"/>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21−30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3</m:t>
                                </m:r>
                              </m:oMath>
                            </m:oMathPara>
                          </a14:m>
                          <a:endParaRPr lang="en-IN" dirty="0"/>
                        </a:p>
                      </a:txBody>
                      <a:tcPr/>
                    </a:tc>
                    <a:extLst>
                      <a:ext uri="{0D108BD9-81ED-4DB2-BD59-A6C34878D82A}">
                        <a16:rowId xmlns:a16="http://schemas.microsoft.com/office/drawing/2014/main" val="2617888630"/>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31−40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40</m:t>
                                </m:r>
                              </m:oMath>
                            </m:oMathPara>
                          </a14:m>
                          <a:endParaRPr lang="en-IN" dirty="0"/>
                        </a:p>
                      </a:txBody>
                      <a:tcPr/>
                    </a:tc>
                    <a:extLst>
                      <a:ext uri="{0D108BD9-81ED-4DB2-BD59-A6C34878D82A}">
                        <a16:rowId xmlns:a16="http://schemas.microsoft.com/office/drawing/2014/main" val="4253037705"/>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41−50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20</m:t>
                                </m:r>
                              </m:oMath>
                            </m:oMathPara>
                          </a14:m>
                          <a:endParaRPr lang="en-IN" dirty="0"/>
                        </a:p>
                      </a:txBody>
                      <a:tcPr/>
                    </a:tc>
                    <a:extLst>
                      <a:ext uri="{0D108BD9-81ED-4DB2-BD59-A6C34878D82A}">
                        <a16:rowId xmlns:a16="http://schemas.microsoft.com/office/drawing/2014/main" val="3154706720"/>
                      </a:ext>
                    </a:extLst>
                  </a:tr>
                </a:tbl>
              </a:graphicData>
            </a:graphic>
          </p:graphicFrame>
        </mc:Choice>
        <mc:Fallback xmlns="">
          <p:graphicFrame>
            <p:nvGraphicFramePr>
              <p:cNvPr id="4" name="Table 3">
                <a:extLst>
                  <a:ext uri="{FF2B5EF4-FFF2-40B4-BE49-F238E27FC236}">
                    <a16:creationId xmlns:a16="http://schemas.microsoft.com/office/drawing/2014/main" id="{6E169865-91CC-C837-B5EA-031CFB840695}"/>
                  </a:ext>
                </a:extLst>
              </p:cNvPr>
              <p:cNvGraphicFramePr>
                <a:graphicFrameLocks noGrp="1"/>
              </p:cNvGraphicFramePr>
              <p:nvPr>
                <p:extLst>
                  <p:ext uri="{D42A27DB-BD31-4B8C-83A1-F6EECF244321}">
                    <p14:modId xmlns:p14="http://schemas.microsoft.com/office/powerpoint/2010/main" val="2947650314"/>
                  </p:ext>
                </p:extLst>
              </p:nvPr>
            </p:nvGraphicFramePr>
            <p:xfrm>
              <a:off x="2362200" y="3761672"/>
              <a:ext cx="5181600" cy="22098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271986318"/>
                        </a:ext>
                      </a:extLst>
                    </a:gridCol>
                    <a:gridCol w="2590800">
                      <a:extLst>
                        <a:ext uri="{9D8B030D-6E8A-4147-A177-3AD203B41FA5}">
                          <a16:colId xmlns:a16="http://schemas.microsoft.com/office/drawing/2014/main" val="1616694640"/>
                        </a:ext>
                      </a:extLst>
                    </a:gridCol>
                  </a:tblGrid>
                  <a:tr h="368300">
                    <a:tc>
                      <a:txBody>
                        <a:bodyPr/>
                        <a:lstStyle/>
                        <a:p>
                          <a:pPr algn="ctr"/>
                          <a:r>
                            <a:rPr lang="en-IN" dirty="0"/>
                            <a:t>Exam Scores</a:t>
                          </a:r>
                        </a:p>
                      </a:txBody>
                      <a:tcPr/>
                    </a:tc>
                    <a:tc>
                      <a:txBody>
                        <a:bodyPr/>
                        <a:lstStyle/>
                        <a:p>
                          <a:pPr algn="ctr"/>
                          <a:r>
                            <a:rPr lang="en-IN" dirty="0"/>
                            <a:t>Frequency</a:t>
                          </a:r>
                        </a:p>
                      </a:txBody>
                      <a:tcPr/>
                    </a:tc>
                    <a:extLst>
                      <a:ext uri="{0D108BD9-81ED-4DB2-BD59-A6C34878D82A}">
                        <a16:rowId xmlns:a16="http://schemas.microsoft.com/office/drawing/2014/main" val="2425419989"/>
                      </a:ext>
                    </a:extLst>
                  </a:tr>
                  <a:tr h="368300">
                    <a:tc>
                      <a:txBody>
                        <a:bodyPr/>
                        <a:lstStyle/>
                        <a:p>
                          <a:endParaRPr lang="en-US"/>
                        </a:p>
                      </a:txBody>
                      <a:tcPr>
                        <a:blipFill>
                          <a:blip r:embed="rId2"/>
                          <a:stretch>
                            <a:fillRect l="-235" t="-110000" r="-100704" b="-406667"/>
                          </a:stretch>
                        </a:blipFill>
                      </a:tcPr>
                    </a:tc>
                    <a:tc>
                      <a:txBody>
                        <a:bodyPr/>
                        <a:lstStyle/>
                        <a:p>
                          <a:endParaRPr lang="en-US"/>
                        </a:p>
                      </a:txBody>
                      <a:tcPr>
                        <a:blipFill>
                          <a:blip r:embed="rId2"/>
                          <a:stretch>
                            <a:fillRect l="-100471" t="-110000" r="-941" b="-406667"/>
                          </a:stretch>
                        </a:blipFill>
                      </a:tcPr>
                    </a:tc>
                    <a:extLst>
                      <a:ext uri="{0D108BD9-81ED-4DB2-BD59-A6C34878D82A}">
                        <a16:rowId xmlns:a16="http://schemas.microsoft.com/office/drawing/2014/main" val="1230951462"/>
                      </a:ext>
                    </a:extLst>
                  </a:tr>
                  <a:tr h="368300">
                    <a:tc>
                      <a:txBody>
                        <a:bodyPr/>
                        <a:lstStyle/>
                        <a:p>
                          <a:endParaRPr lang="en-US"/>
                        </a:p>
                      </a:txBody>
                      <a:tcPr>
                        <a:blipFill>
                          <a:blip r:embed="rId2"/>
                          <a:stretch>
                            <a:fillRect l="-235" t="-206557" r="-100704" b="-300000"/>
                          </a:stretch>
                        </a:blipFill>
                      </a:tcPr>
                    </a:tc>
                    <a:tc>
                      <a:txBody>
                        <a:bodyPr/>
                        <a:lstStyle/>
                        <a:p>
                          <a:endParaRPr lang="en-US"/>
                        </a:p>
                      </a:txBody>
                      <a:tcPr>
                        <a:blipFill>
                          <a:blip r:embed="rId2"/>
                          <a:stretch>
                            <a:fillRect l="-100471" t="-206557" r="-941" b="-300000"/>
                          </a:stretch>
                        </a:blipFill>
                      </a:tcPr>
                    </a:tc>
                    <a:extLst>
                      <a:ext uri="{0D108BD9-81ED-4DB2-BD59-A6C34878D82A}">
                        <a16:rowId xmlns:a16="http://schemas.microsoft.com/office/drawing/2014/main" val="288824698"/>
                      </a:ext>
                    </a:extLst>
                  </a:tr>
                  <a:tr h="368300">
                    <a:tc>
                      <a:txBody>
                        <a:bodyPr/>
                        <a:lstStyle/>
                        <a:p>
                          <a:endParaRPr lang="en-US"/>
                        </a:p>
                      </a:txBody>
                      <a:tcPr>
                        <a:blipFill>
                          <a:blip r:embed="rId2"/>
                          <a:stretch>
                            <a:fillRect l="-235" t="-311667" r="-100704" b="-205000"/>
                          </a:stretch>
                        </a:blipFill>
                      </a:tcPr>
                    </a:tc>
                    <a:tc>
                      <a:txBody>
                        <a:bodyPr/>
                        <a:lstStyle/>
                        <a:p>
                          <a:endParaRPr lang="en-US"/>
                        </a:p>
                      </a:txBody>
                      <a:tcPr>
                        <a:blipFill>
                          <a:blip r:embed="rId2"/>
                          <a:stretch>
                            <a:fillRect l="-100471" t="-311667" r="-941" b="-205000"/>
                          </a:stretch>
                        </a:blipFill>
                      </a:tcPr>
                    </a:tc>
                    <a:extLst>
                      <a:ext uri="{0D108BD9-81ED-4DB2-BD59-A6C34878D82A}">
                        <a16:rowId xmlns:a16="http://schemas.microsoft.com/office/drawing/2014/main" val="2617888630"/>
                      </a:ext>
                    </a:extLst>
                  </a:tr>
                  <a:tr h="368300">
                    <a:tc>
                      <a:txBody>
                        <a:bodyPr/>
                        <a:lstStyle/>
                        <a:p>
                          <a:endParaRPr lang="en-US"/>
                        </a:p>
                      </a:txBody>
                      <a:tcPr>
                        <a:blipFill>
                          <a:blip r:embed="rId2"/>
                          <a:stretch>
                            <a:fillRect l="-235" t="-404918" r="-100704" b="-101639"/>
                          </a:stretch>
                        </a:blipFill>
                      </a:tcPr>
                    </a:tc>
                    <a:tc>
                      <a:txBody>
                        <a:bodyPr/>
                        <a:lstStyle/>
                        <a:p>
                          <a:endParaRPr lang="en-US"/>
                        </a:p>
                      </a:txBody>
                      <a:tcPr>
                        <a:blipFill>
                          <a:blip r:embed="rId2"/>
                          <a:stretch>
                            <a:fillRect l="-100471" t="-404918" r="-941" b="-101639"/>
                          </a:stretch>
                        </a:blipFill>
                      </a:tcPr>
                    </a:tc>
                    <a:extLst>
                      <a:ext uri="{0D108BD9-81ED-4DB2-BD59-A6C34878D82A}">
                        <a16:rowId xmlns:a16="http://schemas.microsoft.com/office/drawing/2014/main" val="4253037705"/>
                      </a:ext>
                    </a:extLst>
                  </a:tr>
                  <a:tr h="368300">
                    <a:tc>
                      <a:txBody>
                        <a:bodyPr/>
                        <a:lstStyle/>
                        <a:p>
                          <a:endParaRPr lang="en-US"/>
                        </a:p>
                      </a:txBody>
                      <a:tcPr>
                        <a:blipFill>
                          <a:blip r:embed="rId2"/>
                          <a:stretch>
                            <a:fillRect l="-235" t="-513333" r="-100704" b="-3333"/>
                          </a:stretch>
                        </a:blipFill>
                      </a:tcPr>
                    </a:tc>
                    <a:tc>
                      <a:txBody>
                        <a:bodyPr/>
                        <a:lstStyle/>
                        <a:p>
                          <a:endParaRPr lang="en-US"/>
                        </a:p>
                      </a:txBody>
                      <a:tcPr>
                        <a:blipFill>
                          <a:blip r:embed="rId2"/>
                          <a:stretch>
                            <a:fillRect l="-100471" t="-513333" r="-941" b="-3333"/>
                          </a:stretch>
                        </a:blipFill>
                      </a:tcPr>
                    </a:tc>
                    <a:extLst>
                      <a:ext uri="{0D108BD9-81ED-4DB2-BD59-A6C34878D82A}">
                        <a16:rowId xmlns:a16="http://schemas.microsoft.com/office/drawing/2014/main" val="3154706720"/>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Reading a Histogram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endParaRPr lang="en-US" dirty="0"/>
              </a:p>
              <a:p>
                <a:endParaRPr lang="en-US" dirty="0"/>
              </a:p>
              <a:p>
                <a:endParaRPr lang="en-US" dirty="0"/>
              </a:p>
              <a:p>
                <a:endParaRPr lang="en-US" dirty="0"/>
              </a:p>
              <a:p>
                <a:endParaRPr lang="en-US" dirty="0"/>
              </a:p>
              <a:p>
                <a:pPr marL="457200" lvl="1" indent="0">
                  <a:buNone/>
                </a:pPr>
                <a:r>
                  <a:rPr lang="en-US" dirty="0"/>
                  <a:t>Using the estimates, there are approximately </a:t>
                </a:r>
                <a14:m>
                  <m:oMath xmlns:m="http://schemas.openxmlformats.org/officeDocument/2006/math">
                    <m:r>
                      <a:rPr lang="en-US" i="1" dirty="0" smtClean="0">
                        <a:latin typeface="Cambria Math" panose="02040503050406030204" pitchFamily="18" charset="0"/>
                      </a:rPr>
                      <m:t>172 </m:t>
                    </m:r>
                  </m:oMath>
                </a14:m>
                <a:r>
                  <a:rPr lang="en-US" dirty="0"/>
                  <a:t>students who took the statistics exam.</a:t>
                </a:r>
              </a:p>
              <a:p>
                <a:pPr marL="514350" indent="-514350">
                  <a:buFont typeface="+mj-lt"/>
                  <a:buAutoNum type="alphaLcPeriod" startAt="2"/>
                </a:pPr>
                <a:r>
                  <a:rPr lang="en-US" dirty="0"/>
                  <a:t>To determine how many students earned between </a:t>
                </a:r>
                <a14:m>
                  <m:oMath xmlns:m="http://schemas.openxmlformats.org/officeDocument/2006/math">
                    <m:r>
                      <a:rPr lang="en-US" i="1" dirty="0" smtClean="0">
                        <a:latin typeface="Cambria Math" panose="02040503050406030204" pitchFamily="18" charset="0"/>
                      </a:rPr>
                      <m:t>71</m:t>
                    </m:r>
                  </m:oMath>
                </a14:m>
                <a:r>
                  <a:rPr lang="en-US" dirty="0"/>
                  <a:t> and </a:t>
                </a:r>
                <a14:m>
                  <m:oMath xmlns:m="http://schemas.openxmlformats.org/officeDocument/2006/math">
                    <m:r>
                      <a:rPr lang="en-US" i="1" dirty="0" smtClean="0">
                        <a:latin typeface="Cambria Math" panose="02040503050406030204" pitchFamily="18" charset="0"/>
                      </a:rPr>
                      <m:t>90</m:t>
                    </m:r>
                  </m:oMath>
                </a14:m>
                <a:r>
                  <a:rPr lang="en-US" dirty="0"/>
                  <a:t> points, we need to add together the estimated frequencies for the classes </a:t>
                </a:r>
                <a14:m>
                  <m:oMath xmlns:m="http://schemas.openxmlformats.org/officeDocument/2006/math">
                    <m:r>
                      <a:rPr lang="en-US" i="1" dirty="0" smtClean="0">
                        <a:latin typeface="Cambria Math" panose="02040503050406030204" pitchFamily="18" charset="0"/>
                      </a:rPr>
                      <m:t>71–80</m:t>
                    </m:r>
                  </m:oMath>
                </a14:m>
                <a:r>
                  <a:rPr lang="en-US" dirty="0"/>
                  <a:t> and </a:t>
                </a:r>
                <a14:m>
                  <m:oMath xmlns:m="http://schemas.openxmlformats.org/officeDocument/2006/math">
                    <m:r>
                      <a:rPr lang="en-US" i="1" dirty="0" smtClean="0">
                        <a:latin typeface="Cambria Math" panose="02040503050406030204" pitchFamily="18" charset="0"/>
                      </a:rPr>
                      <m:t>81–90</m:t>
                    </m:r>
                  </m:oMath>
                </a14:m>
                <a:r>
                  <a:rPr lang="en-US" dirty="0"/>
                  <a:t>. </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b="-736"/>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6E169865-91CC-C837-B5EA-031CFB840695}"/>
                  </a:ext>
                </a:extLst>
              </p:cNvPr>
              <p:cNvGraphicFramePr>
                <a:graphicFrameLocks noGrp="1"/>
              </p:cNvGraphicFramePr>
              <p:nvPr>
                <p:extLst>
                  <p:ext uri="{D42A27DB-BD31-4B8C-83A1-F6EECF244321}">
                    <p14:modId xmlns:p14="http://schemas.microsoft.com/office/powerpoint/2010/main" val="3614867287"/>
                  </p:ext>
                </p:extLst>
              </p:nvPr>
            </p:nvGraphicFramePr>
            <p:xfrm>
              <a:off x="1870788" y="1110342"/>
              <a:ext cx="5181600" cy="22098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271986318"/>
                        </a:ext>
                      </a:extLst>
                    </a:gridCol>
                    <a:gridCol w="2590800">
                      <a:extLst>
                        <a:ext uri="{9D8B030D-6E8A-4147-A177-3AD203B41FA5}">
                          <a16:colId xmlns:a16="http://schemas.microsoft.com/office/drawing/2014/main" val="1616694640"/>
                        </a:ext>
                      </a:extLst>
                    </a:gridCol>
                  </a:tblGrid>
                  <a:tr h="368300">
                    <a:tc>
                      <a:txBody>
                        <a:bodyPr/>
                        <a:lstStyle/>
                        <a:p>
                          <a:pPr algn="ctr"/>
                          <a:r>
                            <a:rPr lang="en-IN" dirty="0"/>
                            <a:t>Exam Scores</a:t>
                          </a:r>
                        </a:p>
                      </a:txBody>
                      <a:tcPr/>
                    </a:tc>
                    <a:tc>
                      <a:txBody>
                        <a:bodyPr/>
                        <a:lstStyle/>
                        <a:p>
                          <a:pPr algn="ctr"/>
                          <a:r>
                            <a:rPr lang="en-IN" dirty="0"/>
                            <a:t>Frequency</a:t>
                          </a:r>
                        </a:p>
                      </a:txBody>
                      <a:tcPr/>
                    </a:tc>
                    <a:extLst>
                      <a:ext uri="{0D108BD9-81ED-4DB2-BD59-A6C34878D82A}">
                        <a16:rowId xmlns:a16="http://schemas.microsoft.com/office/drawing/2014/main" val="2425419989"/>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51−60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15</m:t>
                                </m:r>
                              </m:oMath>
                            </m:oMathPara>
                          </a14:m>
                          <a:endParaRPr lang="en-IN" dirty="0"/>
                        </a:p>
                      </a:txBody>
                      <a:tcPr/>
                    </a:tc>
                    <a:extLst>
                      <a:ext uri="{0D108BD9-81ED-4DB2-BD59-A6C34878D82A}">
                        <a16:rowId xmlns:a16="http://schemas.microsoft.com/office/drawing/2014/main" val="1230951462"/>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61−70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20</m:t>
                                </m:r>
                              </m:oMath>
                            </m:oMathPara>
                          </a14:m>
                          <a:endParaRPr lang="en-IN" dirty="0"/>
                        </a:p>
                      </a:txBody>
                      <a:tcPr/>
                    </a:tc>
                    <a:extLst>
                      <a:ext uri="{0D108BD9-81ED-4DB2-BD59-A6C34878D82A}">
                        <a16:rowId xmlns:a16="http://schemas.microsoft.com/office/drawing/2014/main" val="288824698"/>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71−80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35</m:t>
                                </m:r>
                              </m:oMath>
                            </m:oMathPara>
                          </a14:m>
                          <a:endParaRPr lang="en-IN" dirty="0"/>
                        </a:p>
                      </a:txBody>
                      <a:tcPr/>
                    </a:tc>
                    <a:extLst>
                      <a:ext uri="{0D108BD9-81ED-4DB2-BD59-A6C34878D82A}">
                        <a16:rowId xmlns:a16="http://schemas.microsoft.com/office/drawing/2014/main" val="2617888630"/>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81−90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25</m:t>
                                </m:r>
                              </m:oMath>
                            </m:oMathPara>
                          </a14:m>
                          <a:endParaRPr lang="en-IN" dirty="0"/>
                        </a:p>
                      </a:txBody>
                      <a:tcPr/>
                    </a:tc>
                    <a:extLst>
                      <a:ext uri="{0D108BD9-81ED-4DB2-BD59-A6C34878D82A}">
                        <a16:rowId xmlns:a16="http://schemas.microsoft.com/office/drawing/2014/main" val="4253037705"/>
                      </a:ext>
                    </a:extLst>
                  </a:tr>
                  <a:tr h="368300">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91−100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12</m:t>
                                </m:r>
                              </m:oMath>
                            </m:oMathPara>
                          </a14:m>
                          <a:endParaRPr lang="en-IN" dirty="0"/>
                        </a:p>
                      </a:txBody>
                      <a:tcPr/>
                    </a:tc>
                    <a:extLst>
                      <a:ext uri="{0D108BD9-81ED-4DB2-BD59-A6C34878D82A}">
                        <a16:rowId xmlns:a16="http://schemas.microsoft.com/office/drawing/2014/main" val="3154706720"/>
                      </a:ext>
                    </a:extLst>
                  </a:tr>
                </a:tbl>
              </a:graphicData>
            </a:graphic>
          </p:graphicFrame>
        </mc:Choice>
        <mc:Fallback xmlns="">
          <p:graphicFrame>
            <p:nvGraphicFramePr>
              <p:cNvPr id="4" name="Table 3">
                <a:extLst>
                  <a:ext uri="{FF2B5EF4-FFF2-40B4-BE49-F238E27FC236}">
                    <a16:creationId xmlns:a16="http://schemas.microsoft.com/office/drawing/2014/main" id="{6E169865-91CC-C837-B5EA-031CFB840695}"/>
                  </a:ext>
                </a:extLst>
              </p:cNvPr>
              <p:cNvGraphicFramePr>
                <a:graphicFrameLocks noGrp="1"/>
              </p:cNvGraphicFramePr>
              <p:nvPr>
                <p:extLst>
                  <p:ext uri="{D42A27DB-BD31-4B8C-83A1-F6EECF244321}">
                    <p14:modId xmlns:p14="http://schemas.microsoft.com/office/powerpoint/2010/main" val="3614867287"/>
                  </p:ext>
                </p:extLst>
              </p:nvPr>
            </p:nvGraphicFramePr>
            <p:xfrm>
              <a:off x="1870788" y="1110342"/>
              <a:ext cx="5181600" cy="22098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271986318"/>
                        </a:ext>
                      </a:extLst>
                    </a:gridCol>
                    <a:gridCol w="2590800">
                      <a:extLst>
                        <a:ext uri="{9D8B030D-6E8A-4147-A177-3AD203B41FA5}">
                          <a16:colId xmlns:a16="http://schemas.microsoft.com/office/drawing/2014/main" val="1616694640"/>
                        </a:ext>
                      </a:extLst>
                    </a:gridCol>
                  </a:tblGrid>
                  <a:tr h="368300">
                    <a:tc>
                      <a:txBody>
                        <a:bodyPr/>
                        <a:lstStyle/>
                        <a:p>
                          <a:pPr algn="ctr"/>
                          <a:r>
                            <a:rPr lang="en-IN" dirty="0"/>
                            <a:t>Exam Scores</a:t>
                          </a:r>
                        </a:p>
                      </a:txBody>
                      <a:tcPr/>
                    </a:tc>
                    <a:tc>
                      <a:txBody>
                        <a:bodyPr/>
                        <a:lstStyle/>
                        <a:p>
                          <a:pPr algn="ctr"/>
                          <a:r>
                            <a:rPr lang="en-IN" dirty="0"/>
                            <a:t>Frequency</a:t>
                          </a:r>
                        </a:p>
                      </a:txBody>
                      <a:tcPr/>
                    </a:tc>
                    <a:extLst>
                      <a:ext uri="{0D108BD9-81ED-4DB2-BD59-A6C34878D82A}">
                        <a16:rowId xmlns:a16="http://schemas.microsoft.com/office/drawing/2014/main" val="2425419989"/>
                      </a:ext>
                    </a:extLst>
                  </a:tr>
                  <a:tr h="368300">
                    <a:tc>
                      <a:txBody>
                        <a:bodyPr/>
                        <a:lstStyle/>
                        <a:p>
                          <a:endParaRPr lang="en-US"/>
                        </a:p>
                      </a:txBody>
                      <a:tcPr>
                        <a:blipFill>
                          <a:blip r:embed="rId3"/>
                          <a:stretch>
                            <a:fillRect l="-235" t="-110000" r="-100939" b="-406667"/>
                          </a:stretch>
                        </a:blipFill>
                      </a:tcPr>
                    </a:tc>
                    <a:tc>
                      <a:txBody>
                        <a:bodyPr/>
                        <a:lstStyle/>
                        <a:p>
                          <a:endParaRPr lang="en-US"/>
                        </a:p>
                      </a:txBody>
                      <a:tcPr>
                        <a:blipFill>
                          <a:blip r:embed="rId3"/>
                          <a:stretch>
                            <a:fillRect l="-100471" t="-110000" r="-1176" b="-406667"/>
                          </a:stretch>
                        </a:blipFill>
                      </a:tcPr>
                    </a:tc>
                    <a:extLst>
                      <a:ext uri="{0D108BD9-81ED-4DB2-BD59-A6C34878D82A}">
                        <a16:rowId xmlns:a16="http://schemas.microsoft.com/office/drawing/2014/main" val="1230951462"/>
                      </a:ext>
                    </a:extLst>
                  </a:tr>
                  <a:tr h="368300">
                    <a:tc>
                      <a:txBody>
                        <a:bodyPr/>
                        <a:lstStyle/>
                        <a:p>
                          <a:endParaRPr lang="en-US"/>
                        </a:p>
                      </a:txBody>
                      <a:tcPr>
                        <a:blipFill>
                          <a:blip r:embed="rId3"/>
                          <a:stretch>
                            <a:fillRect l="-235" t="-206557" r="-100939" b="-300000"/>
                          </a:stretch>
                        </a:blipFill>
                      </a:tcPr>
                    </a:tc>
                    <a:tc>
                      <a:txBody>
                        <a:bodyPr/>
                        <a:lstStyle/>
                        <a:p>
                          <a:endParaRPr lang="en-US"/>
                        </a:p>
                      </a:txBody>
                      <a:tcPr>
                        <a:blipFill>
                          <a:blip r:embed="rId3"/>
                          <a:stretch>
                            <a:fillRect l="-100471" t="-206557" r="-1176" b="-300000"/>
                          </a:stretch>
                        </a:blipFill>
                      </a:tcPr>
                    </a:tc>
                    <a:extLst>
                      <a:ext uri="{0D108BD9-81ED-4DB2-BD59-A6C34878D82A}">
                        <a16:rowId xmlns:a16="http://schemas.microsoft.com/office/drawing/2014/main" val="288824698"/>
                      </a:ext>
                    </a:extLst>
                  </a:tr>
                  <a:tr h="368300">
                    <a:tc>
                      <a:txBody>
                        <a:bodyPr/>
                        <a:lstStyle/>
                        <a:p>
                          <a:endParaRPr lang="en-US"/>
                        </a:p>
                      </a:txBody>
                      <a:tcPr>
                        <a:blipFill>
                          <a:blip r:embed="rId3"/>
                          <a:stretch>
                            <a:fillRect l="-235" t="-311667" r="-100939" b="-205000"/>
                          </a:stretch>
                        </a:blipFill>
                      </a:tcPr>
                    </a:tc>
                    <a:tc>
                      <a:txBody>
                        <a:bodyPr/>
                        <a:lstStyle/>
                        <a:p>
                          <a:endParaRPr lang="en-US"/>
                        </a:p>
                      </a:txBody>
                      <a:tcPr>
                        <a:blipFill>
                          <a:blip r:embed="rId3"/>
                          <a:stretch>
                            <a:fillRect l="-100471" t="-311667" r="-1176" b="-205000"/>
                          </a:stretch>
                        </a:blipFill>
                      </a:tcPr>
                    </a:tc>
                    <a:extLst>
                      <a:ext uri="{0D108BD9-81ED-4DB2-BD59-A6C34878D82A}">
                        <a16:rowId xmlns:a16="http://schemas.microsoft.com/office/drawing/2014/main" val="2617888630"/>
                      </a:ext>
                    </a:extLst>
                  </a:tr>
                  <a:tr h="368300">
                    <a:tc>
                      <a:txBody>
                        <a:bodyPr/>
                        <a:lstStyle/>
                        <a:p>
                          <a:endParaRPr lang="en-US"/>
                        </a:p>
                      </a:txBody>
                      <a:tcPr>
                        <a:blipFill>
                          <a:blip r:embed="rId3"/>
                          <a:stretch>
                            <a:fillRect l="-235" t="-404918" r="-100939" b="-101639"/>
                          </a:stretch>
                        </a:blipFill>
                      </a:tcPr>
                    </a:tc>
                    <a:tc>
                      <a:txBody>
                        <a:bodyPr/>
                        <a:lstStyle/>
                        <a:p>
                          <a:endParaRPr lang="en-US"/>
                        </a:p>
                      </a:txBody>
                      <a:tcPr>
                        <a:blipFill>
                          <a:blip r:embed="rId3"/>
                          <a:stretch>
                            <a:fillRect l="-100471" t="-404918" r="-1176" b="-101639"/>
                          </a:stretch>
                        </a:blipFill>
                      </a:tcPr>
                    </a:tc>
                    <a:extLst>
                      <a:ext uri="{0D108BD9-81ED-4DB2-BD59-A6C34878D82A}">
                        <a16:rowId xmlns:a16="http://schemas.microsoft.com/office/drawing/2014/main" val="4253037705"/>
                      </a:ext>
                    </a:extLst>
                  </a:tr>
                  <a:tr h="368300">
                    <a:tc>
                      <a:txBody>
                        <a:bodyPr/>
                        <a:lstStyle/>
                        <a:p>
                          <a:endParaRPr lang="en-US"/>
                        </a:p>
                      </a:txBody>
                      <a:tcPr>
                        <a:blipFill>
                          <a:blip r:embed="rId3"/>
                          <a:stretch>
                            <a:fillRect l="-235" t="-513333" r="-100939" b="-3333"/>
                          </a:stretch>
                        </a:blipFill>
                      </a:tcPr>
                    </a:tc>
                    <a:tc>
                      <a:txBody>
                        <a:bodyPr/>
                        <a:lstStyle/>
                        <a:p>
                          <a:endParaRPr lang="en-US"/>
                        </a:p>
                      </a:txBody>
                      <a:tcPr>
                        <a:blipFill>
                          <a:blip r:embed="rId3"/>
                          <a:stretch>
                            <a:fillRect l="-100471" t="-513333" r="-1176" b="-3333"/>
                          </a:stretch>
                        </a:blipFill>
                      </a:tcPr>
                    </a:tc>
                    <a:extLst>
                      <a:ext uri="{0D108BD9-81ED-4DB2-BD59-A6C34878D82A}">
                        <a16:rowId xmlns:a16="http://schemas.microsoft.com/office/drawing/2014/main" val="3154706720"/>
                      </a:ext>
                    </a:extLst>
                  </a:tr>
                </a:tbl>
              </a:graphicData>
            </a:graphic>
          </p:graphicFrame>
        </mc:Fallback>
      </mc:AlternateContent>
    </p:spTree>
    <p:extLst>
      <p:ext uri="{BB962C8B-B14F-4D97-AF65-F5344CB8AC3E}">
        <p14:creationId xmlns:p14="http://schemas.microsoft.com/office/powerpoint/2010/main" val="416165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Reading a Histogram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457200" lvl="1" indent="0">
                  <a:buNone/>
                </a:pPr>
                <a:r>
                  <a:rPr lang="en-US" dirty="0"/>
                  <a:t>Therefore, we estimate that </a:t>
                </a:r>
                <a14:m>
                  <m:oMath xmlns:m="http://schemas.openxmlformats.org/officeDocument/2006/math">
                    <m:r>
                      <a:rPr lang="en-US" i="1" dirty="0" smtClean="0">
                        <a:latin typeface="Cambria Math" panose="02040503050406030204" pitchFamily="18" charset="0"/>
                      </a:rPr>
                      <m:t>60</m:t>
                    </m:r>
                  </m:oMath>
                </a14:m>
                <a:r>
                  <a:rPr lang="en-US" dirty="0"/>
                  <a:t> students earned between </a:t>
                </a:r>
                <a14:m>
                  <m:oMath xmlns:m="http://schemas.openxmlformats.org/officeDocument/2006/math">
                    <m:r>
                      <a:rPr lang="en-US" i="1" dirty="0" smtClean="0">
                        <a:latin typeface="Cambria Math" panose="02040503050406030204" pitchFamily="18" charset="0"/>
                      </a:rPr>
                      <m:t>71 </m:t>
                    </m:r>
                  </m:oMath>
                </a14:m>
                <a:r>
                  <a:rPr lang="en-US" dirty="0"/>
                  <a:t>and </a:t>
                </a:r>
                <a14:m>
                  <m:oMath xmlns:m="http://schemas.openxmlformats.org/officeDocument/2006/math">
                    <m:r>
                      <a:rPr lang="en-US" i="1" dirty="0" smtClean="0">
                        <a:latin typeface="Cambria Math" panose="02040503050406030204" pitchFamily="18" charset="0"/>
                      </a:rPr>
                      <m:t>90</m:t>
                    </m:r>
                  </m:oMath>
                </a14:m>
                <a:r>
                  <a:rPr lang="en-US" dirty="0"/>
                  <a:t> points on the statistics exam.</a:t>
                </a:r>
              </a:p>
              <a:p>
                <a:pPr marL="514350" indent="-514350">
                  <a:buFont typeface="+mj-lt"/>
                  <a:buAutoNum type="alphaLcPeriod" startAt="3"/>
                </a:pPr>
                <a:r>
                  <a:rPr lang="en-US" dirty="0"/>
                  <a:t>To determine how many students earned </a:t>
                </a:r>
                <a14:m>
                  <m:oMath xmlns:m="http://schemas.openxmlformats.org/officeDocument/2006/math">
                    <m:r>
                      <a:rPr lang="en-US" i="1" dirty="0" smtClean="0">
                        <a:latin typeface="Cambria Math" panose="02040503050406030204" pitchFamily="18" charset="0"/>
                      </a:rPr>
                      <m:t>60</m:t>
                    </m:r>
                  </m:oMath>
                </a14:m>
                <a:r>
                  <a:rPr lang="en-US" dirty="0"/>
                  <a:t> points or fewer, we need to add together the estimated frequencies for the classes </a:t>
                </a:r>
                <a14:m>
                  <m:oMath xmlns:m="http://schemas.openxmlformats.org/officeDocument/2006/math">
                    <m:r>
                      <a:rPr lang="en-US" i="1" dirty="0" smtClean="0">
                        <a:latin typeface="Cambria Math" panose="02040503050406030204" pitchFamily="18" charset="0"/>
                      </a:rPr>
                      <m:t>1–10, 11–20, 21–30</m:t>
                    </m:r>
                  </m:oMath>
                </a14:m>
                <a:r>
                  <a:rPr lang="en-US" dirty="0"/>
                  <a:t>, </a:t>
                </a:r>
                <a14:m>
                  <m:oMath xmlns:m="http://schemas.openxmlformats.org/officeDocument/2006/math">
                    <m:r>
                      <a:rPr lang="en-US" i="1" dirty="0" smtClean="0">
                        <a:latin typeface="Cambria Math" panose="02040503050406030204" pitchFamily="18" charset="0"/>
                      </a:rPr>
                      <m:t>31–40, 41–50</m:t>
                    </m:r>
                  </m:oMath>
                </a14:m>
                <a:r>
                  <a:rPr lang="en-US" dirty="0"/>
                  <a:t>, and </a:t>
                </a:r>
                <a14:m>
                  <m:oMath xmlns:m="http://schemas.openxmlformats.org/officeDocument/2006/math">
                    <m:r>
                      <a:rPr lang="en-US" i="1" dirty="0" smtClean="0">
                        <a:latin typeface="Cambria Math" panose="02040503050406030204" pitchFamily="18" charset="0"/>
                      </a:rPr>
                      <m:t>51–60</m:t>
                    </m:r>
                  </m:oMath>
                </a14:m>
                <a:r>
                  <a:rPr lang="en-US" dirty="0"/>
                  <a:t>. Therefore, we estimate that </a:t>
                </a:r>
                <a14:m>
                  <m:oMath xmlns:m="http://schemas.openxmlformats.org/officeDocument/2006/math">
                    <m:r>
                      <a:rPr lang="en-US" i="1" dirty="0" smtClean="0">
                        <a:latin typeface="Cambria Math" panose="02040503050406030204" pitchFamily="18" charset="0"/>
                      </a:rPr>
                      <m:t>80</m:t>
                    </m:r>
                  </m:oMath>
                </a14:m>
                <a:r>
                  <a:rPr lang="en-US" dirty="0"/>
                  <a:t> students earned </a:t>
                </a:r>
                <a14:m>
                  <m:oMath xmlns:m="http://schemas.openxmlformats.org/officeDocument/2006/math">
                    <m:r>
                      <a:rPr lang="en-US" i="1" dirty="0" smtClean="0">
                        <a:latin typeface="Cambria Math" panose="02040503050406030204" pitchFamily="18" charset="0"/>
                      </a:rPr>
                      <m:t>60</m:t>
                    </m:r>
                  </m:oMath>
                </a14:m>
                <a:r>
                  <a:rPr lang="en-US" dirty="0"/>
                  <a:t> points or fewer on the statistics exam.</a:t>
                </a:r>
              </a:p>
              <a:p>
                <a:pPr marL="514350" indent="-514350">
                  <a:buFont typeface="+mj-lt"/>
                  <a:buAutoNum type="alphaLcPeriod" startAt="3"/>
                </a:pPr>
                <a:r>
                  <a:rPr lang="en-US" dirty="0"/>
                  <a:t>The class </a:t>
                </a:r>
                <a14:m>
                  <m:oMath xmlns:m="http://schemas.openxmlformats.org/officeDocument/2006/math">
                    <m:r>
                      <a:rPr lang="en-US" i="1" dirty="0" smtClean="0">
                        <a:latin typeface="Cambria Math" panose="02040503050406030204" pitchFamily="18" charset="0"/>
                      </a:rPr>
                      <m:t>31–40</m:t>
                    </m:r>
                  </m:oMath>
                </a14:m>
                <a:r>
                  <a:rPr lang="en-US" dirty="0"/>
                  <a:t> contains the most exam scores.</a:t>
                </a:r>
              </a:p>
              <a:p>
                <a:pPr marL="457200" lvl="1" indent="0">
                  <a:buNone/>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2222"/>
                </a:stretch>
              </a:blipFill>
            </p:spPr>
            <p:txBody>
              <a:bodyPr/>
              <a:lstStyle/>
              <a:p>
                <a:r>
                  <a:rPr lang="en-IN">
                    <a:noFill/>
                  </a:rPr>
                  <a:t> </a:t>
                </a:r>
              </a:p>
            </p:txBody>
          </p:sp>
        </mc:Fallback>
      </mc:AlternateContent>
    </p:spTree>
    <p:extLst>
      <p:ext uri="{BB962C8B-B14F-4D97-AF65-F5344CB8AC3E}">
        <p14:creationId xmlns:p14="http://schemas.microsoft.com/office/powerpoint/2010/main" val="3647869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Constructing a Histogram and Frequency Polygon</a:t>
            </a:r>
          </a:p>
        </p:txBody>
      </p:sp>
      <p:sp>
        <p:nvSpPr>
          <p:cNvPr id="3" name="Text Placeholder 2"/>
          <p:cNvSpPr>
            <a:spLocks noGrp="1"/>
          </p:cNvSpPr>
          <p:nvPr>
            <p:ph type="body" sz="quarter" idx="10"/>
          </p:nvPr>
        </p:nvSpPr>
        <p:spPr/>
        <p:txBody>
          <a:bodyPr>
            <a:normAutofit/>
          </a:bodyPr>
          <a:lstStyle/>
          <a:p>
            <a:r>
              <a:rPr lang="en-US" sz="2800" dirty="0"/>
              <a:t>Given the following grouped frequency distribution, construct a histogram and the corresponding frequency polygon on the same set of axes</a:t>
            </a:r>
            <a:r>
              <a:rPr sz="2800" dirty="0"/>
              <a:t>.</a:t>
            </a:r>
          </a:p>
        </p:txBody>
      </p:sp>
      <mc:AlternateContent xmlns:mc="http://schemas.openxmlformats.org/markup-compatibility/2006" xmlns:a14="http://schemas.microsoft.com/office/drawing/2010/main">
        <mc:Choice Requires="a14">
          <p:graphicFrame>
            <p:nvGraphicFramePr>
              <p:cNvPr id="4" name="Table 5">
                <a:extLst>
                  <a:ext uri="{FF2B5EF4-FFF2-40B4-BE49-F238E27FC236}">
                    <a16:creationId xmlns:a16="http://schemas.microsoft.com/office/drawing/2014/main" id="{4069EA1E-C863-4BB7-882D-A8FB66D6594F}"/>
                  </a:ext>
                </a:extLst>
              </p:cNvPr>
              <p:cNvGraphicFramePr>
                <a:graphicFrameLocks noGrp="1"/>
              </p:cNvGraphicFramePr>
              <p:nvPr>
                <p:extLst>
                  <p:ext uri="{D42A27DB-BD31-4B8C-83A1-F6EECF244321}">
                    <p14:modId xmlns:p14="http://schemas.microsoft.com/office/powerpoint/2010/main" val="2097676242"/>
                  </p:ext>
                </p:extLst>
              </p:nvPr>
            </p:nvGraphicFramePr>
            <p:xfrm>
              <a:off x="2628900" y="3200400"/>
              <a:ext cx="3886200" cy="222504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3782022939"/>
                        </a:ext>
                      </a:extLst>
                    </a:gridCol>
                    <a:gridCol w="1943100">
                      <a:extLst>
                        <a:ext uri="{9D8B030D-6E8A-4147-A177-3AD203B41FA5}">
                          <a16:colId xmlns:a16="http://schemas.microsoft.com/office/drawing/2014/main" val="2575296242"/>
                        </a:ext>
                      </a:extLst>
                    </a:gridCol>
                  </a:tblGrid>
                  <a:tr h="370840">
                    <a:tc>
                      <a:txBody>
                        <a:bodyPr/>
                        <a:lstStyle/>
                        <a:p>
                          <a:pPr algn="ctr"/>
                          <a:r>
                            <a:rPr lang="en-US" sz="1800" dirty="0"/>
                            <a:t>Miles Run</a:t>
                          </a:r>
                        </a:p>
                      </a:txBody>
                      <a:tcPr/>
                    </a:tc>
                    <a:tc>
                      <a:txBody>
                        <a:bodyPr/>
                        <a:lstStyle/>
                        <a:p>
                          <a:pPr algn="ctr"/>
                          <a:r>
                            <a:rPr lang="en-US" sz="1800" dirty="0"/>
                            <a:t>Frequency</a:t>
                          </a:r>
                        </a:p>
                      </a:txBody>
                      <a:tcPr/>
                    </a:tc>
                    <a:extLst>
                      <a:ext uri="{0D108BD9-81ED-4DB2-BD59-A6C34878D82A}">
                        <a16:rowId xmlns:a16="http://schemas.microsoft.com/office/drawing/2014/main" val="2554979645"/>
                      </a:ext>
                    </a:extLst>
                  </a:tr>
                  <a:tr h="370840">
                    <a:tc>
                      <a:txBody>
                        <a:bodyPr/>
                        <a:lstStyle/>
                        <a:p>
                          <a:pPr algn="ctr"/>
                          <a14:m>
                            <m:oMathPara xmlns:m="http://schemas.openxmlformats.org/officeDocument/2006/math">
                              <m:oMathParaPr>
                                <m:jc m:val="centerGroup"/>
                              </m:oMathParaPr>
                              <m:oMath xmlns:m="http://schemas.openxmlformats.org/officeDocument/2006/math">
                                <m:r>
                                  <a:rPr lang="en-US" sz="1800" i="1" dirty="0" smtClean="0">
                                    <a:latin typeface="Cambria Math" panose="02040503050406030204" pitchFamily="18" charset="0"/>
                                  </a:rPr>
                                  <m:t>1—10</m:t>
                                </m:r>
                              </m:oMath>
                            </m:oMathPara>
                          </a14:m>
                          <a:endParaRPr lang="en-US" sz="1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1800" i="1" dirty="0" smtClean="0">
                                    <a:latin typeface="Cambria Math" panose="02040503050406030204" pitchFamily="18" charset="0"/>
                                  </a:rPr>
                                  <m:t>25</m:t>
                                </m:r>
                              </m:oMath>
                            </m:oMathPara>
                          </a14:m>
                          <a:endParaRPr lang="en-US" sz="1800" dirty="0"/>
                        </a:p>
                      </a:txBody>
                      <a:tcPr/>
                    </a:tc>
                    <a:extLst>
                      <a:ext uri="{0D108BD9-81ED-4DB2-BD59-A6C34878D82A}">
                        <a16:rowId xmlns:a16="http://schemas.microsoft.com/office/drawing/2014/main" val="2812548716"/>
                      </a:ext>
                    </a:extLst>
                  </a:tr>
                  <a:tr h="370840">
                    <a:tc>
                      <a:txBody>
                        <a:bodyPr/>
                        <a:lstStyle/>
                        <a:p>
                          <a:pPr algn="ctr"/>
                          <a14:m>
                            <m:oMathPara xmlns:m="http://schemas.openxmlformats.org/officeDocument/2006/math">
                              <m:oMathParaPr>
                                <m:jc m:val="centerGroup"/>
                              </m:oMathParaPr>
                              <m:oMath xmlns:m="http://schemas.openxmlformats.org/officeDocument/2006/math">
                                <m:r>
                                  <a:rPr lang="en-US" sz="1800" i="1" dirty="0" smtClean="0">
                                    <a:latin typeface="Cambria Math" panose="02040503050406030204" pitchFamily="18" charset="0"/>
                                  </a:rPr>
                                  <m:t>11—20</m:t>
                                </m:r>
                              </m:oMath>
                            </m:oMathPara>
                          </a14:m>
                          <a:endParaRPr lang="en-US" sz="1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1800" i="1" dirty="0" smtClean="0">
                                    <a:latin typeface="Cambria Math" panose="02040503050406030204" pitchFamily="18" charset="0"/>
                                  </a:rPr>
                                  <m:t>20</m:t>
                                </m:r>
                              </m:oMath>
                            </m:oMathPara>
                          </a14:m>
                          <a:endParaRPr lang="en-US" sz="1800" dirty="0"/>
                        </a:p>
                      </a:txBody>
                      <a:tcPr/>
                    </a:tc>
                    <a:extLst>
                      <a:ext uri="{0D108BD9-81ED-4DB2-BD59-A6C34878D82A}">
                        <a16:rowId xmlns:a16="http://schemas.microsoft.com/office/drawing/2014/main" val="1175455963"/>
                      </a:ext>
                    </a:extLst>
                  </a:tr>
                  <a:tr h="370840">
                    <a:tc>
                      <a:txBody>
                        <a:bodyPr/>
                        <a:lstStyle/>
                        <a:p>
                          <a:pPr algn="ctr"/>
                          <a14:m>
                            <m:oMathPara xmlns:m="http://schemas.openxmlformats.org/officeDocument/2006/math">
                              <m:oMathParaPr>
                                <m:jc m:val="centerGroup"/>
                              </m:oMathParaPr>
                              <m:oMath xmlns:m="http://schemas.openxmlformats.org/officeDocument/2006/math">
                                <m:r>
                                  <a:rPr lang="en-US" sz="1800" i="1" dirty="0" smtClean="0">
                                    <a:latin typeface="Cambria Math" panose="02040503050406030204" pitchFamily="18" charset="0"/>
                                  </a:rPr>
                                  <m:t>21—30 </m:t>
                                </m:r>
                              </m:oMath>
                            </m:oMathPara>
                          </a14:m>
                          <a:endParaRPr lang="en-US" sz="1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1800" i="1" dirty="0" smtClean="0">
                                    <a:latin typeface="Cambria Math" panose="02040503050406030204" pitchFamily="18" charset="0"/>
                                  </a:rPr>
                                  <m:t>30</m:t>
                                </m:r>
                              </m:oMath>
                            </m:oMathPara>
                          </a14:m>
                          <a:endParaRPr lang="en-US" sz="1800" dirty="0"/>
                        </a:p>
                      </a:txBody>
                      <a:tcPr/>
                    </a:tc>
                    <a:extLst>
                      <a:ext uri="{0D108BD9-81ED-4DB2-BD59-A6C34878D82A}">
                        <a16:rowId xmlns:a16="http://schemas.microsoft.com/office/drawing/2014/main" val="1681664312"/>
                      </a:ext>
                    </a:extLst>
                  </a:tr>
                  <a:tr h="370840">
                    <a:tc>
                      <a:txBody>
                        <a:bodyPr/>
                        <a:lstStyle/>
                        <a:p>
                          <a:pPr algn="ctr"/>
                          <a14:m>
                            <m:oMathPara xmlns:m="http://schemas.openxmlformats.org/officeDocument/2006/math">
                              <m:oMathParaPr>
                                <m:jc m:val="centerGroup"/>
                              </m:oMathParaPr>
                              <m:oMath xmlns:m="http://schemas.openxmlformats.org/officeDocument/2006/math">
                                <m:r>
                                  <a:rPr lang="en-US" sz="1800" i="1" dirty="0" smtClean="0">
                                    <a:latin typeface="Cambria Math" panose="02040503050406030204" pitchFamily="18" charset="0"/>
                                  </a:rPr>
                                  <m:t>31—40</m:t>
                                </m:r>
                              </m:oMath>
                            </m:oMathPara>
                          </a14:m>
                          <a:endParaRPr lang="en-US" sz="1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1800" i="1" dirty="0" smtClean="0">
                                    <a:latin typeface="Cambria Math" panose="02040503050406030204" pitchFamily="18" charset="0"/>
                                  </a:rPr>
                                  <m:t>25</m:t>
                                </m:r>
                              </m:oMath>
                            </m:oMathPara>
                          </a14:m>
                          <a:endParaRPr lang="en-US" sz="1800" dirty="0"/>
                        </a:p>
                      </a:txBody>
                      <a:tcPr/>
                    </a:tc>
                    <a:extLst>
                      <a:ext uri="{0D108BD9-81ED-4DB2-BD59-A6C34878D82A}">
                        <a16:rowId xmlns:a16="http://schemas.microsoft.com/office/drawing/2014/main" val="788278281"/>
                      </a:ext>
                    </a:extLst>
                  </a:tr>
                  <a:tr h="370840">
                    <a:tc>
                      <a:txBody>
                        <a:bodyPr/>
                        <a:lstStyle/>
                        <a:p>
                          <a:pPr algn="ctr"/>
                          <a14:m>
                            <m:oMathPara xmlns:m="http://schemas.openxmlformats.org/officeDocument/2006/math">
                              <m:oMathParaPr>
                                <m:jc m:val="centerGroup"/>
                              </m:oMathParaPr>
                              <m:oMath xmlns:m="http://schemas.openxmlformats.org/officeDocument/2006/math">
                                <m:r>
                                  <a:rPr lang="en-US" sz="1800" i="1" dirty="0" smtClean="0">
                                    <a:latin typeface="Cambria Math" panose="02040503050406030204" pitchFamily="18" charset="0"/>
                                  </a:rPr>
                                  <m:t>41—50</m:t>
                                </m:r>
                              </m:oMath>
                            </m:oMathPara>
                          </a14:m>
                          <a:endParaRPr lang="en-US" sz="1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1800" i="1" dirty="0" smtClean="0">
                                    <a:latin typeface="Cambria Math" panose="02040503050406030204" pitchFamily="18" charset="0"/>
                                  </a:rPr>
                                  <m:t>8</m:t>
                                </m:r>
                              </m:oMath>
                            </m:oMathPara>
                          </a14:m>
                          <a:endParaRPr lang="en-US" sz="1800" dirty="0"/>
                        </a:p>
                      </a:txBody>
                      <a:tcPr/>
                    </a:tc>
                    <a:extLst>
                      <a:ext uri="{0D108BD9-81ED-4DB2-BD59-A6C34878D82A}">
                        <a16:rowId xmlns:a16="http://schemas.microsoft.com/office/drawing/2014/main" val="370487581"/>
                      </a:ext>
                    </a:extLst>
                  </a:tr>
                </a:tbl>
              </a:graphicData>
            </a:graphic>
          </p:graphicFrame>
        </mc:Choice>
        <mc:Fallback xmlns="">
          <p:graphicFrame>
            <p:nvGraphicFramePr>
              <p:cNvPr id="4" name="Table 5">
                <a:extLst>
                  <a:ext uri="{FF2B5EF4-FFF2-40B4-BE49-F238E27FC236}">
                    <a16:creationId xmlns:a16="http://schemas.microsoft.com/office/drawing/2014/main" id="{4069EA1E-C863-4BB7-882D-A8FB66D6594F}"/>
                  </a:ext>
                </a:extLst>
              </p:cNvPr>
              <p:cNvGraphicFramePr>
                <a:graphicFrameLocks noGrp="1"/>
              </p:cNvGraphicFramePr>
              <p:nvPr>
                <p:extLst>
                  <p:ext uri="{D42A27DB-BD31-4B8C-83A1-F6EECF244321}">
                    <p14:modId xmlns:p14="http://schemas.microsoft.com/office/powerpoint/2010/main" val="2097676242"/>
                  </p:ext>
                </p:extLst>
              </p:nvPr>
            </p:nvGraphicFramePr>
            <p:xfrm>
              <a:off x="2628900" y="3200400"/>
              <a:ext cx="3886200" cy="222504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3782022939"/>
                        </a:ext>
                      </a:extLst>
                    </a:gridCol>
                    <a:gridCol w="1943100">
                      <a:extLst>
                        <a:ext uri="{9D8B030D-6E8A-4147-A177-3AD203B41FA5}">
                          <a16:colId xmlns:a16="http://schemas.microsoft.com/office/drawing/2014/main" val="2575296242"/>
                        </a:ext>
                      </a:extLst>
                    </a:gridCol>
                  </a:tblGrid>
                  <a:tr h="370840">
                    <a:tc>
                      <a:txBody>
                        <a:bodyPr/>
                        <a:lstStyle/>
                        <a:p>
                          <a:pPr algn="ctr"/>
                          <a:r>
                            <a:rPr lang="en-US" sz="1800" dirty="0"/>
                            <a:t>Miles Run</a:t>
                          </a:r>
                        </a:p>
                      </a:txBody>
                      <a:tcPr/>
                    </a:tc>
                    <a:tc>
                      <a:txBody>
                        <a:bodyPr/>
                        <a:lstStyle/>
                        <a:p>
                          <a:pPr algn="ctr"/>
                          <a:r>
                            <a:rPr lang="en-US" sz="1800" dirty="0"/>
                            <a:t>Frequency</a:t>
                          </a:r>
                        </a:p>
                      </a:txBody>
                      <a:tcPr/>
                    </a:tc>
                    <a:extLst>
                      <a:ext uri="{0D108BD9-81ED-4DB2-BD59-A6C34878D82A}">
                        <a16:rowId xmlns:a16="http://schemas.microsoft.com/office/drawing/2014/main" val="2554979645"/>
                      </a:ext>
                    </a:extLst>
                  </a:tr>
                  <a:tr h="370840">
                    <a:tc>
                      <a:txBody>
                        <a:bodyPr/>
                        <a:lstStyle/>
                        <a:p>
                          <a:endParaRPr lang="en-US"/>
                        </a:p>
                      </a:txBody>
                      <a:tcPr>
                        <a:blipFill>
                          <a:blip r:embed="rId2"/>
                          <a:stretch>
                            <a:fillRect l="-313" t="-108197" r="-101254" b="-403279"/>
                          </a:stretch>
                        </a:blipFill>
                      </a:tcPr>
                    </a:tc>
                    <a:tc>
                      <a:txBody>
                        <a:bodyPr/>
                        <a:lstStyle/>
                        <a:p>
                          <a:endParaRPr lang="en-US"/>
                        </a:p>
                      </a:txBody>
                      <a:tcPr>
                        <a:blipFill>
                          <a:blip r:embed="rId2"/>
                          <a:stretch>
                            <a:fillRect l="-100313" t="-108197" r="-1254" b="-403279"/>
                          </a:stretch>
                        </a:blipFill>
                      </a:tcPr>
                    </a:tc>
                    <a:extLst>
                      <a:ext uri="{0D108BD9-81ED-4DB2-BD59-A6C34878D82A}">
                        <a16:rowId xmlns:a16="http://schemas.microsoft.com/office/drawing/2014/main" val="2812548716"/>
                      </a:ext>
                    </a:extLst>
                  </a:tr>
                  <a:tr h="370840">
                    <a:tc>
                      <a:txBody>
                        <a:bodyPr/>
                        <a:lstStyle/>
                        <a:p>
                          <a:endParaRPr lang="en-US"/>
                        </a:p>
                      </a:txBody>
                      <a:tcPr>
                        <a:blipFill>
                          <a:blip r:embed="rId2"/>
                          <a:stretch>
                            <a:fillRect l="-313" t="-208197" r="-101254" b="-303279"/>
                          </a:stretch>
                        </a:blipFill>
                      </a:tcPr>
                    </a:tc>
                    <a:tc>
                      <a:txBody>
                        <a:bodyPr/>
                        <a:lstStyle/>
                        <a:p>
                          <a:endParaRPr lang="en-US"/>
                        </a:p>
                      </a:txBody>
                      <a:tcPr>
                        <a:blipFill>
                          <a:blip r:embed="rId2"/>
                          <a:stretch>
                            <a:fillRect l="-100313" t="-208197" r="-1254" b="-303279"/>
                          </a:stretch>
                        </a:blipFill>
                      </a:tcPr>
                    </a:tc>
                    <a:extLst>
                      <a:ext uri="{0D108BD9-81ED-4DB2-BD59-A6C34878D82A}">
                        <a16:rowId xmlns:a16="http://schemas.microsoft.com/office/drawing/2014/main" val="1175455963"/>
                      </a:ext>
                    </a:extLst>
                  </a:tr>
                  <a:tr h="370840">
                    <a:tc>
                      <a:txBody>
                        <a:bodyPr/>
                        <a:lstStyle/>
                        <a:p>
                          <a:endParaRPr lang="en-US"/>
                        </a:p>
                      </a:txBody>
                      <a:tcPr>
                        <a:blipFill>
                          <a:blip r:embed="rId2"/>
                          <a:stretch>
                            <a:fillRect l="-313" t="-313333" r="-101254" b="-208333"/>
                          </a:stretch>
                        </a:blipFill>
                      </a:tcPr>
                    </a:tc>
                    <a:tc>
                      <a:txBody>
                        <a:bodyPr/>
                        <a:lstStyle/>
                        <a:p>
                          <a:endParaRPr lang="en-US"/>
                        </a:p>
                      </a:txBody>
                      <a:tcPr>
                        <a:blipFill>
                          <a:blip r:embed="rId2"/>
                          <a:stretch>
                            <a:fillRect l="-100313" t="-313333" r="-1254" b="-208333"/>
                          </a:stretch>
                        </a:blipFill>
                      </a:tcPr>
                    </a:tc>
                    <a:extLst>
                      <a:ext uri="{0D108BD9-81ED-4DB2-BD59-A6C34878D82A}">
                        <a16:rowId xmlns:a16="http://schemas.microsoft.com/office/drawing/2014/main" val="1681664312"/>
                      </a:ext>
                    </a:extLst>
                  </a:tr>
                  <a:tr h="370840">
                    <a:tc>
                      <a:txBody>
                        <a:bodyPr/>
                        <a:lstStyle/>
                        <a:p>
                          <a:endParaRPr lang="en-US"/>
                        </a:p>
                      </a:txBody>
                      <a:tcPr>
                        <a:blipFill>
                          <a:blip r:embed="rId2"/>
                          <a:stretch>
                            <a:fillRect l="-313" t="-406557" r="-101254" b="-104918"/>
                          </a:stretch>
                        </a:blipFill>
                      </a:tcPr>
                    </a:tc>
                    <a:tc>
                      <a:txBody>
                        <a:bodyPr/>
                        <a:lstStyle/>
                        <a:p>
                          <a:endParaRPr lang="en-US"/>
                        </a:p>
                      </a:txBody>
                      <a:tcPr>
                        <a:blipFill>
                          <a:blip r:embed="rId2"/>
                          <a:stretch>
                            <a:fillRect l="-100313" t="-406557" r="-1254" b="-104918"/>
                          </a:stretch>
                        </a:blipFill>
                      </a:tcPr>
                    </a:tc>
                    <a:extLst>
                      <a:ext uri="{0D108BD9-81ED-4DB2-BD59-A6C34878D82A}">
                        <a16:rowId xmlns:a16="http://schemas.microsoft.com/office/drawing/2014/main" val="788278281"/>
                      </a:ext>
                    </a:extLst>
                  </a:tr>
                  <a:tr h="370840">
                    <a:tc>
                      <a:txBody>
                        <a:bodyPr/>
                        <a:lstStyle/>
                        <a:p>
                          <a:endParaRPr lang="en-US"/>
                        </a:p>
                      </a:txBody>
                      <a:tcPr>
                        <a:blipFill>
                          <a:blip r:embed="rId2"/>
                          <a:stretch>
                            <a:fillRect l="-313" t="-506557" r="-101254" b="-4918"/>
                          </a:stretch>
                        </a:blipFill>
                      </a:tcPr>
                    </a:tc>
                    <a:tc>
                      <a:txBody>
                        <a:bodyPr/>
                        <a:lstStyle/>
                        <a:p>
                          <a:endParaRPr lang="en-US"/>
                        </a:p>
                      </a:txBody>
                      <a:tcPr>
                        <a:blipFill>
                          <a:blip r:embed="rId2"/>
                          <a:stretch>
                            <a:fillRect l="-100313" t="-506557" r="-1254" b="-4918"/>
                          </a:stretch>
                        </a:blipFill>
                      </a:tcPr>
                    </a:tc>
                    <a:extLst>
                      <a:ext uri="{0D108BD9-81ED-4DB2-BD59-A6C34878D82A}">
                        <a16:rowId xmlns:a16="http://schemas.microsoft.com/office/drawing/2014/main" val="370487581"/>
                      </a:ext>
                    </a:extLst>
                  </a:tr>
                </a:tbl>
              </a:graphicData>
            </a:graphic>
          </p:graphicFrame>
        </mc:Fallback>
      </mc:AlternateContent>
      <p:sp>
        <p:nvSpPr>
          <p:cNvPr id="7" name="TextBox 6">
            <a:extLst>
              <a:ext uri="{FF2B5EF4-FFF2-40B4-BE49-F238E27FC236}">
                <a16:creationId xmlns:a16="http://schemas.microsoft.com/office/drawing/2014/main" id="{E049FE6E-309F-41BE-AB48-1407D752DC19}"/>
              </a:ext>
            </a:extLst>
          </p:cNvPr>
          <p:cNvSpPr txBox="1"/>
          <p:nvPr/>
        </p:nvSpPr>
        <p:spPr>
          <a:xfrm>
            <a:off x="2628900" y="2445603"/>
            <a:ext cx="3886200" cy="830997"/>
          </a:xfrm>
          <a:prstGeom prst="rect">
            <a:avLst/>
          </a:prstGeom>
          <a:noFill/>
        </p:spPr>
        <p:txBody>
          <a:bodyPr wrap="square" rtlCol="0">
            <a:spAutoFit/>
          </a:bodyPr>
          <a:lstStyle/>
          <a:p>
            <a:pPr algn="ctr"/>
            <a:r>
              <a:rPr lang="en-US" sz="2400" dirty="0"/>
              <a:t>Weekly Mileage of Running Club Members</a:t>
            </a:r>
          </a:p>
        </p:txBody>
      </p:sp>
    </p:spTree>
    <p:extLst>
      <p:ext uri="{BB962C8B-B14F-4D97-AF65-F5344CB8AC3E}">
        <p14:creationId xmlns:p14="http://schemas.microsoft.com/office/powerpoint/2010/main" val="1994089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Constructing a Histogram and Frequency Polygon</a:t>
            </a:r>
            <a:r>
              <a:rPr lang="en-US" dirty="0"/>
              <a:t> (cont.)</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To create the histogram, each class (row) will represent a bar on the graph. The height of each bar corresponds to the frequency of that class. To create the frequency polygon, after creating the histogram, connect the midpoints of the tops of each bar with a line segment.</a:t>
            </a:r>
            <a:endParaRPr sz="2800" dirty="0"/>
          </a:p>
        </p:txBody>
      </p:sp>
    </p:spTree>
    <p:extLst>
      <p:ext uri="{BB962C8B-B14F-4D97-AF65-F5344CB8AC3E}">
        <p14:creationId xmlns:p14="http://schemas.microsoft.com/office/powerpoint/2010/main" val="1002877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Reading a Frequency Distribution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The following frequency distribution shows the number of four-year private nonprofit institutions in the United States with an acceptance rate of </a:t>
                </a:r>
                <a14:m>
                  <m:oMath xmlns:m="http://schemas.openxmlformats.org/officeDocument/2006/math">
                    <m:r>
                      <a:rPr lang="en-IN" i="1" dirty="0" smtClean="0">
                        <a:latin typeface="Cambria Math" panose="02040503050406030204" pitchFamily="18" charset="0"/>
                      </a:rPr>
                      <m:t>20%</m:t>
                    </m:r>
                  </m:oMath>
                </a14:m>
                <a:r>
                  <a:rPr sz="2800" dirty="0"/>
                  <a:t> or less in each state (that has them) in </a:t>
                </a:r>
                <a14:m>
                  <m:oMath xmlns:m="http://schemas.openxmlformats.org/officeDocument/2006/math">
                    <m:r>
                      <a:rPr lang="en-IN" sz="2800" i="1" dirty="0" smtClean="0">
                        <a:latin typeface="Cambria Math" panose="02040503050406030204" pitchFamily="18" charset="0"/>
                      </a:rPr>
                      <m:t>2017</m:t>
                    </m:r>
                  </m:oMath>
                </a14:m>
                <a:r>
                  <a:rPr sz="2800" dirty="0"/>
                  <a:t>.</a:t>
                </a:r>
              </a:p>
              <a:p>
                <a:r>
                  <a:rPr sz="2800" dirty="0"/>
                  <a:t>Use the frequency distribution to answer the </a:t>
                </a:r>
                <a:r>
                  <a:rPr lang="en-US" sz="2800" dirty="0"/>
                  <a:t>following </a:t>
                </a:r>
                <a:r>
                  <a:rPr sz="2800" dirty="0"/>
                  <a:t>questions.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000"/>
                </a:stretch>
              </a:blipFill>
            </p:spPr>
            <p:txBody>
              <a:bodyPr/>
              <a:lstStyle/>
              <a:p>
                <a:r>
                  <a:rPr lang="en-IN">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Constructing a Histogram and Frequency Polygon</a:t>
            </a:r>
            <a:r>
              <a:rPr lang="en-US" dirty="0"/>
              <a:t> (cont.)</a:t>
            </a:r>
            <a:endParaRPr dirty="0"/>
          </a:p>
        </p:txBody>
      </p:sp>
      <p:sp>
        <p:nvSpPr>
          <p:cNvPr id="3" name="Text Placeholder 2"/>
          <p:cNvSpPr>
            <a:spLocks noGrp="1"/>
          </p:cNvSpPr>
          <p:nvPr>
            <p:ph type="body" sz="quarter" idx="10"/>
          </p:nvPr>
        </p:nvSpPr>
        <p:spPr/>
        <p:txBody>
          <a:bodyPr>
            <a:normAutofit/>
          </a:bodyPr>
          <a:lstStyle/>
          <a:p>
            <a:r>
              <a:rPr lang="en-US" sz="2800" b="1" dirty="0"/>
              <a:t> </a:t>
            </a:r>
            <a:endParaRPr sz="2800" dirty="0"/>
          </a:p>
        </p:txBody>
      </p:sp>
      <p:pic>
        <p:nvPicPr>
          <p:cNvPr id="5" name="Picture 4">
            <a:extLst>
              <a:ext uri="{FF2B5EF4-FFF2-40B4-BE49-F238E27FC236}">
                <a16:creationId xmlns:a16="http://schemas.microsoft.com/office/drawing/2014/main" id="{A5B96956-5B2E-592D-2536-783670739E85}"/>
              </a:ext>
            </a:extLst>
          </p:cNvPr>
          <p:cNvPicPr>
            <a:picLocks noChangeAspect="1"/>
          </p:cNvPicPr>
          <p:nvPr/>
        </p:nvPicPr>
        <p:blipFill>
          <a:blip r:embed="rId2"/>
          <a:stretch>
            <a:fillRect/>
          </a:stretch>
        </p:blipFill>
        <p:spPr>
          <a:xfrm>
            <a:off x="2088434" y="1258108"/>
            <a:ext cx="4485400" cy="4477109"/>
          </a:xfrm>
          <a:prstGeom prst="rect">
            <a:avLst/>
          </a:prstGeom>
        </p:spPr>
      </p:pic>
    </p:spTree>
    <p:extLst>
      <p:ext uri="{BB962C8B-B14F-4D97-AF65-F5344CB8AC3E}">
        <p14:creationId xmlns:p14="http://schemas.microsoft.com/office/powerpoint/2010/main" val="957699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Constructing a Stem-and-Leaf Plot</a:t>
            </a:r>
          </a:p>
        </p:txBody>
      </p:sp>
      <p:sp>
        <p:nvSpPr>
          <p:cNvPr id="3" name="Text Placeholder 2"/>
          <p:cNvSpPr>
            <a:spLocks noGrp="1"/>
          </p:cNvSpPr>
          <p:nvPr>
            <p:ph type="body" sz="quarter" idx="10"/>
          </p:nvPr>
        </p:nvSpPr>
        <p:spPr/>
        <p:txBody>
          <a:bodyPr>
            <a:normAutofit/>
          </a:bodyPr>
          <a:lstStyle/>
          <a:p>
            <a:r>
              <a:rPr lang="en-US" sz="2800" dirty="0"/>
              <a:t>Use the following weekly mileages recorded by runners in a local running club to create a stem-and-leaf plot</a:t>
            </a:r>
            <a:r>
              <a:rPr sz="2800" dirty="0"/>
              <a:t>.</a:t>
            </a:r>
            <a:endParaRPr lang="en-US" sz="2800" dirty="0"/>
          </a:p>
          <a:p>
            <a:endParaRPr lang="en-IN" dirty="0"/>
          </a:p>
          <a:p>
            <a:endParaRPr lang="en-IN" sz="2800" dirty="0"/>
          </a:p>
          <a:p>
            <a:endParaRPr lang="en-IN" dirty="0"/>
          </a:p>
          <a:p>
            <a:endParaRPr lang="en-IN" dirty="0"/>
          </a:p>
          <a:p>
            <a:r>
              <a:rPr lang="en-IN" sz="2800" b="1" dirty="0"/>
              <a:t>Solution</a:t>
            </a:r>
          </a:p>
          <a:p>
            <a:r>
              <a:rPr lang="en-US" sz="2800" dirty="0"/>
              <a:t>To create the stem-and-leaf plot we will use the tens digit for the values in the “stem” column and the ones values in the “leaf” column.</a:t>
            </a:r>
          </a:p>
        </p:txBody>
      </p:sp>
      <mc:AlternateContent xmlns:mc="http://schemas.openxmlformats.org/markup-compatibility/2006" xmlns:a14="http://schemas.microsoft.com/office/drawing/2010/main">
        <mc:Choice Requires="a14">
          <p:graphicFrame>
            <p:nvGraphicFramePr>
              <p:cNvPr id="6" name="Table 6">
                <a:extLst>
                  <a:ext uri="{FF2B5EF4-FFF2-40B4-BE49-F238E27FC236}">
                    <a16:creationId xmlns:a16="http://schemas.microsoft.com/office/drawing/2014/main" id="{52DE4A15-DD83-4606-BA1C-08FEA6A297A8}"/>
                  </a:ext>
                </a:extLst>
              </p:cNvPr>
              <p:cNvGraphicFramePr>
                <a:graphicFrameLocks noGrp="1"/>
              </p:cNvGraphicFramePr>
              <p:nvPr>
                <p:extLst>
                  <p:ext uri="{D42A27DB-BD31-4B8C-83A1-F6EECF244321}">
                    <p14:modId xmlns:p14="http://schemas.microsoft.com/office/powerpoint/2010/main" val="4133698670"/>
                  </p:ext>
                </p:extLst>
              </p:nvPr>
            </p:nvGraphicFramePr>
            <p:xfrm>
              <a:off x="1524000" y="2103120"/>
              <a:ext cx="6096000" cy="155448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1861707220"/>
                        </a:ext>
                      </a:extLst>
                    </a:gridCol>
                    <a:gridCol w="609600">
                      <a:extLst>
                        <a:ext uri="{9D8B030D-6E8A-4147-A177-3AD203B41FA5}">
                          <a16:colId xmlns:a16="http://schemas.microsoft.com/office/drawing/2014/main" val="4101923697"/>
                        </a:ext>
                      </a:extLst>
                    </a:gridCol>
                    <a:gridCol w="609600">
                      <a:extLst>
                        <a:ext uri="{9D8B030D-6E8A-4147-A177-3AD203B41FA5}">
                          <a16:colId xmlns:a16="http://schemas.microsoft.com/office/drawing/2014/main" val="2559640668"/>
                        </a:ext>
                      </a:extLst>
                    </a:gridCol>
                    <a:gridCol w="609600">
                      <a:extLst>
                        <a:ext uri="{9D8B030D-6E8A-4147-A177-3AD203B41FA5}">
                          <a16:colId xmlns:a16="http://schemas.microsoft.com/office/drawing/2014/main" val="2027896116"/>
                        </a:ext>
                      </a:extLst>
                    </a:gridCol>
                    <a:gridCol w="609600">
                      <a:extLst>
                        <a:ext uri="{9D8B030D-6E8A-4147-A177-3AD203B41FA5}">
                          <a16:colId xmlns:a16="http://schemas.microsoft.com/office/drawing/2014/main" val="68344323"/>
                        </a:ext>
                      </a:extLst>
                    </a:gridCol>
                    <a:gridCol w="609600">
                      <a:extLst>
                        <a:ext uri="{9D8B030D-6E8A-4147-A177-3AD203B41FA5}">
                          <a16:colId xmlns:a16="http://schemas.microsoft.com/office/drawing/2014/main" val="1629117271"/>
                        </a:ext>
                      </a:extLst>
                    </a:gridCol>
                    <a:gridCol w="609600">
                      <a:extLst>
                        <a:ext uri="{9D8B030D-6E8A-4147-A177-3AD203B41FA5}">
                          <a16:colId xmlns:a16="http://schemas.microsoft.com/office/drawing/2014/main" val="2720727434"/>
                        </a:ext>
                      </a:extLst>
                    </a:gridCol>
                    <a:gridCol w="609600">
                      <a:extLst>
                        <a:ext uri="{9D8B030D-6E8A-4147-A177-3AD203B41FA5}">
                          <a16:colId xmlns:a16="http://schemas.microsoft.com/office/drawing/2014/main" val="2095654534"/>
                        </a:ext>
                      </a:extLst>
                    </a:gridCol>
                    <a:gridCol w="609600">
                      <a:extLst>
                        <a:ext uri="{9D8B030D-6E8A-4147-A177-3AD203B41FA5}">
                          <a16:colId xmlns:a16="http://schemas.microsoft.com/office/drawing/2014/main" val="2545935594"/>
                        </a:ext>
                      </a:extLst>
                    </a:gridCol>
                    <a:gridCol w="609600">
                      <a:extLst>
                        <a:ext uri="{9D8B030D-6E8A-4147-A177-3AD203B41FA5}">
                          <a16:colId xmlns:a16="http://schemas.microsoft.com/office/drawing/2014/main" val="3797362245"/>
                        </a:ext>
                      </a:extLst>
                    </a:gridCol>
                  </a:tblGrid>
                  <a:tr h="370840">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D6696"/>
                                    </a:solidFill>
                                    <a:latin typeface="Cambria Math" panose="02040503050406030204" pitchFamily="18" charset="0"/>
                                  </a:rPr>
                                  <m:t>33</m:t>
                                </m:r>
                              </m:oMath>
                            </m:oMathPara>
                          </a14:m>
                          <a:endParaRPr lang="en-US" sz="2800" b="0" dirty="0">
                            <a:solidFill>
                              <a:srgbClr val="3D6696"/>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D6696"/>
                                    </a:solidFill>
                                    <a:latin typeface="Cambria Math" panose="02040503050406030204" pitchFamily="18" charset="0"/>
                                  </a:rPr>
                                  <m:t>34</m:t>
                                </m:r>
                              </m:oMath>
                            </m:oMathPara>
                          </a14:m>
                          <a:endParaRPr lang="en-US" sz="2800" b="0" dirty="0">
                            <a:solidFill>
                              <a:srgbClr val="3D6696"/>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D6696"/>
                                    </a:solidFill>
                                    <a:latin typeface="Cambria Math" panose="02040503050406030204" pitchFamily="18" charset="0"/>
                                  </a:rPr>
                                  <m:t>10</m:t>
                                </m:r>
                              </m:oMath>
                            </m:oMathPara>
                          </a14:m>
                          <a:endParaRPr lang="en-US" sz="2800" b="0" dirty="0">
                            <a:solidFill>
                              <a:srgbClr val="3D6696"/>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D6696"/>
                                    </a:solidFill>
                                    <a:latin typeface="Cambria Math" panose="02040503050406030204" pitchFamily="18" charset="0"/>
                                  </a:rPr>
                                  <m:t>38</m:t>
                                </m:r>
                              </m:oMath>
                            </m:oMathPara>
                          </a14:m>
                          <a:endParaRPr lang="en-US" sz="2800" b="0" dirty="0">
                            <a:solidFill>
                              <a:srgbClr val="3D6696"/>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D6696"/>
                                    </a:solidFill>
                                    <a:latin typeface="Cambria Math" panose="02040503050406030204" pitchFamily="18" charset="0"/>
                                  </a:rPr>
                                  <m:t>14</m:t>
                                </m:r>
                              </m:oMath>
                            </m:oMathPara>
                          </a14:m>
                          <a:endParaRPr lang="en-US" sz="2800" b="0" dirty="0">
                            <a:solidFill>
                              <a:srgbClr val="3D6696"/>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D6696"/>
                                    </a:solidFill>
                                    <a:latin typeface="Cambria Math" panose="02040503050406030204" pitchFamily="18" charset="0"/>
                                  </a:rPr>
                                  <m:t>25</m:t>
                                </m:r>
                              </m:oMath>
                            </m:oMathPara>
                          </a14:m>
                          <a:endParaRPr lang="en-US" sz="2800" b="0" dirty="0">
                            <a:solidFill>
                              <a:srgbClr val="3D6696"/>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D6696"/>
                                    </a:solidFill>
                                    <a:latin typeface="Cambria Math" panose="02040503050406030204" pitchFamily="18" charset="0"/>
                                  </a:rPr>
                                  <m:t>26</m:t>
                                </m:r>
                              </m:oMath>
                            </m:oMathPara>
                          </a14:m>
                          <a:endParaRPr lang="en-US" sz="2800" b="0" dirty="0">
                            <a:solidFill>
                              <a:srgbClr val="3D6696"/>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D6696"/>
                                    </a:solidFill>
                                    <a:latin typeface="Cambria Math" panose="02040503050406030204" pitchFamily="18" charset="0"/>
                                  </a:rPr>
                                  <m:t>15</m:t>
                                </m:r>
                              </m:oMath>
                            </m:oMathPara>
                          </a14:m>
                          <a:endParaRPr lang="en-US" sz="2800" b="0" dirty="0">
                            <a:solidFill>
                              <a:srgbClr val="3D6696"/>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D6696"/>
                                    </a:solidFill>
                                    <a:latin typeface="Cambria Math" panose="02040503050406030204" pitchFamily="18" charset="0"/>
                                  </a:rPr>
                                  <m:t>32</m:t>
                                </m:r>
                              </m:oMath>
                            </m:oMathPara>
                          </a14:m>
                          <a:endParaRPr lang="en-US" sz="2800" b="0" dirty="0">
                            <a:solidFill>
                              <a:srgbClr val="3D6696"/>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D6696"/>
                                    </a:solidFill>
                                    <a:latin typeface="Cambria Math" panose="02040503050406030204" pitchFamily="18" charset="0"/>
                                  </a:rPr>
                                  <m:t>15</m:t>
                                </m:r>
                              </m:oMath>
                            </m:oMathPara>
                          </a14:m>
                          <a:endParaRPr lang="en-US" sz="2800" b="0" dirty="0">
                            <a:solidFill>
                              <a:srgbClr val="3D6696"/>
                            </a:solidFill>
                          </a:endParaRPr>
                        </a:p>
                      </a:txBody>
                      <a:tcPr>
                        <a:solidFill>
                          <a:srgbClr val="E7E9EC"/>
                        </a:solidFill>
                      </a:tcPr>
                    </a:tc>
                    <a:extLst>
                      <a:ext uri="{0D108BD9-81ED-4DB2-BD59-A6C34878D82A}">
                        <a16:rowId xmlns:a16="http://schemas.microsoft.com/office/drawing/2014/main" val="3756206583"/>
                      </a:ext>
                    </a:extLst>
                  </a:tr>
                  <a:tr h="370840">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20</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25</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24</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15</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35</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26</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28</m:t>
                                </m:r>
                              </m:oMath>
                            </m:oMathPara>
                          </a14:m>
                          <a:endParaRPr lang="en-US" sz="2800" dirty="0"/>
                        </a:p>
                      </a:txBody>
                      <a:tcPr/>
                    </a:tc>
                    <a:extLst>
                      <a:ext uri="{0D108BD9-81ED-4DB2-BD59-A6C34878D82A}">
                        <a16:rowId xmlns:a16="http://schemas.microsoft.com/office/drawing/2014/main" val="2651897742"/>
                      </a:ext>
                    </a:extLst>
                  </a:tr>
                  <a:tr h="370840">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20</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24</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25</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36</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40</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21</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22</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31</m:t>
                                </m:r>
                              </m:oMath>
                            </m:oMathPara>
                          </a14:m>
                          <a:endParaRPr lang="en-US" sz="2800" dirty="0"/>
                        </a:p>
                      </a:txBody>
                      <a:tcPr/>
                    </a:tc>
                    <a:extLst>
                      <a:ext uri="{0D108BD9-81ED-4DB2-BD59-A6C34878D82A}">
                        <a16:rowId xmlns:a16="http://schemas.microsoft.com/office/drawing/2014/main" val="3134378852"/>
                      </a:ext>
                    </a:extLst>
                  </a:tr>
                </a:tbl>
              </a:graphicData>
            </a:graphic>
          </p:graphicFrame>
        </mc:Choice>
        <mc:Fallback xmlns="">
          <p:graphicFrame>
            <p:nvGraphicFramePr>
              <p:cNvPr id="6" name="Table 6">
                <a:extLst>
                  <a:ext uri="{FF2B5EF4-FFF2-40B4-BE49-F238E27FC236}">
                    <a16:creationId xmlns:a16="http://schemas.microsoft.com/office/drawing/2014/main" id="{52DE4A15-DD83-4606-BA1C-08FEA6A297A8}"/>
                  </a:ext>
                </a:extLst>
              </p:cNvPr>
              <p:cNvGraphicFramePr>
                <a:graphicFrameLocks noGrp="1"/>
              </p:cNvGraphicFramePr>
              <p:nvPr>
                <p:extLst>
                  <p:ext uri="{D42A27DB-BD31-4B8C-83A1-F6EECF244321}">
                    <p14:modId xmlns:p14="http://schemas.microsoft.com/office/powerpoint/2010/main" val="4133698670"/>
                  </p:ext>
                </p:extLst>
              </p:nvPr>
            </p:nvGraphicFramePr>
            <p:xfrm>
              <a:off x="1524000" y="2103120"/>
              <a:ext cx="6096000" cy="155448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1861707220"/>
                        </a:ext>
                      </a:extLst>
                    </a:gridCol>
                    <a:gridCol w="609600">
                      <a:extLst>
                        <a:ext uri="{9D8B030D-6E8A-4147-A177-3AD203B41FA5}">
                          <a16:colId xmlns:a16="http://schemas.microsoft.com/office/drawing/2014/main" val="4101923697"/>
                        </a:ext>
                      </a:extLst>
                    </a:gridCol>
                    <a:gridCol w="609600">
                      <a:extLst>
                        <a:ext uri="{9D8B030D-6E8A-4147-A177-3AD203B41FA5}">
                          <a16:colId xmlns:a16="http://schemas.microsoft.com/office/drawing/2014/main" val="2559640668"/>
                        </a:ext>
                      </a:extLst>
                    </a:gridCol>
                    <a:gridCol w="609600">
                      <a:extLst>
                        <a:ext uri="{9D8B030D-6E8A-4147-A177-3AD203B41FA5}">
                          <a16:colId xmlns:a16="http://schemas.microsoft.com/office/drawing/2014/main" val="2027896116"/>
                        </a:ext>
                      </a:extLst>
                    </a:gridCol>
                    <a:gridCol w="609600">
                      <a:extLst>
                        <a:ext uri="{9D8B030D-6E8A-4147-A177-3AD203B41FA5}">
                          <a16:colId xmlns:a16="http://schemas.microsoft.com/office/drawing/2014/main" val="68344323"/>
                        </a:ext>
                      </a:extLst>
                    </a:gridCol>
                    <a:gridCol w="609600">
                      <a:extLst>
                        <a:ext uri="{9D8B030D-6E8A-4147-A177-3AD203B41FA5}">
                          <a16:colId xmlns:a16="http://schemas.microsoft.com/office/drawing/2014/main" val="1629117271"/>
                        </a:ext>
                      </a:extLst>
                    </a:gridCol>
                    <a:gridCol w="609600">
                      <a:extLst>
                        <a:ext uri="{9D8B030D-6E8A-4147-A177-3AD203B41FA5}">
                          <a16:colId xmlns:a16="http://schemas.microsoft.com/office/drawing/2014/main" val="2720727434"/>
                        </a:ext>
                      </a:extLst>
                    </a:gridCol>
                    <a:gridCol w="609600">
                      <a:extLst>
                        <a:ext uri="{9D8B030D-6E8A-4147-A177-3AD203B41FA5}">
                          <a16:colId xmlns:a16="http://schemas.microsoft.com/office/drawing/2014/main" val="2095654534"/>
                        </a:ext>
                      </a:extLst>
                    </a:gridCol>
                    <a:gridCol w="609600">
                      <a:extLst>
                        <a:ext uri="{9D8B030D-6E8A-4147-A177-3AD203B41FA5}">
                          <a16:colId xmlns:a16="http://schemas.microsoft.com/office/drawing/2014/main" val="2545935594"/>
                        </a:ext>
                      </a:extLst>
                    </a:gridCol>
                    <a:gridCol w="609600">
                      <a:extLst>
                        <a:ext uri="{9D8B030D-6E8A-4147-A177-3AD203B41FA5}">
                          <a16:colId xmlns:a16="http://schemas.microsoft.com/office/drawing/2014/main" val="3797362245"/>
                        </a:ext>
                      </a:extLst>
                    </a:gridCol>
                  </a:tblGrid>
                  <a:tr h="518160">
                    <a:tc>
                      <a:txBody>
                        <a:bodyPr/>
                        <a:lstStyle/>
                        <a:p>
                          <a:endParaRPr lang="en-US"/>
                        </a:p>
                      </a:txBody>
                      <a:tcPr>
                        <a:blipFill>
                          <a:blip r:embed="rId2"/>
                          <a:stretch>
                            <a:fillRect l="-2000" t="-2353" r="-905000" b="-203529"/>
                          </a:stretch>
                        </a:blipFill>
                      </a:tcPr>
                    </a:tc>
                    <a:tc>
                      <a:txBody>
                        <a:bodyPr/>
                        <a:lstStyle/>
                        <a:p>
                          <a:endParaRPr lang="en-US"/>
                        </a:p>
                      </a:txBody>
                      <a:tcPr>
                        <a:blipFill>
                          <a:blip r:embed="rId2"/>
                          <a:stretch>
                            <a:fillRect l="-102000" t="-2353" r="-805000" b="-203529"/>
                          </a:stretch>
                        </a:blipFill>
                      </a:tcPr>
                    </a:tc>
                    <a:tc>
                      <a:txBody>
                        <a:bodyPr/>
                        <a:lstStyle/>
                        <a:p>
                          <a:endParaRPr lang="en-US"/>
                        </a:p>
                      </a:txBody>
                      <a:tcPr>
                        <a:blipFill>
                          <a:blip r:embed="rId2"/>
                          <a:stretch>
                            <a:fillRect l="-202000" t="-2353" r="-705000" b="-203529"/>
                          </a:stretch>
                        </a:blipFill>
                      </a:tcPr>
                    </a:tc>
                    <a:tc>
                      <a:txBody>
                        <a:bodyPr/>
                        <a:lstStyle/>
                        <a:p>
                          <a:endParaRPr lang="en-US"/>
                        </a:p>
                      </a:txBody>
                      <a:tcPr>
                        <a:blipFill>
                          <a:blip r:embed="rId2"/>
                          <a:stretch>
                            <a:fillRect l="-302000" t="-2353" r="-605000" b="-203529"/>
                          </a:stretch>
                        </a:blipFill>
                      </a:tcPr>
                    </a:tc>
                    <a:tc>
                      <a:txBody>
                        <a:bodyPr/>
                        <a:lstStyle/>
                        <a:p>
                          <a:endParaRPr lang="en-US"/>
                        </a:p>
                      </a:txBody>
                      <a:tcPr>
                        <a:blipFill>
                          <a:blip r:embed="rId2"/>
                          <a:stretch>
                            <a:fillRect l="-402000" t="-2353" r="-505000" b="-203529"/>
                          </a:stretch>
                        </a:blipFill>
                      </a:tcPr>
                    </a:tc>
                    <a:tc>
                      <a:txBody>
                        <a:bodyPr/>
                        <a:lstStyle/>
                        <a:p>
                          <a:endParaRPr lang="en-US"/>
                        </a:p>
                      </a:txBody>
                      <a:tcPr>
                        <a:blipFill>
                          <a:blip r:embed="rId2"/>
                          <a:stretch>
                            <a:fillRect l="-502000" t="-2353" r="-405000" b="-203529"/>
                          </a:stretch>
                        </a:blipFill>
                      </a:tcPr>
                    </a:tc>
                    <a:tc>
                      <a:txBody>
                        <a:bodyPr/>
                        <a:lstStyle/>
                        <a:p>
                          <a:endParaRPr lang="en-US"/>
                        </a:p>
                      </a:txBody>
                      <a:tcPr>
                        <a:blipFill>
                          <a:blip r:embed="rId2"/>
                          <a:stretch>
                            <a:fillRect l="-602000" t="-2353" r="-305000" b="-203529"/>
                          </a:stretch>
                        </a:blipFill>
                      </a:tcPr>
                    </a:tc>
                    <a:tc>
                      <a:txBody>
                        <a:bodyPr/>
                        <a:lstStyle/>
                        <a:p>
                          <a:endParaRPr lang="en-US"/>
                        </a:p>
                      </a:txBody>
                      <a:tcPr>
                        <a:blipFill>
                          <a:blip r:embed="rId2"/>
                          <a:stretch>
                            <a:fillRect l="-702000" t="-2353" r="-205000" b="-203529"/>
                          </a:stretch>
                        </a:blipFill>
                      </a:tcPr>
                    </a:tc>
                    <a:tc>
                      <a:txBody>
                        <a:bodyPr/>
                        <a:lstStyle/>
                        <a:p>
                          <a:endParaRPr lang="en-US"/>
                        </a:p>
                      </a:txBody>
                      <a:tcPr>
                        <a:blipFill>
                          <a:blip r:embed="rId2"/>
                          <a:stretch>
                            <a:fillRect l="-802000" t="-2353" r="-105000" b="-203529"/>
                          </a:stretch>
                        </a:blipFill>
                      </a:tcPr>
                    </a:tc>
                    <a:tc>
                      <a:txBody>
                        <a:bodyPr/>
                        <a:lstStyle/>
                        <a:p>
                          <a:endParaRPr lang="en-US"/>
                        </a:p>
                      </a:txBody>
                      <a:tcPr>
                        <a:blipFill>
                          <a:blip r:embed="rId2"/>
                          <a:stretch>
                            <a:fillRect l="-902000" t="-2353" r="-5000" b="-203529"/>
                          </a:stretch>
                        </a:blipFill>
                      </a:tcPr>
                    </a:tc>
                    <a:extLst>
                      <a:ext uri="{0D108BD9-81ED-4DB2-BD59-A6C34878D82A}">
                        <a16:rowId xmlns:a16="http://schemas.microsoft.com/office/drawing/2014/main" val="3756206583"/>
                      </a:ext>
                    </a:extLst>
                  </a:tr>
                  <a:tr h="518160">
                    <a:tc>
                      <a:txBody>
                        <a:bodyPr/>
                        <a:lstStyle/>
                        <a:p>
                          <a:endParaRPr lang="en-US"/>
                        </a:p>
                      </a:txBody>
                      <a:tcPr>
                        <a:blipFill>
                          <a:blip r:embed="rId2"/>
                          <a:stretch>
                            <a:fillRect l="-2000" t="-102353" r="-905000" b="-103529"/>
                          </a:stretch>
                        </a:blipFill>
                      </a:tcPr>
                    </a:tc>
                    <a:tc>
                      <a:txBody>
                        <a:bodyPr/>
                        <a:lstStyle/>
                        <a:p>
                          <a:endParaRPr lang="en-US"/>
                        </a:p>
                      </a:txBody>
                      <a:tcPr>
                        <a:blipFill>
                          <a:blip r:embed="rId2"/>
                          <a:stretch>
                            <a:fillRect l="-102000" t="-102353" r="-805000" b="-103529"/>
                          </a:stretch>
                        </a:blipFill>
                      </a:tcPr>
                    </a:tc>
                    <a:tc>
                      <a:txBody>
                        <a:bodyPr/>
                        <a:lstStyle/>
                        <a:p>
                          <a:endParaRPr lang="en-US"/>
                        </a:p>
                      </a:txBody>
                      <a:tcPr>
                        <a:blipFill>
                          <a:blip r:embed="rId2"/>
                          <a:stretch>
                            <a:fillRect l="-202000" t="-102353" r="-705000" b="-103529"/>
                          </a:stretch>
                        </a:blipFill>
                      </a:tcPr>
                    </a:tc>
                    <a:tc>
                      <a:txBody>
                        <a:bodyPr/>
                        <a:lstStyle/>
                        <a:p>
                          <a:endParaRPr lang="en-US"/>
                        </a:p>
                      </a:txBody>
                      <a:tcPr>
                        <a:blipFill>
                          <a:blip r:embed="rId2"/>
                          <a:stretch>
                            <a:fillRect l="-302000" t="-102353" r="-605000" b="-103529"/>
                          </a:stretch>
                        </a:blipFill>
                      </a:tcPr>
                    </a:tc>
                    <a:tc>
                      <a:txBody>
                        <a:bodyPr/>
                        <a:lstStyle/>
                        <a:p>
                          <a:endParaRPr lang="en-US"/>
                        </a:p>
                      </a:txBody>
                      <a:tcPr>
                        <a:blipFill>
                          <a:blip r:embed="rId2"/>
                          <a:stretch>
                            <a:fillRect l="-402000" t="-102353" r="-505000" b="-103529"/>
                          </a:stretch>
                        </a:blipFill>
                      </a:tcPr>
                    </a:tc>
                    <a:tc>
                      <a:txBody>
                        <a:bodyPr/>
                        <a:lstStyle/>
                        <a:p>
                          <a:endParaRPr lang="en-US"/>
                        </a:p>
                      </a:txBody>
                      <a:tcPr>
                        <a:blipFill>
                          <a:blip r:embed="rId2"/>
                          <a:stretch>
                            <a:fillRect l="-502000" t="-102353" r="-405000" b="-103529"/>
                          </a:stretch>
                        </a:blipFill>
                      </a:tcPr>
                    </a:tc>
                    <a:tc>
                      <a:txBody>
                        <a:bodyPr/>
                        <a:lstStyle/>
                        <a:p>
                          <a:endParaRPr lang="en-US"/>
                        </a:p>
                      </a:txBody>
                      <a:tcPr>
                        <a:blipFill>
                          <a:blip r:embed="rId2"/>
                          <a:stretch>
                            <a:fillRect l="-602000" t="-102353" r="-305000" b="-103529"/>
                          </a:stretch>
                        </a:blipFill>
                      </a:tcPr>
                    </a:tc>
                    <a:tc>
                      <a:txBody>
                        <a:bodyPr/>
                        <a:lstStyle/>
                        <a:p>
                          <a:endParaRPr lang="en-US"/>
                        </a:p>
                      </a:txBody>
                      <a:tcPr>
                        <a:blipFill>
                          <a:blip r:embed="rId2"/>
                          <a:stretch>
                            <a:fillRect l="-702000" t="-102353" r="-205000" b="-103529"/>
                          </a:stretch>
                        </a:blipFill>
                      </a:tcPr>
                    </a:tc>
                    <a:tc>
                      <a:txBody>
                        <a:bodyPr/>
                        <a:lstStyle/>
                        <a:p>
                          <a:endParaRPr lang="en-US"/>
                        </a:p>
                      </a:txBody>
                      <a:tcPr>
                        <a:blipFill>
                          <a:blip r:embed="rId2"/>
                          <a:stretch>
                            <a:fillRect l="-802000" t="-102353" r="-105000" b="-103529"/>
                          </a:stretch>
                        </a:blipFill>
                      </a:tcPr>
                    </a:tc>
                    <a:tc>
                      <a:txBody>
                        <a:bodyPr/>
                        <a:lstStyle/>
                        <a:p>
                          <a:endParaRPr lang="en-US"/>
                        </a:p>
                      </a:txBody>
                      <a:tcPr>
                        <a:blipFill>
                          <a:blip r:embed="rId2"/>
                          <a:stretch>
                            <a:fillRect l="-902000" t="-102353" r="-5000" b="-103529"/>
                          </a:stretch>
                        </a:blipFill>
                      </a:tcPr>
                    </a:tc>
                    <a:extLst>
                      <a:ext uri="{0D108BD9-81ED-4DB2-BD59-A6C34878D82A}">
                        <a16:rowId xmlns:a16="http://schemas.microsoft.com/office/drawing/2014/main" val="2651897742"/>
                      </a:ext>
                    </a:extLst>
                  </a:tr>
                  <a:tr h="518160">
                    <a:tc>
                      <a:txBody>
                        <a:bodyPr/>
                        <a:lstStyle/>
                        <a:p>
                          <a:endParaRPr lang="en-US"/>
                        </a:p>
                      </a:txBody>
                      <a:tcPr>
                        <a:blipFill>
                          <a:blip r:embed="rId2"/>
                          <a:stretch>
                            <a:fillRect l="-2000" t="-202353" r="-905000" b="-3529"/>
                          </a:stretch>
                        </a:blipFill>
                      </a:tcPr>
                    </a:tc>
                    <a:tc>
                      <a:txBody>
                        <a:bodyPr/>
                        <a:lstStyle/>
                        <a:p>
                          <a:endParaRPr lang="en-US"/>
                        </a:p>
                      </a:txBody>
                      <a:tcPr>
                        <a:blipFill>
                          <a:blip r:embed="rId2"/>
                          <a:stretch>
                            <a:fillRect l="-102000" t="-202353" r="-805000" b="-3529"/>
                          </a:stretch>
                        </a:blipFill>
                      </a:tcPr>
                    </a:tc>
                    <a:tc>
                      <a:txBody>
                        <a:bodyPr/>
                        <a:lstStyle/>
                        <a:p>
                          <a:endParaRPr lang="en-US"/>
                        </a:p>
                      </a:txBody>
                      <a:tcPr>
                        <a:blipFill>
                          <a:blip r:embed="rId2"/>
                          <a:stretch>
                            <a:fillRect l="-202000" t="-202353" r="-705000" b="-3529"/>
                          </a:stretch>
                        </a:blipFill>
                      </a:tcPr>
                    </a:tc>
                    <a:tc>
                      <a:txBody>
                        <a:bodyPr/>
                        <a:lstStyle/>
                        <a:p>
                          <a:endParaRPr lang="en-US"/>
                        </a:p>
                      </a:txBody>
                      <a:tcPr>
                        <a:blipFill>
                          <a:blip r:embed="rId2"/>
                          <a:stretch>
                            <a:fillRect l="-302000" t="-202353" r="-605000" b="-3529"/>
                          </a:stretch>
                        </a:blipFill>
                      </a:tcPr>
                    </a:tc>
                    <a:tc>
                      <a:txBody>
                        <a:bodyPr/>
                        <a:lstStyle/>
                        <a:p>
                          <a:endParaRPr lang="en-US"/>
                        </a:p>
                      </a:txBody>
                      <a:tcPr>
                        <a:blipFill>
                          <a:blip r:embed="rId2"/>
                          <a:stretch>
                            <a:fillRect l="-402000" t="-202353" r="-505000" b="-3529"/>
                          </a:stretch>
                        </a:blipFill>
                      </a:tcPr>
                    </a:tc>
                    <a:tc>
                      <a:txBody>
                        <a:bodyPr/>
                        <a:lstStyle/>
                        <a:p>
                          <a:endParaRPr lang="en-US"/>
                        </a:p>
                      </a:txBody>
                      <a:tcPr>
                        <a:blipFill>
                          <a:blip r:embed="rId2"/>
                          <a:stretch>
                            <a:fillRect l="-502000" t="-202353" r="-405000" b="-3529"/>
                          </a:stretch>
                        </a:blipFill>
                      </a:tcPr>
                    </a:tc>
                    <a:tc>
                      <a:txBody>
                        <a:bodyPr/>
                        <a:lstStyle/>
                        <a:p>
                          <a:endParaRPr lang="en-US"/>
                        </a:p>
                      </a:txBody>
                      <a:tcPr>
                        <a:blipFill>
                          <a:blip r:embed="rId2"/>
                          <a:stretch>
                            <a:fillRect l="-602000" t="-202353" r="-305000" b="-3529"/>
                          </a:stretch>
                        </a:blipFill>
                      </a:tcPr>
                    </a:tc>
                    <a:tc>
                      <a:txBody>
                        <a:bodyPr/>
                        <a:lstStyle/>
                        <a:p>
                          <a:endParaRPr lang="en-US"/>
                        </a:p>
                      </a:txBody>
                      <a:tcPr>
                        <a:blipFill>
                          <a:blip r:embed="rId2"/>
                          <a:stretch>
                            <a:fillRect l="-702000" t="-202353" r="-205000" b="-3529"/>
                          </a:stretch>
                        </a:blipFill>
                      </a:tcPr>
                    </a:tc>
                    <a:tc>
                      <a:txBody>
                        <a:bodyPr/>
                        <a:lstStyle/>
                        <a:p>
                          <a:endParaRPr lang="en-US"/>
                        </a:p>
                      </a:txBody>
                      <a:tcPr>
                        <a:blipFill>
                          <a:blip r:embed="rId2"/>
                          <a:stretch>
                            <a:fillRect l="-802000" t="-202353" r="-105000" b="-3529"/>
                          </a:stretch>
                        </a:blipFill>
                      </a:tcPr>
                    </a:tc>
                    <a:tc>
                      <a:txBody>
                        <a:bodyPr/>
                        <a:lstStyle/>
                        <a:p>
                          <a:endParaRPr lang="en-US"/>
                        </a:p>
                      </a:txBody>
                      <a:tcPr>
                        <a:blipFill>
                          <a:blip r:embed="rId2"/>
                          <a:stretch>
                            <a:fillRect l="-902000" t="-202353" r="-5000" b="-3529"/>
                          </a:stretch>
                        </a:blipFill>
                      </a:tcPr>
                    </a:tc>
                    <a:extLst>
                      <a:ext uri="{0D108BD9-81ED-4DB2-BD59-A6C34878D82A}">
                        <a16:rowId xmlns:a16="http://schemas.microsoft.com/office/drawing/2014/main" val="3134378852"/>
                      </a:ext>
                    </a:extLst>
                  </a:tr>
                </a:tbl>
              </a:graphicData>
            </a:graphic>
          </p:graphicFrame>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Constructing a Stem-and-Leaf Plot</a:t>
            </a:r>
            <a:r>
              <a:rPr lang="en-US" dirty="0"/>
              <a:t> (cont.)</a:t>
            </a:r>
            <a:endParaRPr dirty="0"/>
          </a:p>
        </p:txBody>
      </p:sp>
      <p:sp>
        <p:nvSpPr>
          <p:cNvPr id="3" name="Text Placeholder 2"/>
          <p:cNvSpPr>
            <a:spLocks noGrp="1"/>
          </p:cNvSpPr>
          <p:nvPr>
            <p:ph type="body" sz="quarter" idx="10"/>
          </p:nvPr>
        </p:nvSpPr>
        <p:spPr/>
        <p:txBody>
          <a:bodyPr>
            <a:normAutofit/>
          </a:bodyPr>
          <a:lstStyle/>
          <a:p>
            <a:r>
              <a:rPr lang="en-US" sz="2800" dirty="0"/>
              <a:t> </a:t>
            </a:r>
          </a:p>
        </p:txBody>
      </p:sp>
      <p:pic>
        <p:nvPicPr>
          <p:cNvPr id="5" name="Picture 4">
            <a:extLst>
              <a:ext uri="{FF2B5EF4-FFF2-40B4-BE49-F238E27FC236}">
                <a16:creationId xmlns:a16="http://schemas.microsoft.com/office/drawing/2014/main" id="{4B7E5713-51AD-64C5-8C2A-E6A8300A1608}"/>
              </a:ext>
            </a:extLst>
          </p:cNvPr>
          <p:cNvPicPr>
            <a:picLocks noChangeAspect="1"/>
          </p:cNvPicPr>
          <p:nvPr/>
        </p:nvPicPr>
        <p:blipFill>
          <a:blip r:embed="rId2"/>
          <a:stretch>
            <a:fillRect/>
          </a:stretch>
        </p:blipFill>
        <p:spPr>
          <a:xfrm>
            <a:off x="2750127" y="1371600"/>
            <a:ext cx="3643745" cy="2133600"/>
          </a:xfrm>
          <a:prstGeom prst="rect">
            <a:avLst/>
          </a:prstGeom>
        </p:spPr>
      </p:pic>
    </p:spTree>
    <p:extLst>
      <p:ext uri="{BB962C8B-B14F-4D97-AF65-F5344CB8AC3E}">
        <p14:creationId xmlns:p14="http://schemas.microsoft.com/office/powerpoint/2010/main" val="2298858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Example 1: Reading a Frequency Distribution (cont.)</a:t>
            </a:r>
            <a:endParaRPr dirty="0"/>
          </a:p>
        </p:txBody>
      </p:sp>
      <mc:AlternateContent xmlns:mc="http://schemas.openxmlformats.org/markup-compatibility/2006" xmlns:a14="http://schemas.microsoft.com/office/drawing/2010/main">
        <mc:Choice Requires="a14">
          <p:graphicFrame>
            <p:nvGraphicFramePr>
              <p:cNvPr id="6" name="Table 6">
                <a:extLst>
                  <a:ext uri="{FF2B5EF4-FFF2-40B4-BE49-F238E27FC236}">
                    <a16:creationId xmlns:a16="http://schemas.microsoft.com/office/drawing/2014/main" id="{B90C649F-8631-49E6-A4CC-9E8812643B9C}"/>
                  </a:ext>
                </a:extLst>
              </p:cNvPr>
              <p:cNvGraphicFramePr>
                <a:graphicFrameLocks noGrp="1"/>
              </p:cNvGraphicFramePr>
              <p:nvPr>
                <p:ph type="tbl" sz="quarter" idx="10"/>
                <p:extLst>
                  <p:ext uri="{D42A27DB-BD31-4B8C-83A1-F6EECF244321}">
                    <p14:modId xmlns:p14="http://schemas.microsoft.com/office/powerpoint/2010/main" val="1619148531"/>
                  </p:ext>
                </p:extLst>
              </p:nvPr>
            </p:nvGraphicFramePr>
            <p:xfrm>
              <a:off x="2624435" y="1921709"/>
              <a:ext cx="3602372" cy="4023360"/>
            </p:xfrm>
            <a:graphic>
              <a:graphicData uri="http://schemas.openxmlformats.org/drawingml/2006/table">
                <a:tbl>
                  <a:tblPr firstRow="1" bandRow="1">
                    <a:tableStyleId>{5C22544A-7EE6-4342-B048-85BDC9FD1C3A}</a:tableStyleId>
                  </a:tblPr>
                  <a:tblGrid>
                    <a:gridCol w="2401581">
                      <a:extLst>
                        <a:ext uri="{9D8B030D-6E8A-4147-A177-3AD203B41FA5}">
                          <a16:colId xmlns:a16="http://schemas.microsoft.com/office/drawing/2014/main" val="2480986836"/>
                        </a:ext>
                      </a:extLst>
                    </a:gridCol>
                    <a:gridCol w="1200791">
                      <a:extLst>
                        <a:ext uri="{9D8B030D-6E8A-4147-A177-3AD203B41FA5}">
                          <a16:colId xmlns:a16="http://schemas.microsoft.com/office/drawing/2014/main" val="1888906393"/>
                        </a:ext>
                      </a:extLst>
                    </a:gridCol>
                  </a:tblGrid>
                  <a:tr h="356030">
                    <a:tc>
                      <a:txBody>
                        <a:bodyPr/>
                        <a:lstStyle/>
                        <a:p>
                          <a:pPr algn="ctr"/>
                          <a:r>
                            <a:rPr lang="en-US" dirty="0"/>
                            <a:t>State</a:t>
                          </a:r>
                        </a:p>
                      </a:txBody>
                      <a:tcPr/>
                    </a:tc>
                    <a:tc>
                      <a:txBody>
                        <a:bodyPr/>
                        <a:lstStyle/>
                        <a:p>
                          <a:pPr algn="ctr"/>
                          <a:r>
                            <a:rPr lang="en-US" dirty="0"/>
                            <a:t>Frequency</a:t>
                          </a:r>
                        </a:p>
                      </a:txBody>
                      <a:tcPr/>
                    </a:tc>
                    <a:extLst>
                      <a:ext uri="{0D108BD9-81ED-4DB2-BD59-A6C34878D82A}">
                        <a16:rowId xmlns:a16="http://schemas.microsoft.com/office/drawing/2014/main" val="1080410886"/>
                      </a:ext>
                    </a:extLst>
                  </a:tr>
                  <a:tr h="356030">
                    <a:tc>
                      <a:txBody>
                        <a:bodyPr/>
                        <a:lstStyle/>
                        <a:p>
                          <a:pPr algn="ctr"/>
                          <a:r>
                            <a:rPr lang="en-US" b="0" dirty="0">
                              <a:effectLst/>
                            </a:rPr>
                            <a:t>California</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10</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313159719"/>
                      </a:ext>
                    </a:extLst>
                  </a:tr>
                  <a:tr h="356030">
                    <a:tc>
                      <a:txBody>
                        <a:bodyPr/>
                        <a:lstStyle/>
                        <a:p>
                          <a:pPr algn="ctr"/>
                          <a:r>
                            <a:rPr lang="en-US" b="0" dirty="0">
                              <a:effectLst/>
                            </a:rPr>
                            <a:t>Colorado</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314626801"/>
                      </a:ext>
                    </a:extLst>
                  </a:tr>
                  <a:tr h="356030">
                    <a:tc>
                      <a:txBody>
                        <a:bodyPr/>
                        <a:lstStyle/>
                        <a:p>
                          <a:pPr algn="ctr"/>
                          <a:r>
                            <a:rPr lang="en-US" b="0" dirty="0">
                              <a:effectLst/>
                            </a:rPr>
                            <a:t>Connecticut</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2</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4039071436"/>
                      </a:ext>
                    </a:extLst>
                  </a:tr>
                  <a:tr h="356030">
                    <a:tc>
                      <a:txBody>
                        <a:bodyPr/>
                        <a:lstStyle/>
                        <a:p>
                          <a:pPr algn="ctr"/>
                          <a:r>
                            <a:rPr lang="en-US" b="0" dirty="0">
                              <a:effectLst/>
                            </a:rPr>
                            <a:t>District of Columbia</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4022775000"/>
                      </a:ext>
                    </a:extLst>
                  </a:tr>
                  <a:tr h="356030">
                    <a:tc>
                      <a:txBody>
                        <a:bodyPr/>
                        <a:lstStyle/>
                        <a:p>
                          <a:pPr algn="ctr"/>
                          <a:r>
                            <a:rPr lang="en-US" b="0" dirty="0">
                              <a:effectLst/>
                            </a:rPr>
                            <a:t>Illinois</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2</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1875669140"/>
                      </a:ext>
                    </a:extLst>
                  </a:tr>
                  <a:tr h="356030">
                    <a:tc>
                      <a:txBody>
                        <a:bodyPr/>
                        <a:lstStyle/>
                        <a:p>
                          <a:pPr algn="ctr"/>
                          <a:r>
                            <a:rPr lang="en-US" b="0" dirty="0">
                              <a:effectLst/>
                            </a:rPr>
                            <a:t>Indiana</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3448324163"/>
                      </a:ext>
                    </a:extLst>
                  </a:tr>
                  <a:tr h="356030">
                    <a:tc>
                      <a:txBody>
                        <a:bodyPr/>
                        <a:lstStyle/>
                        <a:p>
                          <a:pPr algn="ctr"/>
                          <a:r>
                            <a:rPr lang="en-US" b="0" dirty="0">
                              <a:effectLst/>
                            </a:rPr>
                            <a:t>Maine</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2</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2097047477"/>
                      </a:ext>
                    </a:extLst>
                  </a:tr>
                  <a:tr h="356030">
                    <a:tc>
                      <a:txBody>
                        <a:bodyPr/>
                        <a:lstStyle/>
                        <a:p>
                          <a:pPr algn="ctr"/>
                          <a:r>
                            <a:rPr lang="en-US" b="0" dirty="0">
                              <a:effectLst/>
                            </a:rPr>
                            <a:t>Maryland</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3929566268"/>
                      </a:ext>
                    </a:extLst>
                  </a:tr>
                  <a:tr h="356030">
                    <a:tc>
                      <a:txBody>
                        <a:bodyPr/>
                        <a:lstStyle/>
                        <a:p>
                          <a:pPr algn="ctr"/>
                          <a:r>
                            <a:rPr lang="en-US" b="0" dirty="0">
                              <a:effectLst/>
                            </a:rPr>
                            <a:t>Massachusetts</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6</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118239152"/>
                      </a:ext>
                    </a:extLst>
                  </a:tr>
                  <a:tr h="356030">
                    <a:tc>
                      <a:txBody>
                        <a:bodyPr/>
                        <a:lstStyle/>
                        <a:p>
                          <a:pPr algn="ctr"/>
                          <a:r>
                            <a:rPr lang="en-US" b="0" dirty="0">
                              <a:effectLst/>
                            </a:rPr>
                            <a:t>Missouri</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2</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2498195455"/>
                      </a:ext>
                    </a:extLst>
                  </a:tr>
                </a:tbl>
              </a:graphicData>
            </a:graphic>
          </p:graphicFrame>
        </mc:Choice>
        <mc:Fallback xmlns="">
          <p:graphicFrame>
            <p:nvGraphicFramePr>
              <p:cNvPr id="6" name="Table 6">
                <a:extLst>
                  <a:ext uri="{FF2B5EF4-FFF2-40B4-BE49-F238E27FC236}">
                    <a16:creationId xmlns:a16="http://schemas.microsoft.com/office/drawing/2014/main" id="{B90C649F-8631-49E6-A4CC-9E8812643B9C}"/>
                  </a:ext>
                </a:extLst>
              </p:cNvPr>
              <p:cNvGraphicFramePr>
                <a:graphicFrameLocks noGrp="1"/>
              </p:cNvGraphicFramePr>
              <p:nvPr>
                <p:ph type="tbl" sz="quarter" idx="10"/>
                <p:extLst>
                  <p:ext uri="{D42A27DB-BD31-4B8C-83A1-F6EECF244321}">
                    <p14:modId xmlns:p14="http://schemas.microsoft.com/office/powerpoint/2010/main" val="1619148531"/>
                  </p:ext>
                </p:extLst>
              </p:nvPr>
            </p:nvGraphicFramePr>
            <p:xfrm>
              <a:off x="2624435" y="1921709"/>
              <a:ext cx="3602372" cy="4023360"/>
            </p:xfrm>
            <a:graphic>
              <a:graphicData uri="http://schemas.openxmlformats.org/drawingml/2006/table">
                <a:tbl>
                  <a:tblPr firstRow="1" bandRow="1">
                    <a:tableStyleId>{5C22544A-7EE6-4342-B048-85BDC9FD1C3A}</a:tableStyleId>
                  </a:tblPr>
                  <a:tblGrid>
                    <a:gridCol w="2401581">
                      <a:extLst>
                        <a:ext uri="{9D8B030D-6E8A-4147-A177-3AD203B41FA5}">
                          <a16:colId xmlns:a16="http://schemas.microsoft.com/office/drawing/2014/main" val="2480986836"/>
                        </a:ext>
                      </a:extLst>
                    </a:gridCol>
                    <a:gridCol w="1200791">
                      <a:extLst>
                        <a:ext uri="{9D8B030D-6E8A-4147-A177-3AD203B41FA5}">
                          <a16:colId xmlns:a16="http://schemas.microsoft.com/office/drawing/2014/main" val="1888906393"/>
                        </a:ext>
                      </a:extLst>
                    </a:gridCol>
                  </a:tblGrid>
                  <a:tr h="365760">
                    <a:tc>
                      <a:txBody>
                        <a:bodyPr/>
                        <a:lstStyle/>
                        <a:p>
                          <a:pPr algn="ctr"/>
                          <a:r>
                            <a:rPr lang="en-US" dirty="0"/>
                            <a:t>State</a:t>
                          </a:r>
                        </a:p>
                      </a:txBody>
                      <a:tcPr/>
                    </a:tc>
                    <a:tc>
                      <a:txBody>
                        <a:bodyPr/>
                        <a:lstStyle/>
                        <a:p>
                          <a:pPr algn="ctr"/>
                          <a:r>
                            <a:rPr lang="en-US" dirty="0"/>
                            <a:t>Frequency</a:t>
                          </a:r>
                        </a:p>
                      </a:txBody>
                      <a:tcPr/>
                    </a:tc>
                    <a:extLst>
                      <a:ext uri="{0D108BD9-81ED-4DB2-BD59-A6C34878D82A}">
                        <a16:rowId xmlns:a16="http://schemas.microsoft.com/office/drawing/2014/main" val="1080410886"/>
                      </a:ext>
                    </a:extLst>
                  </a:tr>
                  <a:tr h="365760">
                    <a:tc>
                      <a:txBody>
                        <a:bodyPr/>
                        <a:lstStyle/>
                        <a:p>
                          <a:pPr algn="ctr"/>
                          <a:r>
                            <a:rPr lang="en-US" b="0" dirty="0">
                              <a:effectLst/>
                            </a:rPr>
                            <a:t>California</a:t>
                          </a:r>
                        </a:p>
                      </a:txBody>
                      <a:tcPr anchor="ctr"/>
                    </a:tc>
                    <a:tc>
                      <a:txBody>
                        <a:bodyPr/>
                        <a:lstStyle/>
                        <a:p>
                          <a:endParaRPr lang="en-US"/>
                        </a:p>
                      </a:txBody>
                      <a:tcPr anchor="ctr">
                        <a:blipFill>
                          <a:blip r:embed="rId2"/>
                          <a:stretch>
                            <a:fillRect l="-201015" t="-108333" r="-2030" b="-926667"/>
                          </a:stretch>
                        </a:blipFill>
                      </a:tcPr>
                    </a:tc>
                    <a:extLst>
                      <a:ext uri="{0D108BD9-81ED-4DB2-BD59-A6C34878D82A}">
                        <a16:rowId xmlns:a16="http://schemas.microsoft.com/office/drawing/2014/main" val="313159719"/>
                      </a:ext>
                    </a:extLst>
                  </a:tr>
                  <a:tr h="365760">
                    <a:tc>
                      <a:txBody>
                        <a:bodyPr/>
                        <a:lstStyle/>
                        <a:p>
                          <a:pPr algn="ctr"/>
                          <a:r>
                            <a:rPr lang="en-US" b="0">
                              <a:effectLst/>
                            </a:rPr>
                            <a:t>Colorado</a:t>
                          </a:r>
                        </a:p>
                      </a:txBody>
                      <a:tcPr anchor="ctr"/>
                    </a:tc>
                    <a:tc>
                      <a:txBody>
                        <a:bodyPr/>
                        <a:lstStyle/>
                        <a:p>
                          <a:endParaRPr lang="en-US"/>
                        </a:p>
                      </a:txBody>
                      <a:tcPr anchor="ctr">
                        <a:blipFill>
                          <a:blip r:embed="rId2"/>
                          <a:stretch>
                            <a:fillRect l="-201015" t="-208333" r="-2030" b="-826667"/>
                          </a:stretch>
                        </a:blipFill>
                      </a:tcPr>
                    </a:tc>
                    <a:extLst>
                      <a:ext uri="{0D108BD9-81ED-4DB2-BD59-A6C34878D82A}">
                        <a16:rowId xmlns:a16="http://schemas.microsoft.com/office/drawing/2014/main" val="314626801"/>
                      </a:ext>
                    </a:extLst>
                  </a:tr>
                  <a:tr h="365760">
                    <a:tc>
                      <a:txBody>
                        <a:bodyPr/>
                        <a:lstStyle/>
                        <a:p>
                          <a:pPr algn="ctr"/>
                          <a:r>
                            <a:rPr lang="en-US" b="0">
                              <a:effectLst/>
                            </a:rPr>
                            <a:t>Connecticut</a:t>
                          </a:r>
                        </a:p>
                      </a:txBody>
                      <a:tcPr anchor="ctr"/>
                    </a:tc>
                    <a:tc>
                      <a:txBody>
                        <a:bodyPr/>
                        <a:lstStyle/>
                        <a:p>
                          <a:endParaRPr lang="en-US"/>
                        </a:p>
                      </a:txBody>
                      <a:tcPr anchor="ctr">
                        <a:blipFill>
                          <a:blip r:embed="rId2"/>
                          <a:stretch>
                            <a:fillRect l="-201015" t="-308333" r="-2030" b="-726667"/>
                          </a:stretch>
                        </a:blipFill>
                      </a:tcPr>
                    </a:tc>
                    <a:extLst>
                      <a:ext uri="{0D108BD9-81ED-4DB2-BD59-A6C34878D82A}">
                        <a16:rowId xmlns:a16="http://schemas.microsoft.com/office/drawing/2014/main" val="4039071436"/>
                      </a:ext>
                    </a:extLst>
                  </a:tr>
                  <a:tr h="365760">
                    <a:tc>
                      <a:txBody>
                        <a:bodyPr/>
                        <a:lstStyle/>
                        <a:p>
                          <a:pPr algn="ctr"/>
                          <a:r>
                            <a:rPr lang="en-US" b="0">
                              <a:effectLst/>
                            </a:rPr>
                            <a:t>District of Columbia</a:t>
                          </a:r>
                        </a:p>
                      </a:txBody>
                      <a:tcPr anchor="ctr"/>
                    </a:tc>
                    <a:tc>
                      <a:txBody>
                        <a:bodyPr/>
                        <a:lstStyle/>
                        <a:p>
                          <a:endParaRPr lang="en-US"/>
                        </a:p>
                      </a:txBody>
                      <a:tcPr anchor="ctr">
                        <a:blipFill>
                          <a:blip r:embed="rId2"/>
                          <a:stretch>
                            <a:fillRect l="-201015" t="-408333" r="-2030" b="-626667"/>
                          </a:stretch>
                        </a:blipFill>
                      </a:tcPr>
                    </a:tc>
                    <a:extLst>
                      <a:ext uri="{0D108BD9-81ED-4DB2-BD59-A6C34878D82A}">
                        <a16:rowId xmlns:a16="http://schemas.microsoft.com/office/drawing/2014/main" val="4022775000"/>
                      </a:ext>
                    </a:extLst>
                  </a:tr>
                  <a:tr h="365760">
                    <a:tc>
                      <a:txBody>
                        <a:bodyPr/>
                        <a:lstStyle/>
                        <a:p>
                          <a:pPr algn="ctr"/>
                          <a:r>
                            <a:rPr lang="en-US" b="0" dirty="0">
                              <a:effectLst/>
                            </a:rPr>
                            <a:t>Illinois</a:t>
                          </a:r>
                        </a:p>
                      </a:txBody>
                      <a:tcPr anchor="ctr"/>
                    </a:tc>
                    <a:tc>
                      <a:txBody>
                        <a:bodyPr/>
                        <a:lstStyle/>
                        <a:p>
                          <a:endParaRPr lang="en-US"/>
                        </a:p>
                      </a:txBody>
                      <a:tcPr anchor="ctr">
                        <a:blipFill>
                          <a:blip r:embed="rId2"/>
                          <a:stretch>
                            <a:fillRect l="-201015" t="-500000" r="-2030" b="-516393"/>
                          </a:stretch>
                        </a:blipFill>
                      </a:tcPr>
                    </a:tc>
                    <a:extLst>
                      <a:ext uri="{0D108BD9-81ED-4DB2-BD59-A6C34878D82A}">
                        <a16:rowId xmlns:a16="http://schemas.microsoft.com/office/drawing/2014/main" val="1875669140"/>
                      </a:ext>
                    </a:extLst>
                  </a:tr>
                  <a:tr h="365760">
                    <a:tc>
                      <a:txBody>
                        <a:bodyPr/>
                        <a:lstStyle/>
                        <a:p>
                          <a:pPr algn="ctr"/>
                          <a:r>
                            <a:rPr lang="en-US" b="0">
                              <a:effectLst/>
                            </a:rPr>
                            <a:t>Indiana</a:t>
                          </a:r>
                        </a:p>
                      </a:txBody>
                      <a:tcPr anchor="ctr"/>
                    </a:tc>
                    <a:tc>
                      <a:txBody>
                        <a:bodyPr/>
                        <a:lstStyle/>
                        <a:p>
                          <a:endParaRPr lang="en-US"/>
                        </a:p>
                      </a:txBody>
                      <a:tcPr anchor="ctr">
                        <a:blipFill>
                          <a:blip r:embed="rId2"/>
                          <a:stretch>
                            <a:fillRect l="-201015" t="-610000" r="-2030" b="-425000"/>
                          </a:stretch>
                        </a:blipFill>
                      </a:tcPr>
                    </a:tc>
                    <a:extLst>
                      <a:ext uri="{0D108BD9-81ED-4DB2-BD59-A6C34878D82A}">
                        <a16:rowId xmlns:a16="http://schemas.microsoft.com/office/drawing/2014/main" val="3448324163"/>
                      </a:ext>
                    </a:extLst>
                  </a:tr>
                  <a:tr h="365760">
                    <a:tc>
                      <a:txBody>
                        <a:bodyPr/>
                        <a:lstStyle/>
                        <a:p>
                          <a:pPr algn="ctr"/>
                          <a:r>
                            <a:rPr lang="en-US" b="0" dirty="0">
                              <a:effectLst/>
                            </a:rPr>
                            <a:t>Maine</a:t>
                          </a:r>
                        </a:p>
                      </a:txBody>
                      <a:tcPr anchor="ctr"/>
                    </a:tc>
                    <a:tc>
                      <a:txBody>
                        <a:bodyPr/>
                        <a:lstStyle/>
                        <a:p>
                          <a:endParaRPr lang="en-US"/>
                        </a:p>
                      </a:txBody>
                      <a:tcPr anchor="ctr">
                        <a:blipFill>
                          <a:blip r:embed="rId2"/>
                          <a:stretch>
                            <a:fillRect l="-201015" t="-710000" r="-2030" b="-325000"/>
                          </a:stretch>
                        </a:blipFill>
                      </a:tcPr>
                    </a:tc>
                    <a:extLst>
                      <a:ext uri="{0D108BD9-81ED-4DB2-BD59-A6C34878D82A}">
                        <a16:rowId xmlns:a16="http://schemas.microsoft.com/office/drawing/2014/main" val="2097047477"/>
                      </a:ext>
                    </a:extLst>
                  </a:tr>
                  <a:tr h="365760">
                    <a:tc>
                      <a:txBody>
                        <a:bodyPr/>
                        <a:lstStyle/>
                        <a:p>
                          <a:pPr algn="ctr"/>
                          <a:r>
                            <a:rPr lang="en-US" b="0">
                              <a:effectLst/>
                            </a:rPr>
                            <a:t>Maryland</a:t>
                          </a:r>
                        </a:p>
                      </a:txBody>
                      <a:tcPr anchor="ctr"/>
                    </a:tc>
                    <a:tc>
                      <a:txBody>
                        <a:bodyPr/>
                        <a:lstStyle/>
                        <a:p>
                          <a:endParaRPr lang="en-US"/>
                        </a:p>
                      </a:txBody>
                      <a:tcPr anchor="ctr">
                        <a:blipFill>
                          <a:blip r:embed="rId2"/>
                          <a:stretch>
                            <a:fillRect l="-201015" t="-810000" r="-2030" b="-225000"/>
                          </a:stretch>
                        </a:blipFill>
                      </a:tcPr>
                    </a:tc>
                    <a:extLst>
                      <a:ext uri="{0D108BD9-81ED-4DB2-BD59-A6C34878D82A}">
                        <a16:rowId xmlns:a16="http://schemas.microsoft.com/office/drawing/2014/main" val="3929566268"/>
                      </a:ext>
                    </a:extLst>
                  </a:tr>
                  <a:tr h="365760">
                    <a:tc>
                      <a:txBody>
                        <a:bodyPr/>
                        <a:lstStyle/>
                        <a:p>
                          <a:pPr algn="ctr"/>
                          <a:r>
                            <a:rPr lang="en-US" b="0">
                              <a:effectLst/>
                            </a:rPr>
                            <a:t>Massachusetts</a:t>
                          </a:r>
                        </a:p>
                      </a:txBody>
                      <a:tcPr anchor="ctr"/>
                    </a:tc>
                    <a:tc>
                      <a:txBody>
                        <a:bodyPr/>
                        <a:lstStyle/>
                        <a:p>
                          <a:endParaRPr lang="en-US"/>
                        </a:p>
                      </a:txBody>
                      <a:tcPr anchor="ctr">
                        <a:blipFill>
                          <a:blip r:embed="rId2"/>
                          <a:stretch>
                            <a:fillRect l="-201015" t="-910000" r="-2030" b="-125000"/>
                          </a:stretch>
                        </a:blipFill>
                      </a:tcPr>
                    </a:tc>
                    <a:extLst>
                      <a:ext uri="{0D108BD9-81ED-4DB2-BD59-A6C34878D82A}">
                        <a16:rowId xmlns:a16="http://schemas.microsoft.com/office/drawing/2014/main" val="118239152"/>
                      </a:ext>
                    </a:extLst>
                  </a:tr>
                  <a:tr h="365760">
                    <a:tc>
                      <a:txBody>
                        <a:bodyPr/>
                        <a:lstStyle/>
                        <a:p>
                          <a:pPr algn="ctr"/>
                          <a:r>
                            <a:rPr lang="en-US" b="0">
                              <a:effectLst/>
                            </a:rPr>
                            <a:t>Missouri</a:t>
                          </a:r>
                        </a:p>
                      </a:txBody>
                      <a:tcPr anchor="ctr"/>
                    </a:tc>
                    <a:tc>
                      <a:txBody>
                        <a:bodyPr/>
                        <a:lstStyle/>
                        <a:p>
                          <a:endParaRPr lang="en-US"/>
                        </a:p>
                      </a:txBody>
                      <a:tcPr anchor="ctr">
                        <a:blipFill>
                          <a:blip r:embed="rId2"/>
                          <a:stretch>
                            <a:fillRect l="-201015" t="-1010000" r="-2030" b="-25000"/>
                          </a:stretch>
                        </a:blipFill>
                      </a:tcPr>
                    </a:tc>
                    <a:extLst>
                      <a:ext uri="{0D108BD9-81ED-4DB2-BD59-A6C34878D82A}">
                        <a16:rowId xmlns:a16="http://schemas.microsoft.com/office/drawing/2014/main" val="2498195455"/>
                      </a:ext>
                    </a:extLst>
                  </a:tr>
                </a:tbl>
              </a:graphicData>
            </a:graphic>
          </p:graphicFrame>
        </mc:Fallback>
      </mc:AlternateContent>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B381286F-04A5-1E66-55F6-EDD1981DA1AC}"/>
                  </a:ext>
                </a:extLst>
              </p:cNvPr>
              <p:cNvSpPr txBox="1">
                <a:spLocks/>
              </p:cNvSpPr>
              <p:nvPr/>
            </p:nvSpPr>
            <p:spPr>
              <a:xfrm>
                <a:off x="457200" y="1029288"/>
                <a:ext cx="8229600" cy="402336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defRPr sz="2800"/>
                </a:pPr>
                <a:r>
                  <a:rPr lang="en-US" dirty="0"/>
                  <a:t>States with Four-Year Private Nonprofit Institutions with an Acceptance Rate of </a:t>
                </a:r>
                <a14:m>
                  <m:oMath xmlns:m="http://schemas.openxmlformats.org/officeDocument/2006/math">
                    <m:r>
                      <a:rPr lang="en-US" i="1" dirty="0" smtClean="0">
                        <a:latin typeface="Cambria Math" panose="02040503050406030204" pitchFamily="18" charset="0"/>
                      </a:rPr>
                      <m:t>20% </m:t>
                    </m:r>
                  </m:oMath>
                </a14:m>
                <a:r>
                  <a:rPr lang="en-US" dirty="0"/>
                  <a:t>or Less in </a:t>
                </a:r>
                <a14:m>
                  <m:oMath xmlns:m="http://schemas.openxmlformats.org/officeDocument/2006/math">
                    <m:r>
                      <a:rPr lang="en-US" i="1" dirty="0" smtClean="0">
                        <a:latin typeface="Cambria Math" panose="02040503050406030204" pitchFamily="18" charset="0"/>
                      </a:rPr>
                      <m:t>2017</m:t>
                    </m:r>
                  </m:oMath>
                </a14:m>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p:txBody>
          </p:sp>
        </mc:Choice>
        <mc:Fallback xmlns="">
          <p:sp>
            <p:nvSpPr>
              <p:cNvPr id="3" name="Text Placeholder 2">
                <a:extLst>
                  <a:ext uri="{FF2B5EF4-FFF2-40B4-BE49-F238E27FC236}">
                    <a16:creationId xmlns:a16="http://schemas.microsoft.com/office/drawing/2014/main" id="{B381286F-04A5-1E66-55F6-EDD1981DA1AC}"/>
                  </a:ext>
                </a:extLst>
              </p:cNvPr>
              <p:cNvSpPr txBox="1">
                <a:spLocks noRot="1" noChangeAspect="1" noMove="1" noResize="1" noEditPoints="1" noAdjustHandles="1" noChangeArrowheads="1" noChangeShapeType="1" noTextEdit="1"/>
              </p:cNvSpPr>
              <p:nvPr/>
            </p:nvSpPr>
            <p:spPr>
              <a:xfrm>
                <a:off x="457200" y="1029288"/>
                <a:ext cx="8229600" cy="4023360"/>
              </a:xfrm>
              <a:prstGeom prst="rect">
                <a:avLst/>
              </a:prstGeom>
              <a:blipFill>
                <a:blip r:embed="rId3"/>
                <a:stretch>
                  <a:fillRect t="-1515"/>
                </a:stretch>
              </a:blipFill>
            </p:spPr>
            <p:txBody>
              <a:bodyPr/>
              <a:lstStyle/>
              <a:p>
                <a:r>
                  <a:rPr lang="en-IN">
                    <a:noFill/>
                  </a:rPr>
                  <a:t> </a:t>
                </a:r>
              </a:p>
            </p:txBody>
          </p:sp>
        </mc:Fallback>
      </mc:AlternateContent>
    </p:spTree>
    <p:extLst>
      <p:ext uri="{BB962C8B-B14F-4D97-AF65-F5344CB8AC3E}">
        <p14:creationId xmlns:p14="http://schemas.microsoft.com/office/powerpoint/2010/main" val="3635853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Example 1: Reading a Frequency Distribution (cont.)</a:t>
            </a:r>
            <a:endParaRPr dirty="0"/>
          </a:p>
        </p:txBody>
      </p:sp>
      <p:sp>
        <p:nvSpPr>
          <p:cNvPr id="3" name="Text Placeholder 2">
            <a:extLst>
              <a:ext uri="{FF2B5EF4-FFF2-40B4-BE49-F238E27FC236}">
                <a16:creationId xmlns:a16="http://schemas.microsoft.com/office/drawing/2014/main" id="{B381286F-04A5-1E66-55F6-EDD1981DA1AC}"/>
              </a:ext>
            </a:extLst>
          </p:cNvPr>
          <p:cNvSpPr txBox="1">
            <a:spLocks/>
          </p:cNvSpPr>
          <p:nvPr/>
        </p:nvSpPr>
        <p:spPr>
          <a:xfrm>
            <a:off x="457200" y="1029288"/>
            <a:ext cx="8229600" cy="4990512"/>
          </a:xfrm>
          <a:prstGeom prst="rect">
            <a:avLst/>
          </a:prstGeom>
        </p:spPr>
        <p:txBody>
          <a:bodyPr>
            <a:normAutofit fontScale="92500" lnSpcReduction="2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r>
              <a:rPr lang="en-US" dirty="0"/>
              <a:t>Source: National Center for Education Statistics</a:t>
            </a:r>
          </a:p>
          <a:p>
            <a:pPr marL="0" indent="0" algn="ctr">
              <a:buNone/>
              <a:defRPr sz="2800"/>
            </a:pPr>
            <a:r>
              <a:rPr lang="en-US" dirty="0"/>
              <a:t>https://nces.ed.gov/collegenavigator/</a:t>
            </a:r>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lgn="ctr">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a:p>
            <a:pPr marL="0" indent="0">
              <a:buNone/>
              <a:defRPr sz="2800"/>
            </a:pPr>
            <a:endParaRPr lang="en-US" dirty="0"/>
          </a:p>
        </p:txBody>
      </p:sp>
      <mc:AlternateContent xmlns:mc="http://schemas.openxmlformats.org/markup-compatibility/2006" xmlns:a14="http://schemas.microsoft.com/office/drawing/2010/main">
        <mc:Choice Requires="a14">
          <p:graphicFrame>
            <p:nvGraphicFramePr>
              <p:cNvPr id="9" name="Table 13">
                <a:extLst>
                  <a:ext uri="{FF2B5EF4-FFF2-40B4-BE49-F238E27FC236}">
                    <a16:creationId xmlns:a16="http://schemas.microsoft.com/office/drawing/2014/main" id="{E07C2230-53E6-7471-7B71-0091C3D4ED4B}"/>
                  </a:ext>
                </a:extLst>
              </p:cNvPr>
              <p:cNvGraphicFramePr>
                <a:graphicFrameLocks noGrp="1"/>
              </p:cNvGraphicFramePr>
              <p:nvPr>
                <p:extLst>
                  <p:ext uri="{D42A27DB-BD31-4B8C-83A1-F6EECF244321}">
                    <p14:modId xmlns:p14="http://schemas.microsoft.com/office/powerpoint/2010/main" val="2384013826"/>
                  </p:ext>
                </p:extLst>
              </p:nvPr>
            </p:nvGraphicFramePr>
            <p:xfrm>
              <a:off x="2514600" y="1143000"/>
              <a:ext cx="3733800" cy="3657600"/>
            </p:xfrm>
            <a:graphic>
              <a:graphicData uri="http://schemas.openxmlformats.org/drawingml/2006/table">
                <a:tbl>
                  <a:tblPr firstRow="1" bandRow="1">
                    <a:tableStyleId>{5C22544A-7EE6-4342-B048-85BDC9FD1C3A}</a:tableStyleId>
                  </a:tblPr>
                  <a:tblGrid>
                    <a:gridCol w="2558345">
                      <a:extLst>
                        <a:ext uri="{9D8B030D-6E8A-4147-A177-3AD203B41FA5}">
                          <a16:colId xmlns:a16="http://schemas.microsoft.com/office/drawing/2014/main" val="3073155047"/>
                        </a:ext>
                      </a:extLst>
                    </a:gridCol>
                    <a:gridCol w="1175455">
                      <a:extLst>
                        <a:ext uri="{9D8B030D-6E8A-4147-A177-3AD203B41FA5}">
                          <a16:colId xmlns:a16="http://schemas.microsoft.com/office/drawing/2014/main" val="2925971528"/>
                        </a:ext>
                      </a:extLst>
                    </a:gridCol>
                  </a:tblGrid>
                  <a:tr h="353291">
                    <a:tc>
                      <a:txBody>
                        <a:bodyPr/>
                        <a:lstStyle/>
                        <a:p>
                          <a:pPr algn="ctr"/>
                          <a:r>
                            <a:rPr lang="en-US" dirty="0"/>
                            <a:t>State</a:t>
                          </a:r>
                        </a:p>
                      </a:txBody>
                      <a:tcPr/>
                    </a:tc>
                    <a:tc>
                      <a:txBody>
                        <a:bodyPr/>
                        <a:lstStyle/>
                        <a:p>
                          <a:pPr algn="ctr"/>
                          <a:r>
                            <a:rPr lang="en-US" dirty="0"/>
                            <a:t>Frequency</a:t>
                          </a:r>
                        </a:p>
                      </a:txBody>
                      <a:tcPr/>
                    </a:tc>
                    <a:extLst>
                      <a:ext uri="{0D108BD9-81ED-4DB2-BD59-A6C34878D82A}">
                        <a16:rowId xmlns:a16="http://schemas.microsoft.com/office/drawing/2014/main" val="982071747"/>
                      </a:ext>
                    </a:extLst>
                  </a:tr>
                  <a:tr h="353291">
                    <a:tc>
                      <a:txBody>
                        <a:bodyPr/>
                        <a:lstStyle/>
                        <a:p>
                          <a:pPr algn="ctr"/>
                          <a:r>
                            <a:rPr lang="en-US" b="0" dirty="0">
                              <a:effectLst/>
                            </a:rPr>
                            <a:t>New Hampshire</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2794263529"/>
                      </a:ext>
                    </a:extLst>
                  </a:tr>
                  <a:tr h="353291">
                    <a:tc>
                      <a:txBody>
                        <a:bodyPr/>
                        <a:lstStyle/>
                        <a:p>
                          <a:pPr algn="ctr"/>
                          <a:r>
                            <a:rPr lang="en-US" b="0" dirty="0">
                              <a:effectLst/>
                            </a:rPr>
                            <a:t>New Jersey</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494518988"/>
                      </a:ext>
                    </a:extLst>
                  </a:tr>
                  <a:tr h="353291">
                    <a:tc>
                      <a:txBody>
                        <a:bodyPr/>
                        <a:lstStyle/>
                        <a:p>
                          <a:pPr algn="ctr"/>
                          <a:r>
                            <a:rPr lang="en-US" b="0" dirty="0">
                              <a:effectLst/>
                            </a:rPr>
                            <a:t>New York</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6</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632108849"/>
                      </a:ext>
                    </a:extLst>
                  </a:tr>
                  <a:tr h="353291">
                    <a:tc>
                      <a:txBody>
                        <a:bodyPr/>
                        <a:lstStyle/>
                        <a:p>
                          <a:pPr algn="ctr"/>
                          <a:r>
                            <a:rPr lang="en-US" b="0" dirty="0">
                              <a:effectLst/>
                            </a:rPr>
                            <a:t>North Carolina</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922459506"/>
                      </a:ext>
                    </a:extLst>
                  </a:tr>
                  <a:tr h="353291">
                    <a:tc>
                      <a:txBody>
                        <a:bodyPr/>
                        <a:lstStyle/>
                        <a:p>
                          <a:pPr algn="ctr"/>
                          <a:r>
                            <a:rPr lang="en-US" b="0" dirty="0">
                              <a:effectLst/>
                            </a:rPr>
                            <a:t>Pennsylvania</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3</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3644360552"/>
                      </a:ext>
                    </a:extLst>
                  </a:tr>
                  <a:tr h="353291">
                    <a:tc>
                      <a:txBody>
                        <a:bodyPr/>
                        <a:lstStyle/>
                        <a:p>
                          <a:pPr algn="ctr"/>
                          <a:r>
                            <a:rPr lang="en-US" b="0" dirty="0">
                              <a:effectLst/>
                            </a:rPr>
                            <a:t>Rhode Island</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1576841618"/>
                      </a:ext>
                    </a:extLst>
                  </a:tr>
                  <a:tr h="353291">
                    <a:tc>
                      <a:txBody>
                        <a:bodyPr/>
                        <a:lstStyle/>
                        <a:p>
                          <a:pPr algn="ctr"/>
                          <a:r>
                            <a:rPr lang="en-US" b="0" dirty="0">
                              <a:effectLst/>
                            </a:rPr>
                            <a:t>Tennessee</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843977054"/>
                      </a:ext>
                    </a:extLst>
                  </a:tr>
                  <a:tr h="353291">
                    <a:tc>
                      <a:txBody>
                        <a:bodyPr/>
                        <a:lstStyle/>
                        <a:p>
                          <a:pPr algn="ctr"/>
                          <a:r>
                            <a:rPr lang="en-US" b="0" dirty="0">
                              <a:effectLst/>
                            </a:rPr>
                            <a:t>Texas</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2471627786"/>
                      </a:ext>
                    </a:extLst>
                  </a:tr>
                  <a:tr h="353291">
                    <a:tc>
                      <a:txBody>
                        <a:bodyPr/>
                        <a:lstStyle/>
                        <a:p>
                          <a:pPr algn="ctr"/>
                          <a:r>
                            <a:rPr lang="en-US" b="0" dirty="0">
                              <a:effectLst/>
                            </a:rPr>
                            <a:t>Vermont</a:t>
                          </a:r>
                        </a:p>
                      </a:txBody>
                      <a:tcPr anchor="ctr"/>
                    </a:tc>
                    <a:tc>
                      <a:txBody>
                        <a:bodyPr/>
                        <a:lstStyle/>
                        <a:p>
                          <a:pPr algn="ctr"/>
                          <a14:m>
                            <m:oMathPara xmlns:m="http://schemas.openxmlformats.org/officeDocument/2006/math">
                              <m:oMathParaPr>
                                <m:jc m:val="centerGroup"/>
                              </m:oMathParaPr>
                              <m:oMath xmlns:m="http://schemas.openxmlformats.org/officeDocument/2006/math">
                                <m:r>
                                  <a:rPr lang="en-US" b="0" i="1" u="none" strike="noStrike" dirty="0" smtClean="0">
                                    <a:solidFill>
                                      <a:schemeClr val="tx1"/>
                                    </a:solidFill>
                                    <a:effectLst/>
                                    <a:latin typeface="Cambria Math" panose="02040503050406030204" pitchFamily="18" charset="0"/>
                                    <a:ea typeface="Cambria Math" panose="02040503050406030204" pitchFamily="18" charset="0"/>
                                  </a:rPr>
                                  <m:t>1</m:t>
                                </m:r>
                              </m:oMath>
                            </m:oMathPara>
                          </a14:m>
                          <a:endParaRPr lang="en-US" b="0" dirty="0">
                            <a:solidFill>
                              <a:schemeClr val="tx1"/>
                            </a:solidFill>
                            <a:effectLst/>
                            <a:latin typeface="Cambria Math" panose="02040503050406030204" pitchFamily="18" charset="0"/>
                            <a:ea typeface="Cambria Math" panose="02040503050406030204" pitchFamily="18" charset="0"/>
                          </a:endParaRPr>
                        </a:p>
                      </a:txBody>
                      <a:tcPr anchor="ctr"/>
                    </a:tc>
                    <a:extLst>
                      <a:ext uri="{0D108BD9-81ED-4DB2-BD59-A6C34878D82A}">
                        <a16:rowId xmlns:a16="http://schemas.microsoft.com/office/drawing/2014/main" val="127480006"/>
                      </a:ext>
                    </a:extLst>
                  </a:tr>
                </a:tbl>
              </a:graphicData>
            </a:graphic>
          </p:graphicFrame>
        </mc:Choice>
        <mc:Fallback xmlns="">
          <p:graphicFrame>
            <p:nvGraphicFramePr>
              <p:cNvPr id="9" name="Table 13">
                <a:extLst>
                  <a:ext uri="{FF2B5EF4-FFF2-40B4-BE49-F238E27FC236}">
                    <a16:creationId xmlns:a16="http://schemas.microsoft.com/office/drawing/2014/main" id="{E07C2230-53E6-7471-7B71-0091C3D4ED4B}"/>
                  </a:ext>
                </a:extLst>
              </p:cNvPr>
              <p:cNvGraphicFramePr>
                <a:graphicFrameLocks noGrp="1"/>
              </p:cNvGraphicFramePr>
              <p:nvPr>
                <p:extLst>
                  <p:ext uri="{D42A27DB-BD31-4B8C-83A1-F6EECF244321}">
                    <p14:modId xmlns:p14="http://schemas.microsoft.com/office/powerpoint/2010/main" val="2384013826"/>
                  </p:ext>
                </p:extLst>
              </p:nvPr>
            </p:nvGraphicFramePr>
            <p:xfrm>
              <a:off x="2514600" y="1143000"/>
              <a:ext cx="3733800" cy="3657600"/>
            </p:xfrm>
            <a:graphic>
              <a:graphicData uri="http://schemas.openxmlformats.org/drawingml/2006/table">
                <a:tbl>
                  <a:tblPr firstRow="1" bandRow="1">
                    <a:tableStyleId>{5C22544A-7EE6-4342-B048-85BDC9FD1C3A}</a:tableStyleId>
                  </a:tblPr>
                  <a:tblGrid>
                    <a:gridCol w="2558345">
                      <a:extLst>
                        <a:ext uri="{9D8B030D-6E8A-4147-A177-3AD203B41FA5}">
                          <a16:colId xmlns:a16="http://schemas.microsoft.com/office/drawing/2014/main" val="3073155047"/>
                        </a:ext>
                      </a:extLst>
                    </a:gridCol>
                    <a:gridCol w="1175455">
                      <a:extLst>
                        <a:ext uri="{9D8B030D-6E8A-4147-A177-3AD203B41FA5}">
                          <a16:colId xmlns:a16="http://schemas.microsoft.com/office/drawing/2014/main" val="2925971528"/>
                        </a:ext>
                      </a:extLst>
                    </a:gridCol>
                  </a:tblGrid>
                  <a:tr h="365760">
                    <a:tc>
                      <a:txBody>
                        <a:bodyPr/>
                        <a:lstStyle/>
                        <a:p>
                          <a:pPr algn="ctr"/>
                          <a:r>
                            <a:rPr lang="en-US" dirty="0"/>
                            <a:t>State</a:t>
                          </a:r>
                        </a:p>
                      </a:txBody>
                      <a:tcPr/>
                    </a:tc>
                    <a:tc>
                      <a:txBody>
                        <a:bodyPr/>
                        <a:lstStyle/>
                        <a:p>
                          <a:pPr algn="ctr"/>
                          <a:r>
                            <a:rPr lang="en-US" dirty="0"/>
                            <a:t>Frequency</a:t>
                          </a:r>
                        </a:p>
                      </a:txBody>
                      <a:tcPr/>
                    </a:tc>
                    <a:extLst>
                      <a:ext uri="{0D108BD9-81ED-4DB2-BD59-A6C34878D82A}">
                        <a16:rowId xmlns:a16="http://schemas.microsoft.com/office/drawing/2014/main" val="982071747"/>
                      </a:ext>
                    </a:extLst>
                  </a:tr>
                  <a:tr h="365760">
                    <a:tc>
                      <a:txBody>
                        <a:bodyPr/>
                        <a:lstStyle/>
                        <a:p>
                          <a:pPr algn="ctr"/>
                          <a:r>
                            <a:rPr lang="en-US" b="0">
                              <a:effectLst/>
                            </a:rPr>
                            <a:t>New Hampshire</a:t>
                          </a:r>
                        </a:p>
                      </a:txBody>
                      <a:tcPr anchor="ctr"/>
                    </a:tc>
                    <a:tc>
                      <a:txBody>
                        <a:bodyPr/>
                        <a:lstStyle/>
                        <a:p>
                          <a:endParaRPr lang="en-US"/>
                        </a:p>
                      </a:txBody>
                      <a:tcPr anchor="ctr">
                        <a:blipFill>
                          <a:blip r:embed="rId2"/>
                          <a:stretch>
                            <a:fillRect l="-218135" t="-108333" r="-2591" b="-826667"/>
                          </a:stretch>
                        </a:blipFill>
                      </a:tcPr>
                    </a:tc>
                    <a:extLst>
                      <a:ext uri="{0D108BD9-81ED-4DB2-BD59-A6C34878D82A}">
                        <a16:rowId xmlns:a16="http://schemas.microsoft.com/office/drawing/2014/main" val="2794263529"/>
                      </a:ext>
                    </a:extLst>
                  </a:tr>
                  <a:tr h="365760">
                    <a:tc>
                      <a:txBody>
                        <a:bodyPr/>
                        <a:lstStyle/>
                        <a:p>
                          <a:pPr algn="ctr"/>
                          <a:r>
                            <a:rPr lang="en-US" b="0" dirty="0">
                              <a:effectLst/>
                            </a:rPr>
                            <a:t>New Jersey</a:t>
                          </a:r>
                        </a:p>
                      </a:txBody>
                      <a:tcPr anchor="ctr"/>
                    </a:tc>
                    <a:tc>
                      <a:txBody>
                        <a:bodyPr/>
                        <a:lstStyle/>
                        <a:p>
                          <a:endParaRPr lang="en-US"/>
                        </a:p>
                      </a:txBody>
                      <a:tcPr anchor="ctr">
                        <a:blipFill>
                          <a:blip r:embed="rId2"/>
                          <a:stretch>
                            <a:fillRect l="-218135" t="-208333" r="-2591" b="-726667"/>
                          </a:stretch>
                        </a:blipFill>
                      </a:tcPr>
                    </a:tc>
                    <a:extLst>
                      <a:ext uri="{0D108BD9-81ED-4DB2-BD59-A6C34878D82A}">
                        <a16:rowId xmlns:a16="http://schemas.microsoft.com/office/drawing/2014/main" val="494518988"/>
                      </a:ext>
                    </a:extLst>
                  </a:tr>
                  <a:tr h="365760">
                    <a:tc>
                      <a:txBody>
                        <a:bodyPr/>
                        <a:lstStyle/>
                        <a:p>
                          <a:pPr algn="ctr"/>
                          <a:r>
                            <a:rPr lang="en-US" b="0">
                              <a:effectLst/>
                            </a:rPr>
                            <a:t>New York</a:t>
                          </a:r>
                        </a:p>
                      </a:txBody>
                      <a:tcPr anchor="ctr"/>
                    </a:tc>
                    <a:tc>
                      <a:txBody>
                        <a:bodyPr/>
                        <a:lstStyle/>
                        <a:p>
                          <a:endParaRPr lang="en-US"/>
                        </a:p>
                      </a:txBody>
                      <a:tcPr anchor="ctr">
                        <a:blipFill>
                          <a:blip r:embed="rId2"/>
                          <a:stretch>
                            <a:fillRect l="-218135" t="-308333" r="-2591" b="-626667"/>
                          </a:stretch>
                        </a:blipFill>
                      </a:tcPr>
                    </a:tc>
                    <a:extLst>
                      <a:ext uri="{0D108BD9-81ED-4DB2-BD59-A6C34878D82A}">
                        <a16:rowId xmlns:a16="http://schemas.microsoft.com/office/drawing/2014/main" val="632108849"/>
                      </a:ext>
                    </a:extLst>
                  </a:tr>
                  <a:tr h="365760">
                    <a:tc>
                      <a:txBody>
                        <a:bodyPr/>
                        <a:lstStyle/>
                        <a:p>
                          <a:pPr algn="ctr"/>
                          <a:r>
                            <a:rPr lang="en-US" b="0" dirty="0">
                              <a:effectLst/>
                            </a:rPr>
                            <a:t>North Carolina</a:t>
                          </a:r>
                        </a:p>
                      </a:txBody>
                      <a:tcPr anchor="ctr"/>
                    </a:tc>
                    <a:tc>
                      <a:txBody>
                        <a:bodyPr/>
                        <a:lstStyle/>
                        <a:p>
                          <a:endParaRPr lang="en-US"/>
                        </a:p>
                      </a:txBody>
                      <a:tcPr anchor="ctr">
                        <a:blipFill>
                          <a:blip r:embed="rId2"/>
                          <a:stretch>
                            <a:fillRect l="-218135" t="-401639" r="-2591" b="-516393"/>
                          </a:stretch>
                        </a:blipFill>
                      </a:tcPr>
                    </a:tc>
                    <a:extLst>
                      <a:ext uri="{0D108BD9-81ED-4DB2-BD59-A6C34878D82A}">
                        <a16:rowId xmlns:a16="http://schemas.microsoft.com/office/drawing/2014/main" val="922459506"/>
                      </a:ext>
                    </a:extLst>
                  </a:tr>
                  <a:tr h="365760">
                    <a:tc>
                      <a:txBody>
                        <a:bodyPr/>
                        <a:lstStyle/>
                        <a:p>
                          <a:pPr algn="ctr"/>
                          <a:r>
                            <a:rPr lang="en-US" b="0">
                              <a:effectLst/>
                            </a:rPr>
                            <a:t>Pennsylvania</a:t>
                          </a:r>
                        </a:p>
                      </a:txBody>
                      <a:tcPr anchor="ctr"/>
                    </a:tc>
                    <a:tc>
                      <a:txBody>
                        <a:bodyPr/>
                        <a:lstStyle/>
                        <a:p>
                          <a:endParaRPr lang="en-US"/>
                        </a:p>
                      </a:txBody>
                      <a:tcPr anchor="ctr">
                        <a:blipFill>
                          <a:blip r:embed="rId2"/>
                          <a:stretch>
                            <a:fillRect l="-218135" t="-510000" r="-2591" b="-425000"/>
                          </a:stretch>
                        </a:blipFill>
                      </a:tcPr>
                    </a:tc>
                    <a:extLst>
                      <a:ext uri="{0D108BD9-81ED-4DB2-BD59-A6C34878D82A}">
                        <a16:rowId xmlns:a16="http://schemas.microsoft.com/office/drawing/2014/main" val="3644360552"/>
                      </a:ext>
                    </a:extLst>
                  </a:tr>
                  <a:tr h="365760">
                    <a:tc>
                      <a:txBody>
                        <a:bodyPr/>
                        <a:lstStyle/>
                        <a:p>
                          <a:pPr algn="ctr"/>
                          <a:r>
                            <a:rPr lang="en-US" b="0">
                              <a:effectLst/>
                            </a:rPr>
                            <a:t>Rhode Island</a:t>
                          </a:r>
                        </a:p>
                      </a:txBody>
                      <a:tcPr anchor="ctr"/>
                    </a:tc>
                    <a:tc>
                      <a:txBody>
                        <a:bodyPr/>
                        <a:lstStyle/>
                        <a:p>
                          <a:endParaRPr lang="en-US"/>
                        </a:p>
                      </a:txBody>
                      <a:tcPr anchor="ctr">
                        <a:blipFill>
                          <a:blip r:embed="rId2"/>
                          <a:stretch>
                            <a:fillRect l="-218135" t="-610000" r="-2591" b="-325000"/>
                          </a:stretch>
                        </a:blipFill>
                      </a:tcPr>
                    </a:tc>
                    <a:extLst>
                      <a:ext uri="{0D108BD9-81ED-4DB2-BD59-A6C34878D82A}">
                        <a16:rowId xmlns:a16="http://schemas.microsoft.com/office/drawing/2014/main" val="1576841618"/>
                      </a:ext>
                    </a:extLst>
                  </a:tr>
                  <a:tr h="365760">
                    <a:tc>
                      <a:txBody>
                        <a:bodyPr/>
                        <a:lstStyle/>
                        <a:p>
                          <a:pPr algn="ctr"/>
                          <a:r>
                            <a:rPr lang="en-US" b="0">
                              <a:effectLst/>
                            </a:rPr>
                            <a:t>Tennessee</a:t>
                          </a:r>
                        </a:p>
                      </a:txBody>
                      <a:tcPr anchor="ctr"/>
                    </a:tc>
                    <a:tc>
                      <a:txBody>
                        <a:bodyPr/>
                        <a:lstStyle/>
                        <a:p>
                          <a:endParaRPr lang="en-US"/>
                        </a:p>
                      </a:txBody>
                      <a:tcPr anchor="ctr">
                        <a:blipFill>
                          <a:blip r:embed="rId2"/>
                          <a:stretch>
                            <a:fillRect l="-218135" t="-710000" r="-2591" b="-225000"/>
                          </a:stretch>
                        </a:blipFill>
                      </a:tcPr>
                    </a:tc>
                    <a:extLst>
                      <a:ext uri="{0D108BD9-81ED-4DB2-BD59-A6C34878D82A}">
                        <a16:rowId xmlns:a16="http://schemas.microsoft.com/office/drawing/2014/main" val="843977054"/>
                      </a:ext>
                    </a:extLst>
                  </a:tr>
                  <a:tr h="365760">
                    <a:tc>
                      <a:txBody>
                        <a:bodyPr/>
                        <a:lstStyle/>
                        <a:p>
                          <a:pPr algn="ctr"/>
                          <a:r>
                            <a:rPr lang="en-US" b="0">
                              <a:effectLst/>
                            </a:rPr>
                            <a:t>Texas</a:t>
                          </a:r>
                        </a:p>
                      </a:txBody>
                      <a:tcPr anchor="ctr"/>
                    </a:tc>
                    <a:tc>
                      <a:txBody>
                        <a:bodyPr/>
                        <a:lstStyle/>
                        <a:p>
                          <a:endParaRPr lang="en-US"/>
                        </a:p>
                      </a:txBody>
                      <a:tcPr anchor="ctr">
                        <a:blipFill>
                          <a:blip r:embed="rId2"/>
                          <a:stretch>
                            <a:fillRect l="-218135" t="-810000" r="-2591" b="-125000"/>
                          </a:stretch>
                        </a:blipFill>
                      </a:tcPr>
                    </a:tc>
                    <a:extLst>
                      <a:ext uri="{0D108BD9-81ED-4DB2-BD59-A6C34878D82A}">
                        <a16:rowId xmlns:a16="http://schemas.microsoft.com/office/drawing/2014/main" val="2471627786"/>
                      </a:ext>
                    </a:extLst>
                  </a:tr>
                  <a:tr h="365760">
                    <a:tc>
                      <a:txBody>
                        <a:bodyPr/>
                        <a:lstStyle/>
                        <a:p>
                          <a:pPr algn="ctr"/>
                          <a:r>
                            <a:rPr lang="en-US" b="0" dirty="0">
                              <a:effectLst/>
                            </a:rPr>
                            <a:t>Vermont</a:t>
                          </a:r>
                        </a:p>
                      </a:txBody>
                      <a:tcPr anchor="ctr"/>
                    </a:tc>
                    <a:tc>
                      <a:txBody>
                        <a:bodyPr/>
                        <a:lstStyle/>
                        <a:p>
                          <a:endParaRPr lang="en-US"/>
                        </a:p>
                      </a:txBody>
                      <a:tcPr anchor="ctr">
                        <a:blipFill>
                          <a:blip r:embed="rId2"/>
                          <a:stretch>
                            <a:fillRect l="-218135" t="-910000" r="-2591" b="-25000"/>
                          </a:stretch>
                        </a:blipFill>
                      </a:tcPr>
                    </a:tc>
                    <a:extLst>
                      <a:ext uri="{0D108BD9-81ED-4DB2-BD59-A6C34878D82A}">
                        <a16:rowId xmlns:a16="http://schemas.microsoft.com/office/drawing/2014/main" val="127480006"/>
                      </a:ext>
                    </a:extLst>
                  </a:tr>
                </a:tbl>
              </a:graphicData>
            </a:graphic>
          </p:graphicFrame>
        </mc:Fallback>
      </mc:AlternateContent>
    </p:spTree>
    <p:extLst>
      <p:ext uri="{BB962C8B-B14F-4D97-AF65-F5344CB8AC3E}">
        <p14:creationId xmlns:p14="http://schemas.microsoft.com/office/powerpoint/2010/main" val="591719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dirty="0"/>
              <a:t>Example 1: Reading a Frequency Distribution (cont.)</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dirty="0"/>
                  <a:t>​</a:t>
                </a:r>
                <a:r>
                  <a:rPr sz="2800" dirty="0"/>
                  <a:t>Which state has the most institutions that meet the criteria?</a:t>
                </a:r>
              </a:p>
              <a:p>
                <a:pPr marL="514350" indent="-514350">
                  <a:buFont typeface="+mj-lt"/>
                  <a:buAutoNum type="alphaLcPeriod" startAt="2"/>
                  <a:defRPr sz="2800"/>
                </a:pPr>
                <a:r>
                  <a:rPr dirty="0"/>
                  <a:t>​</a:t>
                </a:r>
                <a:r>
                  <a:rPr sz="2800" dirty="0"/>
                  <a:t>How many more institutions does Massachusetts have than Connecticut that meet the criteria?</a:t>
                </a:r>
                <a:endParaRPr lang="en-US" sz="2800" dirty="0"/>
              </a:p>
              <a:p>
                <a:pPr>
                  <a:defRPr sz="2800"/>
                </a:pPr>
                <a:r>
                  <a:rPr lang="en-IN" b="1" dirty="0"/>
                  <a:t>Solution</a:t>
                </a:r>
              </a:p>
              <a:p>
                <a:pPr marL="514350" indent="-514350">
                  <a:buAutoNum type="alphaLcPeriod"/>
                  <a:defRPr sz="2800"/>
                </a:pPr>
                <a:r>
                  <a:rPr lang="en-US" sz="2800" dirty="0"/>
                  <a:t>California has the most with </a:t>
                </a:r>
                <a14:m>
                  <m:oMath xmlns:m="http://schemas.openxmlformats.org/officeDocument/2006/math">
                    <m:r>
                      <a:rPr lang="en-US" sz="2800" i="1" dirty="0" smtClean="0">
                        <a:latin typeface="Cambria Math" panose="02040503050406030204" pitchFamily="18" charset="0"/>
                      </a:rPr>
                      <m:t>10 </m:t>
                    </m:r>
                  </m:oMath>
                </a14:m>
                <a:r>
                  <a:rPr lang="en-US" sz="2800" dirty="0"/>
                  <a:t>institutions</a:t>
                </a:r>
                <a:r>
                  <a:rPr lang="en-IN" sz="2800" dirty="0"/>
                  <a:t>.</a:t>
                </a:r>
              </a:p>
              <a:p>
                <a:pPr marL="514350" indent="-514350">
                  <a:buAutoNum type="alphaLcPeriod"/>
                  <a:defRPr sz="2800"/>
                </a:pPr>
                <a:r>
                  <a:rPr lang="en-US" sz="2800" dirty="0"/>
                  <a:t>Massachusetts has </a:t>
                </a:r>
                <a14:m>
                  <m:oMath xmlns:m="http://schemas.openxmlformats.org/officeDocument/2006/math">
                    <m:r>
                      <a:rPr lang="en-US" sz="2800" i="1" dirty="0" smtClean="0">
                        <a:latin typeface="Cambria Math" panose="02040503050406030204" pitchFamily="18" charset="0"/>
                      </a:rPr>
                      <m:t>6</m:t>
                    </m:r>
                  </m:oMath>
                </a14:m>
                <a:r>
                  <a:rPr lang="en-US" sz="2800" dirty="0"/>
                  <a:t> institutions and Connecticut has </a:t>
                </a:r>
                <a14:m>
                  <m:oMath xmlns:m="http://schemas.openxmlformats.org/officeDocument/2006/math">
                    <m:r>
                      <a:rPr lang="en-US" sz="2800" i="1" dirty="0" smtClean="0">
                        <a:latin typeface="Cambria Math" panose="02040503050406030204" pitchFamily="18" charset="0"/>
                      </a:rPr>
                      <m:t>2</m:t>
                    </m:r>
                  </m:oMath>
                </a14:m>
                <a:r>
                  <a:rPr lang="en-US" sz="2800" dirty="0"/>
                  <a:t> institutions, so</a:t>
                </a:r>
              </a:p>
              <a:p>
                <a:pPr marL="457200" lvl="1" indent="0">
                  <a:buNone/>
                  <a:defRPr sz="2800"/>
                </a:pPr>
                <a:r>
                  <a:rPr lang="en-US" dirty="0"/>
                  <a:t>Massachusetts has </a:t>
                </a:r>
                <a14:m>
                  <m:oMath xmlns:m="http://schemas.openxmlformats.org/officeDocument/2006/math">
                    <m:r>
                      <a:rPr lang="en-US" i="1" dirty="0" smtClean="0">
                        <a:latin typeface="Cambria Math" panose="02040503050406030204" pitchFamily="18" charset="0"/>
                      </a:rPr>
                      <m:t>4</m:t>
                    </m:r>
                  </m:oMath>
                </a14:m>
                <a:r>
                  <a:rPr lang="en-US" dirty="0"/>
                  <a:t> more institutions than Connecticut that meet the criteria.</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r="-1259"/>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Constructing a Frequency Distribution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The wait times (in minutes) of patrons at the </a:t>
                </a:r>
                <a14:m>
                  <m:oMath xmlns:m="http://schemas.openxmlformats.org/officeDocument/2006/math">
                    <m:r>
                      <m:rPr>
                        <m:sty m:val="p"/>
                      </m:rPr>
                      <a:rPr lang="en-IN" sz="2800" i="0" dirty="0" smtClean="0">
                        <a:latin typeface="Cambria Math" panose="02040503050406030204" pitchFamily="18" charset="0"/>
                      </a:rPr>
                      <m:t>DMV</m:t>
                    </m:r>
                  </m:oMath>
                </a14:m>
                <a:r>
                  <a:rPr sz="2800" dirty="0"/>
                  <a:t> are recorded here.</a:t>
                </a:r>
                <a:endParaRPr lang="en-US" sz="2800" dirty="0"/>
              </a:p>
              <a:p>
                <a:endParaRPr lang="en-US" dirty="0"/>
              </a:p>
              <a:p>
                <a:endParaRPr lang="en-US" sz="2800" dirty="0"/>
              </a:p>
              <a:p>
                <a:endParaRPr lang="en-US" dirty="0"/>
              </a:p>
              <a:p>
                <a:endParaRPr lang="en-US" sz="2800" dirty="0"/>
              </a:p>
              <a:p>
                <a:endParaRPr lang="en-US" dirty="0"/>
              </a:p>
              <a:p>
                <a:r>
                  <a:rPr lang="en-US" dirty="0"/>
                  <a:t>Construct a frequency distribution of the data collected.</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6" name="Table 6">
                <a:extLst>
                  <a:ext uri="{FF2B5EF4-FFF2-40B4-BE49-F238E27FC236}">
                    <a16:creationId xmlns:a16="http://schemas.microsoft.com/office/drawing/2014/main" id="{E0C63141-1466-4580-80C6-6CF813754945}"/>
                  </a:ext>
                </a:extLst>
              </p:cNvPr>
              <p:cNvGraphicFramePr>
                <a:graphicFrameLocks noGrp="1"/>
              </p:cNvGraphicFramePr>
              <p:nvPr>
                <p:extLst>
                  <p:ext uri="{D42A27DB-BD31-4B8C-83A1-F6EECF244321}">
                    <p14:modId xmlns:p14="http://schemas.microsoft.com/office/powerpoint/2010/main" val="2600713334"/>
                  </p:ext>
                </p:extLst>
              </p:nvPr>
            </p:nvGraphicFramePr>
            <p:xfrm>
              <a:off x="1524000" y="2209800"/>
              <a:ext cx="6096000" cy="207264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3882193924"/>
                        </a:ext>
                      </a:extLst>
                    </a:gridCol>
                    <a:gridCol w="609600">
                      <a:extLst>
                        <a:ext uri="{9D8B030D-6E8A-4147-A177-3AD203B41FA5}">
                          <a16:colId xmlns:a16="http://schemas.microsoft.com/office/drawing/2014/main" val="150266869"/>
                        </a:ext>
                      </a:extLst>
                    </a:gridCol>
                    <a:gridCol w="609600">
                      <a:extLst>
                        <a:ext uri="{9D8B030D-6E8A-4147-A177-3AD203B41FA5}">
                          <a16:colId xmlns:a16="http://schemas.microsoft.com/office/drawing/2014/main" val="1696231190"/>
                        </a:ext>
                      </a:extLst>
                    </a:gridCol>
                    <a:gridCol w="609600">
                      <a:extLst>
                        <a:ext uri="{9D8B030D-6E8A-4147-A177-3AD203B41FA5}">
                          <a16:colId xmlns:a16="http://schemas.microsoft.com/office/drawing/2014/main" val="2920444878"/>
                        </a:ext>
                      </a:extLst>
                    </a:gridCol>
                    <a:gridCol w="609600">
                      <a:extLst>
                        <a:ext uri="{9D8B030D-6E8A-4147-A177-3AD203B41FA5}">
                          <a16:colId xmlns:a16="http://schemas.microsoft.com/office/drawing/2014/main" val="1246406334"/>
                        </a:ext>
                      </a:extLst>
                    </a:gridCol>
                    <a:gridCol w="609600">
                      <a:extLst>
                        <a:ext uri="{9D8B030D-6E8A-4147-A177-3AD203B41FA5}">
                          <a16:colId xmlns:a16="http://schemas.microsoft.com/office/drawing/2014/main" val="4238757089"/>
                        </a:ext>
                      </a:extLst>
                    </a:gridCol>
                    <a:gridCol w="609600">
                      <a:extLst>
                        <a:ext uri="{9D8B030D-6E8A-4147-A177-3AD203B41FA5}">
                          <a16:colId xmlns:a16="http://schemas.microsoft.com/office/drawing/2014/main" val="2663490216"/>
                        </a:ext>
                      </a:extLst>
                    </a:gridCol>
                    <a:gridCol w="609600">
                      <a:extLst>
                        <a:ext uri="{9D8B030D-6E8A-4147-A177-3AD203B41FA5}">
                          <a16:colId xmlns:a16="http://schemas.microsoft.com/office/drawing/2014/main" val="840978888"/>
                        </a:ext>
                      </a:extLst>
                    </a:gridCol>
                    <a:gridCol w="609600">
                      <a:extLst>
                        <a:ext uri="{9D8B030D-6E8A-4147-A177-3AD203B41FA5}">
                          <a16:colId xmlns:a16="http://schemas.microsoft.com/office/drawing/2014/main" val="3270670135"/>
                        </a:ext>
                      </a:extLst>
                    </a:gridCol>
                    <a:gridCol w="609600">
                      <a:extLst>
                        <a:ext uri="{9D8B030D-6E8A-4147-A177-3AD203B41FA5}">
                          <a16:colId xmlns:a16="http://schemas.microsoft.com/office/drawing/2014/main" val="2856266418"/>
                        </a:ext>
                      </a:extLst>
                    </a:gridCol>
                  </a:tblGrid>
                  <a:tr h="370840">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15</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18</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25</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17</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20</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28</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31</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23</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22</m:t>
                                </m:r>
                              </m:oMath>
                            </m:oMathPara>
                          </a14:m>
                          <a:endParaRPr lang="en-US" sz="2800" b="0" dirty="0">
                            <a:solidFill>
                              <a:srgbClr val="366092"/>
                            </a:solidFill>
                          </a:endParaRPr>
                        </a:p>
                      </a:txBody>
                      <a:tcPr>
                        <a:solidFill>
                          <a:srgbClr val="E7E9EC"/>
                        </a:solidFill>
                      </a:tcPr>
                    </a:tc>
                    <a:tc>
                      <a:txBody>
                        <a:bodyPr/>
                        <a:lstStyle/>
                        <a:p>
                          <a:pPr algn="ctr"/>
                          <a14:m>
                            <m:oMathPara xmlns:m="http://schemas.openxmlformats.org/officeDocument/2006/math">
                              <m:oMathParaPr>
                                <m:jc m:val="centerGroup"/>
                              </m:oMathParaPr>
                              <m:oMath xmlns:m="http://schemas.openxmlformats.org/officeDocument/2006/math">
                                <m:r>
                                  <a:rPr lang="en-US" sz="2800" b="0" i="1" dirty="0" smtClean="0">
                                    <a:solidFill>
                                      <a:srgbClr val="366092"/>
                                    </a:solidFill>
                                    <a:latin typeface="Cambria Math" panose="02040503050406030204" pitchFamily="18" charset="0"/>
                                  </a:rPr>
                                  <m:t>28</m:t>
                                </m:r>
                              </m:oMath>
                            </m:oMathPara>
                          </a14:m>
                          <a:endParaRPr lang="en-US" sz="2800" b="0" dirty="0">
                            <a:solidFill>
                              <a:srgbClr val="366092"/>
                            </a:solidFill>
                          </a:endParaRPr>
                        </a:p>
                      </a:txBody>
                      <a:tcPr>
                        <a:solidFill>
                          <a:srgbClr val="E7E9EC"/>
                        </a:solidFill>
                      </a:tcPr>
                    </a:tc>
                    <a:extLst>
                      <a:ext uri="{0D108BD9-81ED-4DB2-BD59-A6C34878D82A}">
                        <a16:rowId xmlns:a16="http://schemas.microsoft.com/office/drawing/2014/main" val="2161746008"/>
                      </a:ext>
                    </a:extLst>
                  </a:tr>
                  <a:tr h="370840">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22</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24</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30</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20</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23</m:t>
                                </m:r>
                              </m:oMath>
                            </m:oMathPara>
                          </a14:m>
                          <a:endParaRPr lang="en-US" sz="2800" dirty="0"/>
                        </a:p>
                      </a:txBody>
                      <a:tcPr/>
                    </a:tc>
                    <a:extLst>
                      <a:ext uri="{0D108BD9-81ED-4DB2-BD59-A6C34878D82A}">
                        <a16:rowId xmlns:a16="http://schemas.microsoft.com/office/drawing/2014/main" val="2433274144"/>
                      </a:ext>
                    </a:extLst>
                  </a:tr>
                  <a:tr h="370840">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23</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32</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20</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16</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15</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19</m:t>
                                </m:r>
                              </m:oMath>
                            </m:oMathPara>
                          </a14:m>
                          <a:endParaRPr lang="en-US" sz="2800" dirty="0"/>
                        </a:p>
                      </a:txBody>
                      <a:tcPr/>
                    </a:tc>
                    <a:extLst>
                      <a:ext uri="{0D108BD9-81ED-4DB2-BD59-A6C34878D82A}">
                        <a16:rowId xmlns:a16="http://schemas.microsoft.com/office/drawing/2014/main" val="356709579"/>
                      </a:ext>
                    </a:extLst>
                  </a:tr>
                  <a:tr h="370840">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31</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21</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16</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18</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19</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24</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31</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20</m:t>
                                </m:r>
                              </m:oMath>
                            </m:oMathPara>
                          </a14:m>
                          <a:endParaRPr lang="en-US" sz="2800" dirty="0"/>
                        </a:p>
                      </a:txBody>
                      <a:tcPr/>
                    </a:tc>
                    <a:tc>
                      <a:txBody>
                        <a:bodyPr/>
                        <a:lstStyle/>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27</m:t>
                                </m:r>
                              </m:oMath>
                            </m:oMathPara>
                          </a14:m>
                          <a:endParaRPr lang="en-US" sz="2800" dirty="0"/>
                        </a:p>
                      </a:txBody>
                      <a:tcPr/>
                    </a:tc>
                    <a:extLst>
                      <a:ext uri="{0D108BD9-81ED-4DB2-BD59-A6C34878D82A}">
                        <a16:rowId xmlns:a16="http://schemas.microsoft.com/office/drawing/2014/main" val="3770383285"/>
                      </a:ext>
                    </a:extLst>
                  </a:tr>
                </a:tbl>
              </a:graphicData>
            </a:graphic>
          </p:graphicFrame>
        </mc:Choice>
        <mc:Fallback xmlns="">
          <p:graphicFrame>
            <p:nvGraphicFramePr>
              <p:cNvPr id="6" name="Table 6">
                <a:extLst>
                  <a:ext uri="{FF2B5EF4-FFF2-40B4-BE49-F238E27FC236}">
                    <a16:creationId xmlns:a16="http://schemas.microsoft.com/office/drawing/2014/main" id="{E0C63141-1466-4580-80C6-6CF813754945}"/>
                  </a:ext>
                </a:extLst>
              </p:cNvPr>
              <p:cNvGraphicFramePr>
                <a:graphicFrameLocks noGrp="1"/>
              </p:cNvGraphicFramePr>
              <p:nvPr>
                <p:extLst>
                  <p:ext uri="{D42A27DB-BD31-4B8C-83A1-F6EECF244321}">
                    <p14:modId xmlns:p14="http://schemas.microsoft.com/office/powerpoint/2010/main" val="2600713334"/>
                  </p:ext>
                </p:extLst>
              </p:nvPr>
            </p:nvGraphicFramePr>
            <p:xfrm>
              <a:off x="1524000" y="2209800"/>
              <a:ext cx="6096000" cy="207264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3882193924"/>
                        </a:ext>
                      </a:extLst>
                    </a:gridCol>
                    <a:gridCol w="609600">
                      <a:extLst>
                        <a:ext uri="{9D8B030D-6E8A-4147-A177-3AD203B41FA5}">
                          <a16:colId xmlns:a16="http://schemas.microsoft.com/office/drawing/2014/main" val="150266869"/>
                        </a:ext>
                      </a:extLst>
                    </a:gridCol>
                    <a:gridCol w="609600">
                      <a:extLst>
                        <a:ext uri="{9D8B030D-6E8A-4147-A177-3AD203B41FA5}">
                          <a16:colId xmlns:a16="http://schemas.microsoft.com/office/drawing/2014/main" val="1696231190"/>
                        </a:ext>
                      </a:extLst>
                    </a:gridCol>
                    <a:gridCol w="609600">
                      <a:extLst>
                        <a:ext uri="{9D8B030D-6E8A-4147-A177-3AD203B41FA5}">
                          <a16:colId xmlns:a16="http://schemas.microsoft.com/office/drawing/2014/main" val="2920444878"/>
                        </a:ext>
                      </a:extLst>
                    </a:gridCol>
                    <a:gridCol w="609600">
                      <a:extLst>
                        <a:ext uri="{9D8B030D-6E8A-4147-A177-3AD203B41FA5}">
                          <a16:colId xmlns:a16="http://schemas.microsoft.com/office/drawing/2014/main" val="1246406334"/>
                        </a:ext>
                      </a:extLst>
                    </a:gridCol>
                    <a:gridCol w="609600">
                      <a:extLst>
                        <a:ext uri="{9D8B030D-6E8A-4147-A177-3AD203B41FA5}">
                          <a16:colId xmlns:a16="http://schemas.microsoft.com/office/drawing/2014/main" val="4238757089"/>
                        </a:ext>
                      </a:extLst>
                    </a:gridCol>
                    <a:gridCol w="609600">
                      <a:extLst>
                        <a:ext uri="{9D8B030D-6E8A-4147-A177-3AD203B41FA5}">
                          <a16:colId xmlns:a16="http://schemas.microsoft.com/office/drawing/2014/main" val="2663490216"/>
                        </a:ext>
                      </a:extLst>
                    </a:gridCol>
                    <a:gridCol w="609600">
                      <a:extLst>
                        <a:ext uri="{9D8B030D-6E8A-4147-A177-3AD203B41FA5}">
                          <a16:colId xmlns:a16="http://schemas.microsoft.com/office/drawing/2014/main" val="840978888"/>
                        </a:ext>
                      </a:extLst>
                    </a:gridCol>
                    <a:gridCol w="609600">
                      <a:extLst>
                        <a:ext uri="{9D8B030D-6E8A-4147-A177-3AD203B41FA5}">
                          <a16:colId xmlns:a16="http://schemas.microsoft.com/office/drawing/2014/main" val="3270670135"/>
                        </a:ext>
                      </a:extLst>
                    </a:gridCol>
                    <a:gridCol w="609600">
                      <a:extLst>
                        <a:ext uri="{9D8B030D-6E8A-4147-A177-3AD203B41FA5}">
                          <a16:colId xmlns:a16="http://schemas.microsoft.com/office/drawing/2014/main" val="2856266418"/>
                        </a:ext>
                      </a:extLst>
                    </a:gridCol>
                  </a:tblGrid>
                  <a:tr h="518160">
                    <a:tc>
                      <a:txBody>
                        <a:bodyPr/>
                        <a:lstStyle/>
                        <a:p>
                          <a:endParaRPr lang="en-US"/>
                        </a:p>
                      </a:txBody>
                      <a:tcPr>
                        <a:blipFill>
                          <a:blip r:embed="rId3"/>
                          <a:stretch>
                            <a:fillRect l="-2000" t="-1176" r="-905000" b="-303529"/>
                          </a:stretch>
                        </a:blipFill>
                      </a:tcPr>
                    </a:tc>
                    <a:tc>
                      <a:txBody>
                        <a:bodyPr/>
                        <a:lstStyle/>
                        <a:p>
                          <a:endParaRPr lang="en-US"/>
                        </a:p>
                      </a:txBody>
                      <a:tcPr>
                        <a:blipFill>
                          <a:blip r:embed="rId3"/>
                          <a:stretch>
                            <a:fillRect l="-102000" t="-1176" r="-805000" b="-303529"/>
                          </a:stretch>
                        </a:blipFill>
                      </a:tcPr>
                    </a:tc>
                    <a:tc>
                      <a:txBody>
                        <a:bodyPr/>
                        <a:lstStyle/>
                        <a:p>
                          <a:endParaRPr lang="en-US"/>
                        </a:p>
                      </a:txBody>
                      <a:tcPr>
                        <a:blipFill>
                          <a:blip r:embed="rId3"/>
                          <a:stretch>
                            <a:fillRect l="-202000" t="-1176" r="-705000" b="-303529"/>
                          </a:stretch>
                        </a:blipFill>
                      </a:tcPr>
                    </a:tc>
                    <a:tc>
                      <a:txBody>
                        <a:bodyPr/>
                        <a:lstStyle/>
                        <a:p>
                          <a:endParaRPr lang="en-US"/>
                        </a:p>
                      </a:txBody>
                      <a:tcPr>
                        <a:blipFill>
                          <a:blip r:embed="rId3"/>
                          <a:stretch>
                            <a:fillRect l="-302000" t="-1176" r="-605000" b="-303529"/>
                          </a:stretch>
                        </a:blipFill>
                      </a:tcPr>
                    </a:tc>
                    <a:tc>
                      <a:txBody>
                        <a:bodyPr/>
                        <a:lstStyle/>
                        <a:p>
                          <a:endParaRPr lang="en-US"/>
                        </a:p>
                      </a:txBody>
                      <a:tcPr>
                        <a:blipFill>
                          <a:blip r:embed="rId3"/>
                          <a:stretch>
                            <a:fillRect l="-402000" t="-1176" r="-505000" b="-303529"/>
                          </a:stretch>
                        </a:blipFill>
                      </a:tcPr>
                    </a:tc>
                    <a:tc>
                      <a:txBody>
                        <a:bodyPr/>
                        <a:lstStyle/>
                        <a:p>
                          <a:endParaRPr lang="en-US"/>
                        </a:p>
                      </a:txBody>
                      <a:tcPr>
                        <a:blipFill>
                          <a:blip r:embed="rId3"/>
                          <a:stretch>
                            <a:fillRect l="-502000" t="-1176" r="-405000" b="-303529"/>
                          </a:stretch>
                        </a:blipFill>
                      </a:tcPr>
                    </a:tc>
                    <a:tc>
                      <a:txBody>
                        <a:bodyPr/>
                        <a:lstStyle/>
                        <a:p>
                          <a:endParaRPr lang="en-US"/>
                        </a:p>
                      </a:txBody>
                      <a:tcPr>
                        <a:blipFill>
                          <a:blip r:embed="rId3"/>
                          <a:stretch>
                            <a:fillRect l="-602000" t="-1176" r="-305000" b="-303529"/>
                          </a:stretch>
                        </a:blipFill>
                      </a:tcPr>
                    </a:tc>
                    <a:tc>
                      <a:txBody>
                        <a:bodyPr/>
                        <a:lstStyle/>
                        <a:p>
                          <a:endParaRPr lang="en-US"/>
                        </a:p>
                      </a:txBody>
                      <a:tcPr>
                        <a:blipFill>
                          <a:blip r:embed="rId3"/>
                          <a:stretch>
                            <a:fillRect l="-702000" t="-1176" r="-205000" b="-303529"/>
                          </a:stretch>
                        </a:blipFill>
                      </a:tcPr>
                    </a:tc>
                    <a:tc>
                      <a:txBody>
                        <a:bodyPr/>
                        <a:lstStyle/>
                        <a:p>
                          <a:endParaRPr lang="en-US"/>
                        </a:p>
                      </a:txBody>
                      <a:tcPr>
                        <a:blipFill>
                          <a:blip r:embed="rId3"/>
                          <a:stretch>
                            <a:fillRect l="-802000" t="-1176" r="-105000" b="-303529"/>
                          </a:stretch>
                        </a:blipFill>
                      </a:tcPr>
                    </a:tc>
                    <a:tc>
                      <a:txBody>
                        <a:bodyPr/>
                        <a:lstStyle/>
                        <a:p>
                          <a:endParaRPr lang="en-US"/>
                        </a:p>
                      </a:txBody>
                      <a:tcPr>
                        <a:blipFill>
                          <a:blip r:embed="rId3"/>
                          <a:stretch>
                            <a:fillRect l="-902000" t="-1176" r="-5000" b="-303529"/>
                          </a:stretch>
                        </a:blipFill>
                      </a:tcPr>
                    </a:tc>
                    <a:extLst>
                      <a:ext uri="{0D108BD9-81ED-4DB2-BD59-A6C34878D82A}">
                        <a16:rowId xmlns:a16="http://schemas.microsoft.com/office/drawing/2014/main" val="2161746008"/>
                      </a:ext>
                    </a:extLst>
                  </a:tr>
                  <a:tr h="518160">
                    <a:tc>
                      <a:txBody>
                        <a:bodyPr/>
                        <a:lstStyle/>
                        <a:p>
                          <a:endParaRPr lang="en-US"/>
                        </a:p>
                      </a:txBody>
                      <a:tcPr>
                        <a:blipFill>
                          <a:blip r:embed="rId3"/>
                          <a:stretch>
                            <a:fillRect l="-2000" t="-100000" r="-905000" b="-200000"/>
                          </a:stretch>
                        </a:blipFill>
                      </a:tcPr>
                    </a:tc>
                    <a:tc>
                      <a:txBody>
                        <a:bodyPr/>
                        <a:lstStyle/>
                        <a:p>
                          <a:endParaRPr lang="en-US"/>
                        </a:p>
                      </a:txBody>
                      <a:tcPr>
                        <a:blipFill>
                          <a:blip r:embed="rId3"/>
                          <a:stretch>
                            <a:fillRect l="-102000" t="-100000" r="-805000" b="-200000"/>
                          </a:stretch>
                        </a:blipFill>
                      </a:tcPr>
                    </a:tc>
                    <a:tc>
                      <a:txBody>
                        <a:bodyPr/>
                        <a:lstStyle/>
                        <a:p>
                          <a:endParaRPr lang="en-US"/>
                        </a:p>
                      </a:txBody>
                      <a:tcPr>
                        <a:blipFill>
                          <a:blip r:embed="rId3"/>
                          <a:stretch>
                            <a:fillRect l="-202000" t="-100000" r="-705000" b="-200000"/>
                          </a:stretch>
                        </a:blipFill>
                      </a:tcPr>
                    </a:tc>
                    <a:tc>
                      <a:txBody>
                        <a:bodyPr/>
                        <a:lstStyle/>
                        <a:p>
                          <a:endParaRPr lang="en-US"/>
                        </a:p>
                      </a:txBody>
                      <a:tcPr>
                        <a:blipFill>
                          <a:blip r:embed="rId3"/>
                          <a:stretch>
                            <a:fillRect l="-302000" t="-100000" r="-605000" b="-200000"/>
                          </a:stretch>
                        </a:blipFill>
                      </a:tcPr>
                    </a:tc>
                    <a:tc>
                      <a:txBody>
                        <a:bodyPr/>
                        <a:lstStyle/>
                        <a:p>
                          <a:endParaRPr lang="en-US"/>
                        </a:p>
                      </a:txBody>
                      <a:tcPr>
                        <a:blipFill>
                          <a:blip r:embed="rId3"/>
                          <a:stretch>
                            <a:fillRect l="-402000" t="-100000" r="-505000" b="-200000"/>
                          </a:stretch>
                        </a:blipFill>
                      </a:tcPr>
                    </a:tc>
                    <a:tc>
                      <a:txBody>
                        <a:bodyPr/>
                        <a:lstStyle/>
                        <a:p>
                          <a:endParaRPr lang="en-US"/>
                        </a:p>
                      </a:txBody>
                      <a:tcPr>
                        <a:blipFill>
                          <a:blip r:embed="rId3"/>
                          <a:stretch>
                            <a:fillRect l="-502000" t="-100000" r="-405000" b="-200000"/>
                          </a:stretch>
                        </a:blipFill>
                      </a:tcPr>
                    </a:tc>
                    <a:tc>
                      <a:txBody>
                        <a:bodyPr/>
                        <a:lstStyle/>
                        <a:p>
                          <a:endParaRPr lang="en-US"/>
                        </a:p>
                      </a:txBody>
                      <a:tcPr>
                        <a:blipFill>
                          <a:blip r:embed="rId3"/>
                          <a:stretch>
                            <a:fillRect l="-602000" t="-100000" r="-305000" b="-200000"/>
                          </a:stretch>
                        </a:blipFill>
                      </a:tcPr>
                    </a:tc>
                    <a:tc>
                      <a:txBody>
                        <a:bodyPr/>
                        <a:lstStyle/>
                        <a:p>
                          <a:endParaRPr lang="en-US"/>
                        </a:p>
                      </a:txBody>
                      <a:tcPr>
                        <a:blipFill>
                          <a:blip r:embed="rId3"/>
                          <a:stretch>
                            <a:fillRect l="-702000" t="-100000" r="-205000" b="-200000"/>
                          </a:stretch>
                        </a:blipFill>
                      </a:tcPr>
                    </a:tc>
                    <a:tc>
                      <a:txBody>
                        <a:bodyPr/>
                        <a:lstStyle/>
                        <a:p>
                          <a:endParaRPr lang="en-US"/>
                        </a:p>
                      </a:txBody>
                      <a:tcPr>
                        <a:blipFill>
                          <a:blip r:embed="rId3"/>
                          <a:stretch>
                            <a:fillRect l="-802000" t="-100000" r="-105000" b="-200000"/>
                          </a:stretch>
                        </a:blipFill>
                      </a:tcPr>
                    </a:tc>
                    <a:tc>
                      <a:txBody>
                        <a:bodyPr/>
                        <a:lstStyle/>
                        <a:p>
                          <a:endParaRPr lang="en-US"/>
                        </a:p>
                      </a:txBody>
                      <a:tcPr>
                        <a:blipFill>
                          <a:blip r:embed="rId3"/>
                          <a:stretch>
                            <a:fillRect l="-902000" t="-100000" r="-5000" b="-200000"/>
                          </a:stretch>
                        </a:blipFill>
                      </a:tcPr>
                    </a:tc>
                    <a:extLst>
                      <a:ext uri="{0D108BD9-81ED-4DB2-BD59-A6C34878D82A}">
                        <a16:rowId xmlns:a16="http://schemas.microsoft.com/office/drawing/2014/main" val="2433274144"/>
                      </a:ext>
                    </a:extLst>
                  </a:tr>
                  <a:tr h="518160">
                    <a:tc>
                      <a:txBody>
                        <a:bodyPr/>
                        <a:lstStyle/>
                        <a:p>
                          <a:endParaRPr lang="en-US"/>
                        </a:p>
                      </a:txBody>
                      <a:tcPr>
                        <a:blipFill>
                          <a:blip r:embed="rId3"/>
                          <a:stretch>
                            <a:fillRect l="-2000" t="-202353" r="-905000" b="-102353"/>
                          </a:stretch>
                        </a:blipFill>
                      </a:tcPr>
                    </a:tc>
                    <a:tc>
                      <a:txBody>
                        <a:bodyPr/>
                        <a:lstStyle/>
                        <a:p>
                          <a:endParaRPr lang="en-US"/>
                        </a:p>
                      </a:txBody>
                      <a:tcPr>
                        <a:blipFill>
                          <a:blip r:embed="rId3"/>
                          <a:stretch>
                            <a:fillRect l="-102000" t="-202353" r="-805000" b="-102353"/>
                          </a:stretch>
                        </a:blipFill>
                      </a:tcPr>
                    </a:tc>
                    <a:tc>
                      <a:txBody>
                        <a:bodyPr/>
                        <a:lstStyle/>
                        <a:p>
                          <a:endParaRPr lang="en-US"/>
                        </a:p>
                      </a:txBody>
                      <a:tcPr>
                        <a:blipFill>
                          <a:blip r:embed="rId3"/>
                          <a:stretch>
                            <a:fillRect l="-202000" t="-202353" r="-705000" b="-102353"/>
                          </a:stretch>
                        </a:blipFill>
                      </a:tcPr>
                    </a:tc>
                    <a:tc>
                      <a:txBody>
                        <a:bodyPr/>
                        <a:lstStyle/>
                        <a:p>
                          <a:endParaRPr lang="en-US"/>
                        </a:p>
                      </a:txBody>
                      <a:tcPr>
                        <a:blipFill>
                          <a:blip r:embed="rId3"/>
                          <a:stretch>
                            <a:fillRect l="-302000" t="-202353" r="-605000" b="-102353"/>
                          </a:stretch>
                        </a:blipFill>
                      </a:tcPr>
                    </a:tc>
                    <a:tc>
                      <a:txBody>
                        <a:bodyPr/>
                        <a:lstStyle/>
                        <a:p>
                          <a:endParaRPr lang="en-US"/>
                        </a:p>
                      </a:txBody>
                      <a:tcPr>
                        <a:blipFill>
                          <a:blip r:embed="rId3"/>
                          <a:stretch>
                            <a:fillRect l="-402000" t="-202353" r="-505000" b="-102353"/>
                          </a:stretch>
                        </a:blipFill>
                      </a:tcPr>
                    </a:tc>
                    <a:tc>
                      <a:txBody>
                        <a:bodyPr/>
                        <a:lstStyle/>
                        <a:p>
                          <a:endParaRPr lang="en-US"/>
                        </a:p>
                      </a:txBody>
                      <a:tcPr>
                        <a:blipFill>
                          <a:blip r:embed="rId3"/>
                          <a:stretch>
                            <a:fillRect l="-502000" t="-202353" r="-405000" b="-102353"/>
                          </a:stretch>
                        </a:blipFill>
                      </a:tcPr>
                    </a:tc>
                    <a:tc>
                      <a:txBody>
                        <a:bodyPr/>
                        <a:lstStyle/>
                        <a:p>
                          <a:endParaRPr lang="en-US"/>
                        </a:p>
                      </a:txBody>
                      <a:tcPr>
                        <a:blipFill>
                          <a:blip r:embed="rId3"/>
                          <a:stretch>
                            <a:fillRect l="-602000" t="-202353" r="-305000" b="-102353"/>
                          </a:stretch>
                        </a:blipFill>
                      </a:tcPr>
                    </a:tc>
                    <a:tc>
                      <a:txBody>
                        <a:bodyPr/>
                        <a:lstStyle/>
                        <a:p>
                          <a:endParaRPr lang="en-US"/>
                        </a:p>
                      </a:txBody>
                      <a:tcPr>
                        <a:blipFill>
                          <a:blip r:embed="rId3"/>
                          <a:stretch>
                            <a:fillRect l="-702000" t="-202353" r="-205000" b="-102353"/>
                          </a:stretch>
                        </a:blipFill>
                      </a:tcPr>
                    </a:tc>
                    <a:tc>
                      <a:txBody>
                        <a:bodyPr/>
                        <a:lstStyle/>
                        <a:p>
                          <a:endParaRPr lang="en-US"/>
                        </a:p>
                      </a:txBody>
                      <a:tcPr>
                        <a:blipFill>
                          <a:blip r:embed="rId3"/>
                          <a:stretch>
                            <a:fillRect l="-802000" t="-202353" r="-105000" b="-102353"/>
                          </a:stretch>
                        </a:blipFill>
                      </a:tcPr>
                    </a:tc>
                    <a:tc>
                      <a:txBody>
                        <a:bodyPr/>
                        <a:lstStyle/>
                        <a:p>
                          <a:endParaRPr lang="en-US"/>
                        </a:p>
                      </a:txBody>
                      <a:tcPr>
                        <a:blipFill>
                          <a:blip r:embed="rId3"/>
                          <a:stretch>
                            <a:fillRect l="-902000" t="-202353" r="-5000" b="-102353"/>
                          </a:stretch>
                        </a:blipFill>
                      </a:tcPr>
                    </a:tc>
                    <a:extLst>
                      <a:ext uri="{0D108BD9-81ED-4DB2-BD59-A6C34878D82A}">
                        <a16:rowId xmlns:a16="http://schemas.microsoft.com/office/drawing/2014/main" val="356709579"/>
                      </a:ext>
                    </a:extLst>
                  </a:tr>
                  <a:tr h="518160">
                    <a:tc>
                      <a:txBody>
                        <a:bodyPr/>
                        <a:lstStyle/>
                        <a:p>
                          <a:endParaRPr lang="en-US"/>
                        </a:p>
                      </a:txBody>
                      <a:tcPr>
                        <a:blipFill>
                          <a:blip r:embed="rId3"/>
                          <a:stretch>
                            <a:fillRect l="-2000" t="-302353" r="-905000" b="-2353"/>
                          </a:stretch>
                        </a:blipFill>
                      </a:tcPr>
                    </a:tc>
                    <a:tc>
                      <a:txBody>
                        <a:bodyPr/>
                        <a:lstStyle/>
                        <a:p>
                          <a:endParaRPr lang="en-US"/>
                        </a:p>
                      </a:txBody>
                      <a:tcPr>
                        <a:blipFill>
                          <a:blip r:embed="rId3"/>
                          <a:stretch>
                            <a:fillRect l="-102000" t="-302353" r="-805000" b="-2353"/>
                          </a:stretch>
                        </a:blipFill>
                      </a:tcPr>
                    </a:tc>
                    <a:tc>
                      <a:txBody>
                        <a:bodyPr/>
                        <a:lstStyle/>
                        <a:p>
                          <a:endParaRPr lang="en-US"/>
                        </a:p>
                      </a:txBody>
                      <a:tcPr>
                        <a:blipFill>
                          <a:blip r:embed="rId3"/>
                          <a:stretch>
                            <a:fillRect l="-202000" t="-302353" r="-705000" b="-2353"/>
                          </a:stretch>
                        </a:blipFill>
                      </a:tcPr>
                    </a:tc>
                    <a:tc>
                      <a:txBody>
                        <a:bodyPr/>
                        <a:lstStyle/>
                        <a:p>
                          <a:endParaRPr lang="en-US"/>
                        </a:p>
                      </a:txBody>
                      <a:tcPr>
                        <a:blipFill>
                          <a:blip r:embed="rId3"/>
                          <a:stretch>
                            <a:fillRect l="-302000" t="-302353" r="-605000" b="-2353"/>
                          </a:stretch>
                        </a:blipFill>
                      </a:tcPr>
                    </a:tc>
                    <a:tc>
                      <a:txBody>
                        <a:bodyPr/>
                        <a:lstStyle/>
                        <a:p>
                          <a:endParaRPr lang="en-US"/>
                        </a:p>
                      </a:txBody>
                      <a:tcPr>
                        <a:blipFill>
                          <a:blip r:embed="rId3"/>
                          <a:stretch>
                            <a:fillRect l="-402000" t="-302353" r="-505000" b="-2353"/>
                          </a:stretch>
                        </a:blipFill>
                      </a:tcPr>
                    </a:tc>
                    <a:tc>
                      <a:txBody>
                        <a:bodyPr/>
                        <a:lstStyle/>
                        <a:p>
                          <a:endParaRPr lang="en-US"/>
                        </a:p>
                      </a:txBody>
                      <a:tcPr>
                        <a:blipFill>
                          <a:blip r:embed="rId3"/>
                          <a:stretch>
                            <a:fillRect l="-502000" t="-302353" r="-405000" b="-2353"/>
                          </a:stretch>
                        </a:blipFill>
                      </a:tcPr>
                    </a:tc>
                    <a:tc>
                      <a:txBody>
                        <a:bodyPr/>
                        <a:lstStyle/>
                        <a:p>
                          <a:endParaRPr lang="en-US"/>
                        </a:p>
                      </a:txBody>
                      <a:tcPr>
                        <a:blipFill>
                          <a:blip r:embed="rId3"/>
                          <a:stretch>
                            <a:fillRect l="-602000" t="-302353" r="-305000" b="-2353"/>
                          </a:stretch>
                        </a:blipFill>
                      </a:tcPr>
                    </a:tc>
                    <a:tc>
                      <a:txBody>
                        <a:bodyPr/>
                        <a:lstStyle/>
                        <a:p>
                          <a:endParaRPr lang="en-US"/>
                        </a:p>
                      </a:txBody>
                      <a:tcPr>
                        <a:blipFill>
                          <a:blip r:embed="rId3"/>
                          <a:stretch>
                            <a:fillRect l="-702000" t="-302353" r="-205000" b="-2353"/>
                          </a:stretch>
                        </a:blipFill>
                      </a:tcPr>
                    </a:tc>
                    <a:tc>
                      <a:txBody>
                        <a:bodyPr/>
                        <a:lstStyle/>
                        <a:p>
                          <a:endParaRPr lang="en-US"/>
                        </a:p>
                      </a:txBody>
                      <a:tcPr>
                        <a:blipFill>
                          <a:blip r:embed="rId3"/>
                          <a:stretch>
                            <a:fillRect l="-802000" t="-302353" r="-105000" b="-2353"/>
                          </a:stretch>
                        </a:blipFill>
                      </a:tcPr>
                    </a:tc>
                    <a:tc>
                      <a:txBody>
                        <a:bodyPr/>
                        <a:lstStyle/>
                        <a:p>
                          <a:endParaRPr lang="en-US"/>
                        </a:p>
                      </a:txBody>
                      <a:tcPr>
                        <a:blipFill>
                          <a:blip r:embed="rId3"/>
                          <a:stretch>
                            <a:fillRect l="-902000" t="-302353" r="-5000" b="-2353"/>
                          </a:stretch>
                        </a:blipFill>
                      </a:tcPr>
                    </a:tc>
                    <a:extLst>
                      <a:ext uri="{0D108BD9-81ED-4DB2-BD59-A6C34878D82A}">
                        <a16:rowId xmlns:a16="http://schemas.microsoft.com/office/drawing/2014/main" val="3770383285"/>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Constructing a Frequency Distribution</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r>
                  <a:rPr lang="en-US" sz="2800" b="1" dirty="0"/>
                  <a:t>Solution</a:t>
                </a:r>
              </a:p>
              <a:p>
                <a:r>
                  <a:rPr lang="en-US" dirty="0"/>
                  <a:t>We start by listing each of the possible values of wait times in the Number of Minutes column. It should be noted that the data values are typically put in numerical order, but that is not required. Additionally, if there are no occurrences of a data value between the smallest and largest value in the data set, that value is listed with a frequency of </a:t>
                </a:r>
                <a14:m>
                  <m:oMath xmlns:m="http://schemas.openxmlformats.org/officeDocument/2006/math">
                    <m:r>
                      <a:rPr lang="en-US" i="1" dirty="0" smtClean="0">
                        <a:latin typeface="Cambria Math" panose="02040503050406030204" pitchFamily="18" charset="0"/>
                      </a:rPr>
                      <m:t>0</m:t>
                    </m:r>
                  </m:oMath>
                </a14:m>
                <a:r>
                  <a:rPr lang="en-US" dirty="0"/>
                  <a:t>. So, even though </a:t>
                </a:r>
                <a14:m>
                  <m:oMath xmlns:m="http://schemas.openxmlformats.org/officeDocument/2006/math">
                    <m:r>
                      <a:rPr lang="en-US" i="1" dirty="0" smtClean="0">
                        <a:latin typeface="Cambria Math" panose="02040503050406030204" pitchFamily="18" charset="0"/>
                      </a:rPr>
                      <m:t>26</m:t>
                    </m:r>
                  </m:oMath>
                </a14:m>
                <a:r>
                  <a:rPr lang="en-US" dirty="0"/>
                  <a:t> doesn’t appear in the data set, we still list it in the frequency distribution.</a:t>
                </a:r>
              </a:p>
              <a:p>
                <a:r>
                  <a:rPr lang="en-US" dirty="0"/>
                  <a:t>In the Frequency column, list the number of patrons who reported that wait time.</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r="-2444" b="-1595"/>
                </a:stretch>
              </a:blipFill>
            </p:spPr>
            <p:txBody>
              <a:bodyPr/>
              <a:lstStyle/>
              <a:p>
                <a:r>
                  <a:rPr lang="en-IN">
                    <a:noFill/>
                  </a:rPr>
                  <a:t> </a:t>
                </a:r>
              </a:p>
            </p:txBody>
          </p:sp>
        </mc:Fallback>
      </mc:AlternateContent>
    </p:spTree>
    <p:extLst>
      <p:ext uri="{BB962C8B-B14F-4D97-AF65-F5344CB8AC3E}">
        <p14:creationId xmlns:p14="http://schemas.microsoft.com/office/powerpoint/2010/main" val="944760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Constructing a Frequency Distribution</a:t>
            </a:r>
            <a:r>
              <a:rPr lang="en-US" dirty="0"/>
              <a:t> (cont.)</a:t>
            </a:r>
            <a:endParaRPr dirty="0"/>
          </a:p>
        </p:txBody>
      </p:sp>
      <p:sp>
        <p:nvSpPr>
          <p:cNvPr id="3" name="Text Placeholder 2"/>
          <p:cNvSpPr>
            <a:spLocks noGrp="1"/>
          </p:cNvSpPr>
          <p:nvPr>
            <p:ph type="body" sz="quarter" idx="10"/>
          </p:nvPr>
        </p:nvSpPr>
        <p:spPr/>
        <p:txBody>
          <a:bodyPr>
            <a:normAutofit/>
          </a:bodyPr>
          <a:lstStyle/>
          <a:p>
            <a:pPr algn="ctr"/>
            <a:r>
              <a:rPr lang="en-US" sz="2800" dirty="0"/>
              <a:t>  Wait Times at the DMV</a:t>
            </a:r>
            <a:endParaRPr sz="2800"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BC860EA8-0236-B4E1-5D02-867CA4647C6D}"/>
                  </a:ext>
                </a:extLst>
              </p:cNvPr>
              <p:cNvGraphicFramePr>
                <a:graphicFrameLocks noGrp="1"/>
              </p:cNvGraphicFramePr>
              <p:nvPr>
                <p:extLst>
                  <p:ext uri="{D42A27DB-BD31-4B8C-83A1-F6EECF244321}">
                    <p14:modId xmlns:p14="http://schemas.microsoft.com/office/powerpoint/2010/main" val="1614303059"/>
                  </p:ext>
                </p:extLst>
              </p:nvPr>
            </p:nvGraphicFramePr>
            <p:xfrm>
              <a:off x="2057400" y="1574800"/>
              <a:ext cx="5181600" cy="40513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271986318"/>
                        </a:ext>
                      </a:extLst>
                    </a:gridCol>
                    <a:gridCol w="2590800">
                      <a:extLst>
                        <a:ext uri="{9D8B030D-6E8A-4147-A177-3AD203B41FA5}">
                          <a16:colId xmlns:a16="http://schemas.microsoft.com/office/drawing/2014/main" val="1616694640"/>
                        </a:ext>
                      </a:extLst>
                    </a:gridCol>
                  </a:tblGrid>
                  <a:tr h="368300">
                    <a:tc>
                      <a:txBody>
                        <a:bodyPr/>
                        <a:lstStyle/>
                        <a:p>
                          <a:pPr algn="ctr"/>
                          <a:r>
                            <a:rPr lang="en-IN" dirty="0"/>
                            <a:t>Number of Minutes</a:t>
                          </a:r>
                        </a:p>
                      </a:txBody>
                      <a:tcPr/>
                    </a:tc>
                    <a:tc>
                      <a:txBody>
                        <a:bodyPr/>
                        <a:lstStyle/>
                        <a:p>
                          <a:pPr algn="ctr"/>
                          <a:r>
                            <a:rPr lang="en-IN" dirty="0"/>
                            <a:t>Frequency</a:t>
                          </a:r>
                        </a:p>
                      </a:txBody>
                      <a:tcPr/>
                    </a:tc>
                    <a:extLst>
                      <a:ext uri="{0D108BD9-81ED-4DB2-BD59-A6C34878D82A}">
                        <a16:rowId xmlns:a16="http://schemas.microsoft.com/office/drawing/2014/main" val="2425419989"/>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15</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m:t>
                                </m:r>
                              </m:oMath>
                            </m:oMathPara>
                          </a14:m>
                          <a:endParaRPr lang="en-IN" dirty="0"/>
                        </a:p>
                      </a:txBody>
                      <a:tcPr/>
                    </a:tc>
                    <a:extLst>
                      <a:ext uri="{0D108BD9-81ED-4DB2-BD59-A6C34878D82A}">
                        <a16:rowId xmlns:a16="http://schemas.microsoft.com/office/drawing/2014/main" val="1230951462"/>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16</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m:t>
                                </m:r>
                              </m:oMath>
                            </m:oMathPara>
                          </a14:m>
                          <a:endParaRPr lang="en-IN" dirty="0"/>
                        </a:p>
                      </a:txBody>
                      <a:tcPr/>
                    </a:tc>
                    <a:extLst>
                      <a:ext uri="{0D108BD9-81ED-4DB2-BD59-A6C34878D82A}">
                        <a16:rowId xmlns:a16="http://schemas.microsoft.com/office/drawing/2014/main" val="288824698"/>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17</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m:t>
                                </m:r>
                              </m:oMath>
                            </m:oMathPara>
                          </a14:m>
                          <a:endParaRPr lang="en-IN" dirty="0"/>
                        </a:p>
                      </a:txBody>
                      <a:tcPr/>
                    </a:tc>
                    <a:extLst>
                      <a:ext uri="{0D108BD9-81ED-4DB2-BD59-A6C34878D82A}">
                        <a16:rowId xmlns:a16="http://schemas.microsoft.com/office/drawing/2014/main" val="2617888630"/>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18</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3</m:t>
                                </m:r>
                              </m:oMath>
                            </m:oMathPara>
                          </a14:m>
                          <a:endParaRPr lang="en-IN" dirty="0"/>
                        </a:p>
                      </a:txBody>
                      <a:tcPr/>
                    </a:tc>
                    <a:extLst>
                      <a:ext uri="{0D108BD9-81ED-4DB2-BD59-A6C34878D82A}">
                        <a16:rowId xmlns:a16="http://schemas.microsoft.com/office/drawing/2014/main" val="4253037705"/>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19</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3</m:t>
                                </m:r>
                              </m:oMath>
                            </m:oMathPara>
                          </a14:m>
                          <a:endParaRPr lang="en-IN" dirty="0"/>
                        </a:p>
                      </a:txBody>
                      <a:tcPr/>
                    </a:tc>
                    <a:extLst>
                      <a:ext uri="{0D108BD9-81ED-4DB2-BD59-A6C34878D82A}">
                        <a16:rowId xmlns:a16="http://schemas.microsoft.com/office/drawing/2014/main" val="3154706720"/>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4</m:t>
                                </m:r>
                              </m:oMath>
                            </m:oMathPara>
                          </a14:m>
                          <a:endParaRPr lang="en-IN" dirty="0"/>
                        </a:p>
                      </a:txBody>
                      <a:tcPr/>
                    </a:tc>
                    <a:extLst>
                      <a:ext uri="{0D108BD9-81ED-4DB2-BD59-A6C34878D82A}">
                        <a16:rowId xmlns:a16="http://schemas.microsoft.com/office/drawing/2014/main" val="2242312617"/>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21</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m:t>
                                </m:r>
                              </m:oMath>
                            </m:oMathPara>
                          </a14:m>
                          <a:endParaRPr lang="en-IN" dirty="0"/>
                        </a:p>
                      </a:txBody>
                      <a:tcPr/>
                    </a:tc>
                    <a:extLst>
                      <a:ext uri="{0D108BD9-81ED-4DB2-BD59-A6C34878D82A}">
                        <a16:rowId xmlns:a16="http://schemas.microsoft.com/office/drawing/2014/main" val="1940830864"/>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22</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m:t>
                                </m:r>
                              </m:oMath>
                            </m:oMathPara>
                          </a14:m>
                          <a:endParaRPr lang="en-IN" dirty="0"/>
                        </a:p>
                      </a:txBody>
                      <a:tcPr/>
                    </a:tc>
                    <a:extLst>
                      <a:ext uri="{0D108BD9-81ED-4DB2-BD59-A6C34878D82A}">
                        <a16:rowId xmlns:a16="http://schemas.microsoft.com/office/drawing/2014/main" val="3727399969"/>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23</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3</m:t>
                                </m:r>
                              </m:oMath>
                            </m:oMathPara>
                          </a14:m>
                          <a:endParaRPr lang="en-IN" dirty="0"/>
                        </a:p>
                      </a:txBody>
                      <a:tcPr/>
                    </a:tc>
                    <a:extLst>
                      <a:ext uri="{0D108BD9-81ED-4DB2-BD59-A6C34878D82A}">
                        <a16:rowId xmlns:a16="http://schemas.microsoft.com/office/drawing/2014/main" val="1941053"/>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24</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m:t>
                                </m:r>
                              </m:oMath>
                            </m:oMathPara>
                          </a14:m>
                          <a:endParaRPr lang="en-IN" dirty="0"/>
                        </a:p>
                      </a:txBody>
                      <a:tcPr/>
                    </a:tc>
                    <a:extLst>
                      <a:ext uri="{0D108BD9-81ED-4DB2-BD59-A6C34878D82A}">
                        <a16:rowId xmlns:a16="http://schemas.microsoft.com/office/drawing/2014/main" val="1786967969"/>
                      </a:ext>
                    </a:extLst>
                  </a:tr>
                </a:tbl>
              </a:graphicData>
            </a:graphic>
          </p:graphicFrame>
        </mc:Choice>
        <mc:Fallback xmlns="">
          <p:graphicFrame>
            <p:nvGraphicFramePr>
              <p:cNvPr id="4" name="Table 3">
                <a:extLst>
                  <a:ext uri="{FF2B5EF4-FFF2-40B4-BE49-F238E27FC236}">
                    <a16:creationId xmlns:a16="http://schemas.microsoft.com/office/drawing/2014/main" id="{BC860EA8-0236-B4E1-5D02-867CA4647C6D}"/>
                  </a:ext>
                </a:extLst>
              </p:cNvPr>
              <p:cNvGraphicFramePr>
                <a:graphicFrameLocks noGrp="1"/>
              </p:cNvGraphicFramePr>
              <p:nvPr>
                <p:extLst>
                  <p:ext uri="{D42A27DB-BD31-4B8C-83A1-F6EECF244321}">
                    <p14:modId xmlns:p14="http://schemas.microsoft.com/office/powerpoint/2010/main" val="1614303059"/>
                  </p:ext>
                </p:extLst>
              </p:nvPr>
            </p:nvGraphicFramePr>
            <p:xfrm>
              <a:off x="2057400" y="1574800"/>
              <a:ext cx="5181600" cy="40513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271986318"/>
                        </a:ext>
                      </a:extLst>
                    </a:gridCol>
                    <a:gridCol w="2590800">
                      <a:extLst>
                        <a:ext uri="{9D8B030D-6E8A-4147-A177-3AD203B41FA5}">
                          <a16:colId xmlns:a16="http://schemas.microsoft.com/office/drawing/2014/main" val="1616694640"/>
                        </a:ext>
                      </a:extLst>
                    </a:gridCol>
                  </a:tblGrid>
                  <a:tr h="368300">
                    <a:tc>
                      <a:txBody>
                        <a:bodyPr/>
                        <a:lstStyle/>
                        <a:p>
                          <a:pPr algn="ctr"/>
                          <a:r>
                            <a:rPr lang="en-IN" dirty="0"/>
                            <a:t>Number of Minutes</a:t>
                          </a:r>
                        </a:p>
                      </a:txBody>
                      <a:tcPr/>
                    </a:tc>
                    <a:tc>
                      <a:txBody>
                        <a:bodyPr/>
                        <a:lstStyle/>
                        <a:p>
                          <a:pPr algn="ctr"/>
                          <a:r>
                            <a:rPr lang="en-IN" dirty="0"/>
                            <a:t>Frequency</a:t>
                          </a:r>
                        </a:p>
                      </a:txBody>
                      <a:tcPr/>
                    </a:tc>
                    <a:extLst>
                      <a:ext uri="{0D108BD9-81ED-4DB2-BD59-A6C34878D82A}">
                        <a16:rowId xmlns:a16="http://schemas.microsoft.com/office/drawing/2014/main" val="2425419989"/>
                      </a:ext>
                    </a:extLst>
                  </a:tr>
                  <a:tr h="368300">
                    <a:tc>
                      <a:txBody>
                        <a:bodyPr/>
                        <a:lstStyle/>
                        <a:p>
                          <a:endParaRPr lang="en-US"/>
                        </a:p>
                      </a:txBody>
                      <a:tcPr>
                        <a:blipFill>
                          <a:blip r:embed="rId2"/>
                          <a:stretch>
                            <a:fillRect l="-235" t="-106557" r="-100704" b="-895082"/>
                          </a:stretch>
                        </a:blipFill>
                      </a:tcPr>
                    </a:tc>
                    <a:tc>
                      <a:txBody>
                        <a:bodyPr/>
                        <a:lstStyle/>
                        <a:p>
                          <a:endParaRPr lang="en-US"/>
                        </a:p>
                      </a:txBody>
                      <a:tcPr>
                        <a:blipFill>
                          <a:blip r:embed="rId2"/>
                          <a:stretch>
                            <a:fillRect l="-100471" t="-106557" r="-941" b="-895082"/>
                          </a:stretch>
                        </a:blipFill>
                      </a:tcPr>
                    </a:tc>
                    <a:extLst>
                      <a:ext uri="{0D108BD9-81ED-4DB2-BD59-A6C34878D82A}">
                        <a16:rowId xmlns:a16="http://schemas.microsoft.com/office/drawing/2014/main" val="1230951462"/>
                      </a:ext>
                    </a:extLst>
                  </a:tr>
                  <a:tr h="368300">
                    <a:tc>
                      <a:txBody>
                        <a:bodyPr/>
                        <a:lstStyle/>
                        <a:p>
                          <a:endParaRPr lang="en-US"/>
                        </a:p>
                      </a:txBody>
                      <a:tcPr>
                        <a:blipFill>
                          <a:blip r:embed="rId2"/>
                          <a:stretch>
                            <a:fillRect l="-235" t="-210000" r="-100704" b="-810000"/>
                          </a:stretch>
                        </a:blipFill>
                      </a:tcPr>
                    </a:tc>
                    <a:tc>
                      <a:txBody>
                        <a:bodyPr/>
                        <a:lstStyle/>
                        <a:p>
                          <a:endParaRPr lang="en-US"/>
                        </a:p>
                      </a:txBody>
                      <a:tcPr>
                        <a:blipFill>
                          <a:blip r:embed="rId2"/>
                          <a:stretch>
                            <a:fillRect l="-100471" t="-210000" r="-941" b="-810000"/>
                          </a:stretch>
                        </a:blipFill>
                      </a:tcPr>
                    </a:tc>
                    <a:extLst>
                      <a:ext uri="{0D108BD9-81ED-4DB2-BD59-A6C34878D82A}">
                        <a16:rowId xmlns:a16="http://schemas.microsoft.com/office/drawing/2014/main" val="288824698"/>
                      </a:ext>
                    </a:extLst>
                  </a:tr>
                  <a:tr h="368300">
                    <a:tc>
                      <a:txBody>
                        <a:bodyPr/>
                        <a:lstStyle/>
                        <a:p>
                          <a:endParaRPr lang="en-US"/>
                        </a:p>
                      </a:txBody>
                      <a:tcPr>
                        <a:blipFill>
                          <a:blip r:embed="rId2"/>
                          <a:stretch>
                            <a:fillRect l="-235" t="-304918" r="-100704" b="-696721"/>
                          </a:stretch>
                        </a:blipFill>
                      </a:tcPr>
                    </a:tc>
                    <a:tc>
                      <a:txBody>
                        <a:bodyPr/>
                        <a:lstStyle/>
                        <a:p>
                          <a:endParaRPr lang="en-US"/>
                        </a:p>
                      </a:txBody>
                      <a:tcPr>
                        <a:blipFill>
                          <a:blip r:embed="rId2"/>
                          <a:stretch>
                            <a:fillRect l="-100471" t="-304918" r="-941" b="-696721"/>
                          </a:stretch>
                        </a:blipFill>
                      </a:tcPr>
                    </a:tc>
                    <a:extLst>
                      <a:ext uri="{0D108BD9-81ED-4DB2-BD59-A6C34878D82A}">
                        <a16:rowId xmlns:a16="http://schemas.microsoft.com/office/drawing/2014/main" val="2617888630"/>
                      </a:ext>
                    </a:extLst>
                  </a:tr>
                  <a:tr h="368300">
                    <a:tc>
                      <a:txBody>
                        <a:bodyPr/>
                        <a:lstStyle/>
                        <a:p>
                          <a:endParaRPr lang="en-US"/>
                        </a:p>
                      </a:txBody>
                      <a:tcPr>
                        <a:blipFill>
                          <a:blip r:embed="rId2"/>
                          <a:stretch>
                            <a:fillRect l="-235" t="-411667" r="-100704" b="-608333"/>
                          </a:stretch>
                        </a:blipFill>
                      </a:tcPr>
                    </a:tc>
                    <a:tc>
                      <a:txBody>
                        <a:bodyPr/>
                        <a:lstStyle/>
                        <a:p>
                          <a:endParaRPr lang="en-US"/>
                        </a:p>
                      </a:txBody>
                      <a:tcPr>
                        <a:blipFill>
                          <a:blip r:embed="rId2"/>
                          <a:stretch>
                            <a:fillRect l="-100471" t="-411667" r="-941" b="-608333"/>
                          </a:stretch>
                        </a:blipFill>
                      </a:tcPr>
                    </a:tc>
                    <a:extLst>
                      <a:ext uri="{0D108BD9-81ED-4DB2-BD59-A6C34878D82A}">
                        <a16:rowId xmlns:a16="http://schemas.microsoft.com/office/drawing/2014/main" val="4253037705"/>
                      </a:ext>
                    </a:extLst>
                  </a:tr>
                  <a:tr h="368300">
                    <a:tc>
                      <a:txBody>
                        <a:bodyPr/>
                        <a:lstStyle/>
                        <a:p>
                          <a:endParaRPr lang="en-US"/>
                        </a:p>
                      </a:txBody>
                      <a:tcPr>
                        <a:blipFill>
                          <a:blip r:embed="rId2"/>
                          <a:stretch>
                            <a:fillRect l="-235" t="-503279" r="-100704" b="-498361"/>
                          </a:stretch>
                        </a:blipFill>
                      </a:tcPr>
                    </a:tc>
                    <a:tc>
                      <a:txBody>
                        <a:bodyPr/>
                        <a:lstStyle/>
                        <a:p>
                          <a:endParaRPr lang="en-US"/>
                        </a:p>
                      </a:txBody>
                      <a:tcPr>
                        <a:blipFill>
                          <a:blip r:embed="rId2"/>
                          <a:stretch>
                            <a:fillRect l="-100471" t="-503279" r="-941" b="-498361"/>
                          </a:stretch>
                        </a:blipFill>
                      </a:tcPr>
                    </a:tc>
                    <a:extLst>
                      <a:ext uri="{0D108BD9-81ED-4DB2-BD59-A6C34878D82A}">
                        <a16:rowId xmlns:a16="http://schemas.microsoft.com/office/drawing/2014/main" val="3154706720"/>
                      </a:ext>
                    </a:extLst>
                  </a:tr>
                  <a:tr h="368300">
                    <a:tc>
                      <a:txBody>
                        <a:bodyPr/>
                        <a:lstStyle/>
                        <a:p>
                          <a:endParaRPr lang="en-US"/>
                        </a:p>
                      </a:txBody>
                      <a:tcPr>
                        <a:blipFill>
                          <a:blip r:embed="rId2"/>
                          <a:stretch>
                            <a:fillRect l="-235" t="-613333" r="-100704" b="-406667"/>
                          </a:stretch>
                        </a:blipFill>
                      </a:tcPr>
                    </a:tc>
                    <a:tc>
                      <a:txBody>
                        <a:bodyPr/>
                        <a:lstStyle/>
                        <a:p>
                          <a:endParaRPr lang="en-US"/>
                        </a:p>
                      </a:txBody>
                      <a:tcPr>
                        <a:blipFill>
                          <a:blip r:embed="rId2"/>
                          <a:stretch>
                            <a:fillRect l="-100471" t="-613333" r="-941" b="-406667"/>
                          </a:stretch>
                        </a:blipFill>
                      </a:tcPr>
                    </a:tc>
                    <a:extLst>
                      <a:ext uri="{0D108BD9-81ED-4DB2-BD59-A6C34878D82A}">
                        <a16:rowId xmlns:a16="http://schemas.microsoft.com/office/drawing/2014/main" val="2242312617"/>
                      </a:ext>
                    </a:extLst>
                  </a:tr>
                  <a:tr h="368300">
                    <a:tc>
                      <a:txBody>
                        <a:bodyPr/>
                        <a:lstStyle/>
                        <a:p>
                          <a:endParaRPr lang="en-US"/>
                        </a:p>
                      </a:txBody>
                      <a:tcPr>
                        <a:blipFill>
                          <a:blip r:embed="rId2"/>
                          <a:stretch>
                            <a:fillRect l="-235" t="-701639" r="-100704" b="-300000"/>
                          </a:stretch>
                        </a:blipFill>
                      </a:tcPr>
                    </a:tc>
                    <a:tc>
                      <a:txBody>
                        <a:bodyPr/>
                        <a:lstStyle/>
                        <a:p>
                          <a:endParaRPr lang="en-US"/>
                        </a:p>
                      </a:txBody>
                      <a:tcPr>
                        <a:blipFill>
                          <a:blip r:embed="rId2"/>
                          <a:stretch>
                            <a:fillRect l="-100471" t="-701639" r="-941" b="-300000"/>
                          </a:stretch>
                        </a:blipFill>
                      </a:tcPr>
                    </a:tc>
                    <a:extLst>
                      <a:ext uri="{0D108BD9-81ED-4DB2-BD59-A6C34878D82A}">
                        <a16:rowId xmlns:a16="http://schemas.microsoft.com/office/drawing/2014/main" val="1940830864"/>
                      </a:ext>
                    </a:extLst>
                  </a:tr>
                  <a:tr h="368300">
                    <a:tc>
                      <a:txBody>
                        <a:bodyPr/>
                        <a:lstStyle/>
                        <a:p>
                          <a:endParaRPr lang="en-US"/>
                        </a:p>
                      </a:txBody>
                      <a:tcPr>
                        <a:blipFill>
                          <a:blip r:embed="rId2"/>
                          <a:stretch>
                            <a:fillRect l="-235" t="-815000" r="-100704" b="-205000"/>
                          </a:stretch>
                        </a:blipFill>
                      </a:tcPr>
                    </a:tc>
                    <a:tc>
                      <a:txBody>
                        <a:bodyPr/>
                        <a:lstStyle/>
                        <a:p>
                          <a:endParaRPr lang="en-US"/>
                        </a:p>
                      </a:txBody>
                      <a:tcPr>
                        <a:blipFill>
                          <a:blip r:embed="rId2"/>
                          <a:stretch>
                            <a:fillRect l="-100471" t="-815000" r="-941" b="-205000"/>
                          </a:stretch>
                        </a:blipFill>
                      </a:tcPr>
                    </a:tc>
                    <a:extLst>
                      <a:ext uri="{0D108BD9-81ED-4DB2-BD59-A6C34878D82A}">
                        <a16:rowId xmlns:a16="http://schemas.microsoft.com/office/drawing/2014/main" val="3727399969"/>
                      </a:ext>
                    </a:extLst>
                  </a:tr>
                  <a:tr h="368300">
                    <a:tc>
                      <a:txBody>
                        <a:bodyPr/>
                        <a:lstStyle/>
                        <a:p>
                          <a:endParaRPr lang="en-US"/>
                        </a:p>
                      </a:txBody>
                      <a:tcPr>
                        <a:blipFill>
                          <a:blip r:embed="rId2"/>
                          <a:stretch>
                            <a:fillRect l="-235" t="-900000" r="-100704" b="-101639"/>
                          </a:stretch>
                        </a:blipFill>
                      </a:tcPr>
                    </a:tc>
                    <a:tc>
                      <a:txBody>
                        <a:bodyPr/>
                        <a:lstStyle/>
                        <a:p>
                          <a:endParaRPr lang="en-US"/>
                        </a:p>
                      </a:txBody>
                      <a:tcPr>
                        <a:blipFill>
                          <a:blip r:embed="rId2"/>
                          <a:stretch>
                            <a:fillRect l="-100471" t="-900000" r="-941" b="-101639"/>
                          </a:stretch>
                        </a:blipFill>
                      </a:tcPr>
                    </a:tc>
                    <a:extLst>
                      <a:ext uri="{0D108BD9-81ED-4DB2-BD59-A6C34878D82A}">
                        <a16:rowId xmlns:a16="http://schemas.microsoft.com/office/drawing/2014/main" val="1941053"/>
                      </a:ext>
                    </a:extLst>
                  </a:tr>
                  <a:tr h="368300">
                    <a:tc>
                      <a:txBody>
                        <a:bodyPr/>
                        <a:lstStyle/>
                        <a:p>
                          <a:endParaRPr lang="en-US"/>
                        </a:p>
                      </a:txBody>
                      <a:tcPr>
                        <a:blipFill>
                          <a:blip r:embed="rId2"/>
                          <a:stretch>
                            <a:fillRect l="-235" t="-1016667" r="-100704" b="-3333"/>
                          </a:stretch>
                        </a:blipFill>
                      </a:tcPr>
                    </a:tc>
                    <a:tc>
                      <a:txBody>
                        <a:bodyPr/>
                        <a:lstStyle/>
                        <a:p>
                          <a:endParaRPr lang="en-US"/>
                        </a:p>
                      </a:txBody>
                      <a:tcPr>
                        <a:blipFill>
                          <a:blip r:embed="rId2"/>
                          <a:stretch>
                            <a:fillRect l="-100471" t="-1016667" r="-941" b="-3333"/>
                          </a:stretch>
                        </a:blipFill>
                      </a:tcPr>
                    </a:tc>
                    <a:extLst>
                      <a:ext uri="{0D108BD9-81ED-4DB2-BD59-A6C34878D82A}">
                        <a16:rowId xmlns:a16="http://schemas.microsoft.com/office/drawing/2014/main" val="1786967969"/>
                      </a:ext>
                    </a:extLst>
                  </a:tr>
                </a:tbl>
              </a:graphicData>
            </a:graphic>
          </p:graphicFrame>
        </mc:Fallback>
      </mc:AlternateContent>
    </p:spTree>
    <p:extLst>
      <p:ext uri="{BB962C8B-B14F-4D97-AF65-F5344CB8AC3E}">
        <p14:creationId xmlns:p14="http://schemas.microsoft.com/office/powerpoint/2010/main" val="1186352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Constructing a Frequency Distribution</a:t>
            </a:r>
            <a:r>
              <a:rPr lang="en-US" dirty="0"/>
              <a:t> (cont.)</a:t>
            </a:r>
            <a:endParaRPr dirty="0"/>
          </a:p>
        </p:txBody>
      </p:sp>
      <p:sp>
        <p:nvSpPr>
          <p:cNvPr id="3" name="Text Placeholder 2"/>
          <p:cNvSpPr>
            <a:spLocks noGrp="1"/>
          </p:cNvSpPr>
          <p:nvPr>
            <p:ph type="body" sz="quarter" idx="10"/>
          </p:nvPr>
        </p:nvSpPr>
        <p:spPr/>
        <p:txBody>
          <a:bodyPr>
            <a:normAutofit/>
          </a:bodyPr>
          <a:lstStyle/>
          <a:p>
            <a:pPr algn="ctr"/>
            <a:r>
              <a:rPr lang="en-US" sz="2800" dirty="0"/>
              <a:t>  Wait Times at the DMV (cont.)</a:t>
            </a:r>
            <a:endParaRPr sz="2800"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BC860EA8-0236-B4E1-5D02-867CA4647C6D}"/>
                  </a:ext>
                </a:extLst>
              </p:cNvPr>
              <p:cNvGraphicFramePr>
                <a:graphicFrameLocks noGrp="1"/>
              </p:cNvGraphicFramePr>
              <p:nvPr>
                <p:extLst>
                  <p:ext uri="{D42A27DB-BD31-4B8C-83A1-F6EECF244321}">
                    <p14:modId xmlns:p14="http://schemas.microsoft.com/office/powerpoint/2010/main" val="1104015589"/>
                  </p:ext>
                </p:extLst>
              </p:nvPr>
            </p:nvGraphicFramePr>
            <p:xfrm>
              <a:off x="2057400" y="1574800"/>
              <a:ext cx="5181600" cy="33147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271986318"/>
                        </a:ext>
                      </a:extLst>
                    </a:gridCol>
                    <a:gridCol w="2590800">
                      <a:extLst>
                        <a:ext uri="{9D8B030D-6E8A-4147-A177-3AD203B41FA5}">
                          <a16:colId xmlns:a16="http://schemas.microsoft.com/office/drawing/2014/main" val="1616694640"/>
                        </a:ext>
                      </a:extLst>
                    </a:gridCol>
                  </a:tblGrid>
                  <a:tr h="368300">
                    <a:tc>
                      <a:txBody>
                        <a:bodyPr/>
                        <a:lstStyle/>
                        <a:p>
                          <a:pPr algn="ctr"/>
                          <a:r>
                            <a:rPr lang="en-IN" dirty="0"/>
                            <a:t>Number of Minutes</a:t>
                          </a:r>
                        </a:p>
                      </a:txBody>
                      <a:tcPr/>
                    </a:tc>
                    <a:tc>
                      <a:txBody>
                        <a:bodyPr/>
                        <a:lstStyle/>
                        <a:p>
                          <a:pPr algn="ctr"/>
                          <a:r>
                            <a:rPr lang="en-IN" dirty="0"/>
                            <a:t>Frequency</a:t>
                          </a:r>
                        </a:p>
                      </a:txBody>
                      <a:tcPr/>
                    </a:tc>
                    <a:extLst>
                      <a:ext uri="{0D108BD9-81ED-4DB2-BD59-A6C34878D82A}">
                        <a16:rowId xmlns:a16="http://schemas.microsoft.com/office/drawing/2014/main" val="2425419989"/>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25</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m:t>
                                </m:r>
                              </m:oMath>
                            </m:oMathPara>
                          </a14:m>
                          <a:endParaRPr lang="en-IN" dirty="0"/>
                        </a:p>
                      </a:txBody>
                      <a:tcPr/>
                    </a:tc>
                    <a:extLst>
                      <a:ext uri="{0D108BD9-81ED-4DB2-BD59-A6C34878D82A}">
                        <a16:rowId xmlns:a16="http://schemas.microsoft.com/office/drawing/2014/main" val="1230951462"/>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26</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0</m:t>
                                </m:r>
                              </m:oMath>
                            </m:oMathPara>
                          </a14:m>
                          <a:endParaRPr lang="en-IN" dirty="0"/>
                        </a:p>
                      </a:txBody>
                      <a:tcPr/>
                    </a:tc>
                    <a:extLst>
                      <a:ext uri="{0D108BD9-81ED-4DB2-BD59-A6C34878D82A}">
                        <a16:rowId xmlns:a16="http://schemas.microsoft.com/office/drawing/2014/main" val="288824698"/>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27</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m:t>
                                </m:r>
                              </m:oMath>
                            </m:oMathPara>
                          </a14:m>
                          <a:endParaRPr lang="en-IN" dirty="0"/>
                        </a:p>
                      </a:txBody>
                      <a:tcPr/>
                    </a:tc>
                    <a:extLst>
                      <a:ext uri="{0D108BD9-81ED-4DB2-BD59-A6C34878D82A}">
                        <a16:rowId xmlns:a16="http://schemas.microsoft.com/office/drawing/2014/main" val="2617888630"/>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28</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5</m:t>
                                </m:r>
                              </m:oMath>
                            </m:oMathPara>
                          </a14:m>
                          <a:endParaRPr lang="en-IN" dirty="0"/>
                        </a:p>
                      </a:txBody>
                      <a:tcPr/>
                    </a:tc>
                    <a:extLst>
                      <a:ext uri="{0D108BD9-81ED-4DB2-BD59-A6C34878D82A}">
                        <a16:rowId xmlns:a16="http://schemas.microsoft.com/office/drawing/2014/main" val="4253037705"/>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29</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5</m:t>
                                </m:r>
                              </m:oMath>
                            </m:oMathPara>
                          </a14:m>
                          <a:endParaRPr lang="en-IN" dirty="0"/>
                        </a:p>
                      </a:txBody>
                      <a:tcPr/>
                    </a:tc>
                    <a:extLst>
                      <a:ext uri="{0D108BD9-81ED-4DB2-BD59-A6C34878D82A}">
                        <a16:rowId xmlns:a16="http://schemas.microsoft.com/office/drawing/2014/main" val="3154706720"/>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30</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m:t>
                                </m:r>
                              </m:oMath>
                            </m:oMathPara>
                          </a14:m>
                          <a:endParaRPr lang="en-IN" dirty="0"/>
                        </a:p>
                      </a:txBody>
                      <a:tcPr/>
                    </a:tc>
                    <a:extLst>
                      <a:ext uri="{0D108BD9-81ED-4DB2-BD59-A6C34878D82A}">
                        <a16:rowId xmlns:a16="http://schemas.microsoft.com/office/drawing/2014/main" val="2242312617"/>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31</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3</m:t>
                                </m:r>
                              </m:oMath>
                            </m:oMathPara>
                          </a14:m>
                          <a:endParaRPr lang="en-IN" dirty="0"/>
                        </a:p>
                      </a:txBody>
                      <a:tcPr/>
                    </a:tc>
                    <a:extLst>
                      <a:ext uri="{0D108BD9-81ED-4DB2-BD59-A6C34878D82A}">
                        <a16:rowId xmlns:a16="http://schemas.microsoft.com/office/drawing/2014/main" val="1940830864"/>
                      </a:ext>
                    </a:extLst>
                  </a:tr>
                  <a:tr h="368300">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32</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m:t>
                                </m:r>
                              </m:oMath>
                            </m:oMathPara>
                          </a14:m>
                          <a:endParaRPr lang="en-IN" dirty="0"/>
                        </a:p>
                      </a:txBody>
                      <a:tcPr/>
                    </a:tc>
                    <a:extLst>
                      <a:ext uri="{0D108BD9-81ED-4DB2-BD59-A6C34878D82A}">
                        <a16:rowId xmlns:a16="http://schemas.microsoft.com/office/drawing/2014/main" val="3727399969"/>
                      </a:ext>
                    </a:extLst>
                  </a:tr>
                </a:tbl>
              </a:graphicData>
            </a:graphic>
          </p:graphicFrame>
        </mc:Choice>
        <mc:Fallback xmlns="">
          <p:graphicFrame>
            <p:nvGraphicFramePr>
              <p:cNvPr id="4" name="Table 3">
                <a:extLst>
                  <a:ext uri="{FF2B5EF4-FFF2-40B4-BE49-F238E27FC236}">
                    <a16:creationId xmlns:a16="http://schemas.microsoft.com/office/drawing/2014/main" id="{BC860EA8-0236-B4E1-5D02-867CA4647C6D}"/>
                  </a:ext>
                </a:extLst>
              </p:cNvPr>
              <p:cNvGraphicFramePr>
                <a:graphicFrameLocks noGrp="1"/>
              </p:cNvGraphicFramePr>
              <p:nvPr>
                <p:extLst>
                  <p:ext uri="{D42A27DB-BD31-4B8C-83A1-F6EECF244321}">
                    <p14:modId xmlns:p14="http://schemas.microsoft.com/office/powerpoint/2010/main" val="1104015589"/>
                  </p:ext>
                </p:extLst>
              </p:nvPr>
            </p:nvGraphicFramePr>
            <p:xfrm>
              <a:off x="2057400" y="1574800"/>
              <a:ext cx="5181600" cy="33147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271986318"/>
                        </a:ext>
                      </a:extLst>
                    </a:gridCol>
                    <a:gridCol w="2590800">
                      <a:extLst>
                        <a:ext uri="{9D8B030D-6E8A-4147-A177-3AD203B41FA5}">
                          <a16:colId xmlns:a16="http://schemas.microsoft.com/office/drawing/2014/main" val="1616694640"/>
                        </a:ext>
                      </a:extLst>
                    </a:gridCol>
                  </a:tblGrid>
                  <a:tr h="368300">
                    <a:tc>
                      <a:txBody>
                        <a:bodyPr/>
                        <a:lstStyle/>
                        <a:p>
                          <a:pPr algn="ctr"/>
                          <a:r>
                            <a:rPr lang="en-IN" dirty="0"/>
                            <a:t>Number of Minutes</a:t>
                          </a:r>
                        </a:p>
                      </a:txBody>
                      <a:tcPr/>
                    </a:tc>
                    <a:tc>
                      <a:txBody>
                        <a:bodyPr/>
                        <a:lstStyle/>
                        <a:p>
                          <a:pPr algn="ctr"/>
                          <a:r>
                            <a:rPr lang="en-IN" dirty="0"/>
                            <a:t>Frequency</a:t>
                          </a:r>
                        </a:p>
                      </a:txBody>
                      <a:tcPr/>
                    </a:tc>
                    <a:extLst>
                      <a:ext uri="{0D108BD9-81ED-4DB2-BD59-A6C34878D82A}">
                        <a16:rowId xmlns:a16="http://schemas.microsoft.com/office/drawing/2014/main" val="2425419989"/>
                      </a:ext>
                    </a:extLst>
                  </a:tr>
                  <a:tr h="368300">
                    <a:tc>
                      <a:txBody>
                        <a:bodyPr/>
                        <a:lstStyle/>
                        <a:p>
                          <a:endParaRPr lang="en-US"/>
                        </a:p>
                      </a:txBody>
                      <a:tcPr>
                        <a:blipFill>
                          <a:blip r:embed="rId2"/>
                          <a:stretch>
                            <a:fillRect l="-235" t="-110000" r="-100704" b="-710000"/>
                          </a:stretch>
                        </a:blipFill>
                      </a:tcPr>
                    </a:tc>
                    <a:tc>
                      <a:txBody>
                        <a:bodyPr/>
                        <a:lstStyle/>
                        <a:p>
                          <a:endParaRPr lang="en-US"/>
                        </a:p>
                      </a:txBody>
                      <a:tcPr>
                        <a:blipFill>
                          <a:blip r:embed="rId2"/>
                          <a:stretch>
                            <a:fillRect l="-100471" t="-110000" r="-941" b="-710000"/>
                          </a:stretch>
                        </a:blipFill>
                      </a:tcPr>
                    </a:tc>
                    <a:extLst>
                      <a:ext uri="{0D108BD9-81ED-4DB2-BD59-A6C34878D82A}">
                        <a16:rowId xmlns:a16="http://schemas.microsoft.com/office/drawing/2014/main" val="1230951462"/>
                      </a:ext>
                    </a:extLst>
                  </a:tr>
                  <a:tr h="368300">
                    <a:tc>
                      <a:txBody>
                        <a:bodyPr/>
                        <a:lstStyle/>
                        <a:p>
                          <a:endParaRPr lang="en-US"/>
                        </a:p>
                      </a:txBody>
                      <a:tcPr>
                        <a:blipFill>
                          <a:blip r:embed="rId2"/>
                          <a:stretch>
                            <a:fillRect l="-235" t="-206557" r="-100704" b="-598361"/>
                          </a:stretch>
                        </a:blipFill>
                      </a:tcPr>
                    </a:tc>
                    <a:tc>
                      <a:txBody>
                        <a:bodyPr/>
                        <a:lstStyle/>
                        <a:p>
                          <a:endParaRPr lang="en-US"/>
                        </a:p>
                      </a:txBody>
                      <a:tcPr>
                        <a:blipFill>
                          <a:blip r:embed="rId2"/>
                          <a:stretch>
                            <a:fillRect l="-100471" t="-206557" r="-941" b="-598361"/>
                          </a:stretch>
                        </a:blipFill>
                      </a:tcPr>
                    </a:tc>
                    <a:extLst>
                      <a:ext uri="{0D108BD9-81ED-4DB2-BD59-A6C34878D82A}">
                        <a16:rowId xmlns:a16="http://schemas.microsoft.com/office/drawing/2014/main" val="288824698"/>
                      </a:ext>
                    </a:extLst>
                  </a:tr>
                  <a:tr h="368300">
                    <a:tc>
                      <a:txBody>
                        <a:bodyPr/>
                        <a:lstStyle/>
                        <a:p>
                          <a:endParaRPr lang="en-US"/>
                        </a:p>
                      </a:txBody>
                      <a:tcPr>
                        <a:blipFill>
                          <a:blip r:embed="rId2"/>
                          <a:stretch>
                            <a:fillRect l="-235" t="-311667" r="-100704" b="-508333"/>
                          </a:stretch>
                        </a:blipFill>
                      </a:tcPr>
                    </a:tc>
                    <a:tc>
                      <a:txBody>
                        <a:bodyPr/>
                        <a:lstStyle/>
                        <a:p>
                          <a:endParaRPr lang="en-US"/>
                        </a:p>
                      </a:txBody>
                      <a:tcPr>
                        <a:blipFill>
                          <a:blip r:embed="rId2"/>
                          <a:stretch>
                            <a:fillRect l="-100471" t="-311667" r="-941" b="-508333"/>
                          </a:stretch>
                        </a:blipFill>
                      </a:tcPr>
                    </a:tc>
                    <a:extLst>
                      <a:ext uri="{0D108BD9-81ED-4DB2-BD59-A6C34878D82A}">
                        <a16:rowId xmlns:a16="http://schemas.microsoft.com/office/drawing/2014/main" val="2617888630"/>
                      </a:ext>
                    </a:extLst>
                  </a:tr>
                  <a:tr h="368300">
                    <a:tc>
                      <a:txBody>
                        <a:bodyPr/>
                        <a:lstStyle/>
                        <a:p>
                          <a:endParaRPr lang="en-US"/>
                        </a:p>
                      </a:txBody>
                      <a:tcPr>
                        <a:blipFill>
                          <a:blip r:embed="rId2"/>
                          <a:stretch>
                            <a:fillRect l="-235" t="-404918" r="-100704" b="-400000"/>
                          </a:stretch>
                        </a:blipFill>
                      </a:tcPr>
                    </a:tc>
                    <a:tc>
                      <a:txBody>
                        <a:bodyPr/>
                        <a:lstStyle/>
                        <a:p>
                          <a:endParaRPr lang="en-US"/>
                        </a:p>
                      </a:txBody>
                      <a:tcPr>
                        <a:blipFill>
                          <a:blip r:embed="rId2"/>
                          <a:stretch>
                            <a:fillRect l="-100471" t="-404918" r="-941" b="-400000"/>
                          </a:stretch>
                        </a:blipFill>
                      </a:tcPr>
                    </a:tc>
                    <a:extLst>
                      <a:ext uri="{0D108BD9-81ED-4DB2-BD59-A6C34878D82A}">
                        <a16:rowId xmlns:a16="http://schemas.microsoft.com/office/drawing/2014/main" val="4253037705"/>
                      </a:ext>
                    </a:extLst>
                  </a:tr>
                  <a:tr h="368300">
                    <a:tc>
                      <a:txBody>
                        <a:bodyPr/>
                        <a:lstStyle/>
                        <a:p>
                          <a:endParaRPr lang="en-US"/>
                        </a:p>
                      </a:txBody>
                      <a:tcPr>
                        <a:blipFill>
                          <a:blip r:embed="rId2"/>
                          <a:stretch>
                            <a:fillRect l="-235" t="-513333" r="-100704" b="-306667"/>
                          </a:stretch>
                        </a:blipFill>
                      </a:tcPr>
                    </a:tc>
                    <a:tc>
                      <a:txBody>
                        <a:bodyPr/>
                        <a:lstStyle/>
                        <a:p>
                          <a:endParaRPr lang="en-US"/>
                        </a:p>
                      </a:txBody>
                      <a:tcPr>
                        <a:blipFill>
                          <a:blip r:embed="rId2"/>
                          <a:stretch>
                            <a:fillRect l="-100471" t="-513333" r="-941" b="-306667"/>
                          </a:stretch>
                        </a:blipFill>
                      </a:tcPr>
                    </a:tc>
                    <a:extLst>
                      <a:ext uri="{0D108BD9-81ED-4DB2-BD59-A6C34878D82A}">
                        <a16:rowId xmlns:a16="http://schemas.microsoft.com/office/drawing/2014/main" val="3154706720"/>
                      </a:ext>
                    </a:extLst>
                  </a:tr>
                  <a:tr h="368300">
                    <a:tc>
                      <a:txBody>
                        <a:bodyPr/>
                        <a:lstStyle/>
                        <a:p>
                          <a:endParaRPr lang="en-US"/>
                        </a:p>
                      </a:txBody>
                      <a:tcPr>
                        <a:blipFill>
                          <a:blip r:embed="rId2"/>
                          <a:stretch>
                            <a:fillRect l="-235" t="-603279" r="-100704" b="-201639"/>
                          </a:stretch>
                        </a:blipFill>
                      </a:tcPr>
                    </a:tc>
                    <a:tc>
                      <a:txBody>
                        <a:bodyPr/>
                        <a:lstStyle/>
                        <a:p>
                          <a:endParaRPr lang="en-US"/>
                        </a:p>
                      </a:txBody>
                      <a:tcPr>
                        <a:blipFill>
                          <a:blip r:embed="rId2"/>
                          <a:stretch>
                            <a:fillRect l="-100471" t="-603279" r="-941" b="-201639"/>
                          </a:stretch>
                        </a:blipFill>
                      </a:tcPr>
                    </a:tc>
                    <a:extLst>
                      <a:ext uri="{0D108BD9-81ED-4DB2-BD59-A6C34878D82A}">
                        <a16:rowId xmlns:a16="http://schemas.microsoft.com/office/drawing/2014/main" val="2242312617"/>
                      </a:ext>
                    </a:extLst>
                  </a:tr>
                  <a:tr h="368300">
                    <a:tc>
                      <a:txBody>
                        <a:bodyPr/>
                        <a:lstStyle/>
                        <a:p>
                          <a:endParaRPr lang="en-US"/>
                        </a:p>
                      </a:txBody>
                      <a:tcPr>
                        <a:blipFill>
                          <a:blip r:embed="rId2"/>
                          <a:stretch>
                            <a:fillRect l="-235" t="-715000" r="-100704" b="-105000"/>
                          </a:stretch>
                        </a:blipFill>
                      </a:tcPr>
                    </a:tc>
                    <a:tc>
                      <a:txBody>
                        <a:bodyPr/>
                        <a:lstStyle/>
                        <a:p>
                          <a:endParaRPr lang="en-US"/>
                        </a:p>
                      </a:txBody>
                      <a:tcPr>
                        <a:blipFill>
                          <a:blip r:embed="rId2"/>
                          <a:stretch>
                            <a:fillRect l="-100471" t="-715000" r="-941" b="-105000"/>
                          </a:stretch>
                        </a:blipFill>
                      </a:tcPr>
                    </a:tc>
                    <a:extLst>
                      <a:ext uri="{0D108BD9-81ED-4DB2-BD59-A6C34878D82A}">
                        <a16:rowId xmlns:a16="http://schemas.microsoft.com/office/drawing/2014/main" val="1940830864"/>
                      </a:ext>
                    </a:extLst>
                  </a:tr>
                  <a:tr h="368300">
                    <a:tc>
                      <a:txBody>
                        <a:bodyPr/>
                        <a:lstStyle/>
                        <a:p>
                          <a:endParaRPr lang="en-US"/>
                        </a:p>
                      </a:txBody>
                      <a:tcPr>
                        <a:blipFill>
                          <a:blip r:embed="rId2"/>
                          <a:stretch>
                            <a:fillRect l="-235" t="-801639" r="-100704" b="-3279"/>
                          </a:stretch>
                        </a:blipFill>
                      </a:tcPr>
                    </a:tc>
                    <a:tc>
                      <a:txBody>
                        <a:bodyPr/>
                        <a:lstStyle/>
                        <a:p>
                          <a:endParaRPr lang="en-US"/>
                        </a:p>
                      </a:txBody>
                      <a:tcPr>
                        <a:blipFill>
                          <a:blip r:embed="rId2"/>
                          <a:stretch>
                            <a:fillRect l="-100471" t="-801639" r="-941" b="-3279"/>
                          </a:stretch>
                        </a:blipFill>
                      </a:tcPr>
                    </a:tc>
                    <a:extLst>
                      <a:ext uri="{0D108BD9-81ED-4DB2-BD59-A6C34878D82A}">
                        <a16:rowId xmlns:a16="http://schemas.microsoft.com/office/drawing/2014/main" val="3727399969"/>
                      </a:ext>
                    </a:extLst>
                  </a:tr>
                </a:tbl>
              </a:graphicData>
            </a:graphic>
          </p:graphicFrame>
        </mc:Fallback>
      </mc:AlternateContent>
    </p:spTree>
    <p:extLst>
      <p:ext uri="{BB962C8B-B14F-4D97-AF65-F5344CB8AC3E}">
        <p14:creationId xmlns:p14="http://schemas.microsoft.com/office/powerpoint/2010/main" val="54478507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1566</TotalTime>
  <Words>1277</Words>
  <Application>Microsoft Office PowerPoint</Application>
  <PresentationFormat>On-screen Show (4:3)</PresentationFormat>
  <Paragraphs>362</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Cambria Math</vt:lpstr>
      <vt:lpstr>Courier New</vt:lpstr>
      <vt:lpstr>Office Theme</vt:lpstr>
      <vt:lpstr>Section 10.2</vt:lpstr>
      <vt:lpstr>Example 1: Reading a Frequency Distribution</vt:lpstr>
      <vt:lpstr>Example 1: Reading a Frequency Distribution (cont.)</vt:lpstr>
      <vt:lpstr>Example 1: Reading a Frequency Distribution (cont.)</vt:lpstr>
      <vt:lpstr>Example 1: Reading a Frequency Distribution (cont.)</vt:lpstr>
      <vt:lpstr>Example 2: Constructing a Frequency Distribution</vt:lpstr>
      <vt:lpstr>Example 2: Constructing a Frequency Distribution (cont.)</vt:lpstr>
      <vt:lpstr>Example 2: Constructing a Frequency Distribution (cont.)</vt:lpstr>
      <vt:lpstr>Example 2: Constructing a Frequency Distribution (cont.)</vt:lpstr>
      <vt:lpstr>Example 3: Constructing a Grouped Frequency Distribution</vt:lpstr>
      <vt:lpstr>Example 3: Constructing a Grouped Frequency Distribution (cont.)</vt:lpstr>
      <vt:lpstr>Example 3: Constructing a Grouped Frequency Distribution (cont.)</vt:lpstr>
      <vt:lpstr>Example 4: Reading a Histogram</vt:lpstr>
      <vt:lpstr>Example 4: Reading a Histogram (cont.)</vt:lpstr>
      <vt:lpstr>Example 4: Reading a Histogram (cont.)</vt:lpstr>
      <vt:lpstr>Example 4: Reading a Histogram (cont.)</vt:lpstr>
      <vt:lpstr>Example 4: Reading a Histogram (cont.)</vt:lpstr>
      <vt:lpstr>Example 5: Constructing a Histogram and Frequency Polygon</vt:lpstr>
      <vt:lpstr>Example 5: Constructing a Histogram and Frequency Polygon (cont.)</vt:lpstr>
      <vt:lpstr>Example 5: Constructing a Histogram and Frequency Polygon (cont.)</vt:lpstr>
      <vt:lpstr>Example 6: Constructing a Stem-and-Leaf Plot</vt:lpstr>
      <vt:lpstr>Example 6: Constructing a Stem-and-Leaf Plot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132</cp:revision>
  <dcterms:created xsi:type="dcterms:W3CDTF">2013-04-26T14:43:13Z</dcterms:created>
  <dcterms:modified xsi:type="dcterms:W3CDTF">2024-09-19T20:59:50Z</dcterms:modified>
</cp:coreProperties>
</file>