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22"/>
  </p:notesMasterIdLst>
  <p:handoutMasterIdLst>
    <p:handoutMasterId r:id="rId23"/>
  </p:handoutMasterIdLst>
  <p:sldIdLst>
    <p:sldId id="256" r:id="rId2"/>
    <p:sldId id="257" r:id="rId3"/>
    <p:sldId id="258" r:id="rId4"/>
    <p:sldId id="260" r:id="rId5"/>
    <p:sldId id="280" r:id="rId6"/>
    <p:sldId id="263" r:id="rId7"/>
    <p:sldId id="265" r:id="rId8"/>
    <p:sldId id="281" r:id="rId9"/>
    <p:sldId id="267" r:id="rId10"/>
    <p:sldId id="268" r:id="rId11"/>
    <p:sldId id="270" r:id="rId12"/>
    <p:sldId id="272" r:id="rId13"/>
    <p:sldId id="273" r:id="rId14"/>
    <p:sldId id="282" r:id="rId15"/>
    <p:sldId id="283" r:id="rId16"/>
    <p:sldId id="286" r:id="rId17"/>
    <p:sldId id="287" r:id="rId18"/>
    <p:sldId id="278" r:id="rId19"/>
    <p:sldId id="284" r:id="rId20"/>
    <p:sldId id="285" r:id="rId21"/>
  </p:sldIdLst>
  <p:sldSz cx="9144000" cy="6858000" type="screen4x3"/>
  <p:notesSz cx="6858000" cy="9144000"/>
  <p:embeddedFontLst>
    <p:embeddedFont>
      <p:font typeface="Cambria Math" panose="02040503050406030204" pitchFamily="18" charset="0"/>
      <p:regular r:id="rId24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Nick  Belloit" initials="" lastIdx="10" clrIdx="0"/>
  <p:cmAuthor id="1" name="syamprasad" initials="s" lastIdx="1" clrIdx="1">
    <p:extLst>
      <p:ext uri="{19B8F6BF-5375-455C-9EA6-DF929625EA0E}">
        <p15:presenceInfo xmlns:p15="http://schemas.microsoft.com/office/powerpoint/2012/main" userId="S-1-5-21-1666015839-3846122634-945917319-115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2D7D9F"/>
    <a:srgbClr val="0000FF"/>
    <a:srgbClr val="000099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853" autoAdjust="0"/>
    <p:restoredTop sz="94660"/>
  </p:normalViewPr>
  <p:slideViewPr>
    <p:cSldViewPr>
      <p:cViewPr varScale="1">
        <p:scale>
          <a:sx n="111" d="100"/>
          <a:sy n="111" d="100"/>
        </p:scale>
        <p:origin x="1776" y="96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8" d="100"/>
          <a:sy n="58" d="100"/>
        </p:scale>
        <p:origin x="3024" y="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1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9/19/2024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30158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69A0D3-B478-40F2-A888-1E8089CEC0F3}" type="datetimeFigureOut">
              <a:rPr lang="en-US" smtClean="0"/>
              <a:pPr/>
              <a:t>9/19/2024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6DA207-A26B-4388-9112-E8BB699F624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56667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1A0D54E-FB3F-4E00-91DF-E7D7900CC66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371600" y="3502152"/>
            <a:ext cx="6400800" cy="1755648"/>
          </a:xfrm>
          <a:prstGeom prst="rect">
            <a:avLst/>
          </a:prstGeom>
        </p:spPr>
        <p:txBody>
          <a:bodyPr anchor="t" anchorCtr="1"/>
          <a:lstStyle>
            <a:lvl1pPr marL="0" indent="0">
              <a:buFontTx/>
              <a:buNone/>
              <a:defRPr b="1" i="1"/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01147E5-B1BD-4168-9DA2-D332C27DB1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2130552"/>
            <a:ext cx="7772400" cy="1472184"/>
          </a:xfrm>
          <a:prstGeom prst="rect">
            <a:avLst/>
          </a:prstGeom>
        </p:spPr>
        <p:txBody>
          <a:bodyPr anchor="ctr" anchorCtr="0"/>
          <a:lstStyle>
            <a:lvl1pPr>
              <a:defRPr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51075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C7651718-6C8C-47B1-82C8-30B07A44914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 marL="0" indent="0">
              <a:buNone/>
              <a:defRPr sz="2800">
                <a:solidFill>
                  <a:srgbClr val="000000"/>
                </a:solidFill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34850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4835CC4C-7826-4276-8F07-9AB9B81FAB5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92827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46C5300E-46C0-4573-BB9D-2DC5A4375238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29876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CDC7A059-BE2D-4107-9D5E-745311FEFA7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 marL="0" indent="0">
              <a:buNone/>
              <a:defRPr sz="2800"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97087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F1AB0BDE-8359-4E8B-B7C6-A2E3F2B86EB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5031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C306A871-D043-41D9-9A57-60349F9974E7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91612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jectiv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997527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457200" indent="-457200">
              <a:buFont typeface="Courier New" panose="02070309020205020404" pitchFamily="49" charset="0"/>
              <a:buChar char="o"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A5FF21EF-72E3-4AF0-B271-8ABDCFDC73DB}"/>
              </a:ext>
            </a:extLst>
          </p:cNvPr>
          <p:cNvSpPr txBox="1"/>
          <p:nvPr userDrawn="1"/>
        </p:nvSpPr>
        <p:spPr>
          <a:xfrm>
            <a:off x="457200" y="155448"/>
            <a:ext cx="8229600" cy="941832"/>
          </a:xfrm>
          <a:prstGeom prst="rect">
            <a:avLst/>
          </a:prstGeom>
          <a:noFill/>
        </p:spPr>
        <p:txBody>
          <a:bodyPr wrap="square" rtlCol="0" anchor="ctr" anchorCtr="1">
            <a:noAutofit/>
          </a:bodyPr>
          <a:lstStyle/>
          <a:p>
            <a:pPr algn="ctr"/>
            <a:r>
              <a:rPr lang="en-US" sz="3200" dirty="0">
                <a:latin typeface="+mj-lt"/>
              </a:rPr>
              <a:t>Objectives</a:t>
            </a:r>
          </a:p>
        </p:txBody>
      </p:sp>
    </p:spTree>
    <p:extLst>
      <p:ext uri="{BB962C8B-B14F-4D97-AF65-F5344CB8AC3E}">
        <p14:creationId xmlns:p14="http://schemas.microsoft.com/office/powerpoint/2010/main" val="3198325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EEC94A-BFCC-4A85-9B96-436ED92D723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47908FCB-C7EB-4A2E-AB4D-5C5FE1B1718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57249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3" name="Table Placeholder 2">
            <a:extLst>
              <a:ext uri="{FF2B5EF4-FFF2-40B4-BE49-F238E27FC236}">
                <a16:creationId xmlns:a16="http://schemas.microsoft.com/office/drawing/2014/main" id="{2AE9D435-6335-42D3-BEA2-55D97E207BB9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06380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exa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029393"/>
            <a:ext cx="4069080" cy="523220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0487DEF6-2239-4AD8-B0A9-28BD2B313F4C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4617722" y="1051454"/>
            <a:ext cx="4069080" cy="523220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860110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DC699DB4-7F7E-4F05-A990-D3F6EB60137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 marL="0" indent="0">
              <a:buNone/>
              <a:defRPr sz="2800">
                <a:solidFill>
                  <a:srgbClr val="000000"/>
                </a:solidFill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68373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51F7AD25-EDF6-4D31-8211-FFD3700ADA4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73421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127B2CAE-CE9C-4DB3-8071-2D2FAD58E82C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47752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5">
            <a:extLst>
              <a:ext uri="{FF2B5EF4-FFF2-40B4-BE49-F238E27FC236}">
                <a16:creationId xmlns:a16="http://schemas.microsoft.com/office/drawing/2014/main" id="{9551E07D-D596-4BD6-9B19-8F8F8517647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5E78946-C571-42A5-BF43-11444CD22EFB}"/>
              </a:ext>
            </a:extLst>
          </p:cNvPr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2" r:id="rId2"/>
    <p:sldLayoutId id="2147483650" r:id="rId3"/>
    <p:sldLayoutId id="2147483658" r:id="rId4"/>
    <p:sldLayoutId id="2147483662" r:id="rId5"/>
    <p:sldLayoutId id="2147483657" r:id="rId6"/>
    <p:sldLayoutId id="2147483654" r:id="rId7"/>
    <p:sldLayoutId id="2147483659" r:id="rId8"/>
    <p:sldLayoutId id="2147483663" r:id="rId9"/>
    <p:sldLayoutId id="2147483655" r:id="rId10"/>
    <p:sldLayoutId id="2147483660" r:id="rId11"/>
    <p:sldLayoutId id="2147483664" r:id="rId12"/>
    <p:sldLayoutId id="2147483656" r:id="rId13"/>
    <p:sldLayoutId id="2147483661" r:id="rId14"/>
    <p:sldLayoutId id="2147483665" r:id="rId15"/>
    <p:sldLayoutId id="2147483651" r:id="rId16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algn="ctr"/>
            <a:r>
              <a:rPr dirty="0"/>
              <a:t>Measures of Center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Section 10.3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5: Finding the Mode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sz="2800" dirty="0"/>
                  <a:t>The points scored by a star center during her recent basketball games are listed here. Determine the mode.</a:t>
                </a:r>
              </a:p>
              <a:p>
                <a:pPr algn="ctr"/>
                <a:r>
                  <a:rPr lang="en-US" sz="2800" dirty="0"/>
                  <a:t>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15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    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16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    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20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    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12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    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16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    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16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    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18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    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28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    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12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    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9</m:t>
                    </m:r>
                  </m:oMath>
                </a14:m>
                <a:endParaRPr lang="en-US" sz="2800" dirty="0">
                  <a:latin typeface="Cambria Math"/>
                </a:endParaRPr>
              </a:p>
              <a:p>
                <a:r>
                  <a:rPr lang="en-IN" b="1" dirty="0"/>
                  <a:t>Solution</a:t>
                </a:r>
              </a:p>
              <a:p>
                <a:r>
                  <a:rPr lang="en-US" dirty="0"/>
                  <a:t>The data value that occurs most often is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16</m:t>
                    </m:r>
                  </m:oMath>
                </a14:m>
                <a:r>
                  <a:rPr lang="en-US" dirty="0"/>
                  <a:t>. It appears three times, which is more times than any of the other data values. The mode is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16</m:t>
                    </m:r>
                  </m:oMath>
                </a14:m>
                <a:r>
                  <a:rPr lang="en-US" dirty="0"/>
                  <a:t>.</a:t>
                </a:r>
                <a:endParaRPr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227" r="-296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6: Finding the Mode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sz="2800" dirty="0"/>
                  <a:t>The running distances completed each week by a local runner are listed here. Determine the mode.</a:t>
                </a:r>
              </a:p>
              <a:p>
                <a:pPr algn="ctr"/>
                <a:r>
                  <a:rPr lang="en-US" sz="2800" dirty="0"/>
                  <a:t>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12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   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15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   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16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   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12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   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16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   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15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   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13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   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14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   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15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   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16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   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13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   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12</m:t>
                    </m:r>
                  </m:oMath>
                </a14:m>
                <a:endParaRPr lang="en-US" sz="2800" dirty="0">
                  <a:latin typeface="Cambria Math"/>
                </a:endParaRPr>
              </a:p>
              <a:p>
                <a:r>
                  <a:rPr lang="en-IN" b="1" dirty="0"/>
                  <a:t>Solution</a:t>
                </a:r>
              </a:p>
              <a:p>
                <a:r>
                  <a:rPr lang="en-US" dirty="0"/>
                  <a:t>There are three data values that occur most often. Thus, there are three modes. They are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12</m:t>
                    </m:r>
                  </m:oMath>
                </a14:m>
                <a:r>
                  <a:rPr lang="en-US" dirty="0"/>
                  <a:t>,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15</m:t>
                    </m:r>
                  </m:oMath>
                </a14:m>
                <a:r>
                  <a:rPr lang="en-US" dirty="0"/>
                  <a:t>, and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16</m:t>
                    </m:r>
                  </m:oMath>
                </a14:m>
                <a:r>
                  <a:rPr lang="en-US" dirty="0"/>
                  <a:t>, and the data set is multimodal.</a:t>
                </a:r>
                <a:endParaRPr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227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7: Finding the Mode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sz="2800" dirty="0"/>
                  <a:t>The temperatures, in degrees Fahrenheit, for the first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10</m:t>
                    </m:r>
                  </m:oMath>
                </a14:m>
                <a:r>
                  <a:rPr lang="en-US" sz="2800" dirty="0"/>
                  <a:t> days of January are listed here. Determine the mode.</a:t>
                </a:r>
              </a:p>
              <a:p>
                <a:pPr algn="ctr"/>
                <a:r>
                  <a:rPr lang="en-US" sz="2800" dirty="0"/>
                  <a:t>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23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   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16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   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22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   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21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   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14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   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19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   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20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   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28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   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25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   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24</m:t>
                    </m:r>
                  </m:oMath>
                </a14:m>
                <a:endParaRPr lang="en-US" sz="2800" dirty="0">
                  <a:latin typeface="Cambria Math"/>
                </a:endParaRPr>
              </a:p>
              <a:p>
                <a:r>
                  <a:rPr lang="en-IN" b="1" dirty="0"/>
                  <a:t>Solution</a:t>
                </a:r>
              </a:p>
              <a:p>
                <a:r>
                  <a:rPr lang="en-US" dirty="0"/>
                  <a:t>There is no data value that occurs most often. All the data values occur the same number of times. Thus, there is no mode</a:t>
                </a:r>
                <a:r>
                  <a:rPr lang="en-US" sz="2800" dirty="0">
                    <a:latin typeface="Cambria Math"/>
                  </a:rPr>
                  <a:t>.</a:t>
                </a:r>
                <a:endParaRPr sz="2800" dirty="0">
                  <a:latin typeface="Cambria Math"/>
                </a:endParaRPr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227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/>
            </a:pPr>
            <a:r>
              <a:rPr lang="en-US" dirty="0"/>
              <a:t>Example 8: Finding Measures of Central Tendency from a Frequency Distribution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lang="en-US" dirty="0"/>
              <a:t>Use the following frequency distribution to determine </a:t>
            </a:r>
            <a:r>
              <a:rPr lang="en-US" b="1" dirty="0"/>
              <a:t>a</a:t>
            </a:r>
            <a:r>
              <a:rPr lang="en-US" dirty="0"/>
              <a:t>. the mean, </a:t>
            </a:r>
            <a:r>
              <a:rPr lang="en-US" b="1" dirty="0"/>
              <a:t>b</a:t>
            </a:r>
            <a:r>
              <a:rPr lang="en-US" dirty="0"/>
              <a:t>. the median, and </a:t>
            </a:r>
            <a:r>
              <a:rPr lang="en-US" b="1" dirty="0"/>
              <a:t>c</a:t>
            </a:r>
            <a:r>
              <a:rPr lang="en-US" dirty="0"/>
              <a:t>. the mode for the given data concerning the number of books read in August by book club members.</a:t>
            </a:r>
          </a:p>
          <a:p>
            <a:endParaRPr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e 4">
                <a:extLst>
                  <a:ext uri="{FF2B5EF4-FFF2-40B4-BE49-F238E27FC236}">
                    <a16:creationId xmlns:a16="http://schemas.microsoft.com/office/drawing/2014/main" id="{1059ACA8-6CEA-498E-A5A9-84911440EDF4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360354247"/>
                  </p:ext>
                </p:extLst>
              </p:nvPr>
            </p:nvGraphicFramePr>
            <p:xfrm>
              <a:off x="2005304" y="3401008"/>
              <a:ext cx="5105400" cy="256032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2552700">
                      <a:extLst>
                        <a:ext uri="{9D8B030D-6E8A-4147-A177-3AD203B41FA5}">
                          <a16:colId xmlns:a16="http://schemas.microsoft.com/office/drawing/2014/main" val="3468563253"/>
                        </a:ext>
                      </a:extLst>
                    </a:gridCol>
                    <a:gridCol w="2552700">
                      <a:extLst>
                        <a:ext uri="{9D8B030D-6E8A-4147-A177-3AD203B41FA5}">
                          <a16:colId xmlns:a16="http://schemas.microsoft.com/office/drawing/2014/main" val="4070982690"/>
                        </a:ext>
                      </a:extLst>
                    </a:gridCol>
                  </a:tblGrid>
                  <a:tr h="359229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Books Read in a Month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Frequency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069373619"/>
                      </a:ext>
                    </a:extLst>
                  </a:tr>
                  <a:tr h="359229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i="1" dirty="0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i="1" dirty="0" smtClean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910851390"/>
                      </a:ext>
                    </a:extLst>
                  </a:tr>
                  <a:tr h="359229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i="1" dirty="0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i="1" dirty="0" smtClean="0">
                                    <a:latin typeface="Cambria Math" panose="02040503050406030204" pitchFamily="18" charset="0"/>
                                  </a:rPr>
                                  <m:t>5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947328037"/>
                      </a:ext>
                    </a:extLst>
                  </a:tr>
                  <a:tr h="359229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i="1" dirty="0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i="1" dirty="0" smtClean="0">
                                    <a:latin typeface="Cambria Math" panose="02040503050406030204" pitchFamily="18" charset="0"/>
                                  </a:rPr>
                                  <m:t>6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182896174"/>
                      </a:ext>
                    </a:extLst>
                  </a:tr>
                  <a:tr h="359229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i="1" dirty="0" smtClean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i="1" dirty="0" smtClean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039258427"/>
                      </a:ext>
                    </a:extLst>
                  </a:tr>
                  <a:tr h="359229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i="1" dirty="0" smtClean="0">
                                    <a:latin typeface="Cambria Math" panose="02040503050406030204" pitchFamily="18" charset="0"/>
                                  </a:rPr>
                                  <m:t>4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i="1" dirty="0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675421083"/>
                      </a:ext>
                    </a:extLst>
                  </a:tr>
                  <a:tr h="359229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i="1" dirty="0" smtClean="0">
                                    <a:latin typeface="Cambria Math" panose="02040503050406030204" pitchFamily="18" charset="0"/>
                                  </a:rPr>
                                  <m:t>5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i="1" dirty="0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73080690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e 4">
                <a:extLst>
                  <a:ext uri="{FF2B5EF4-FFF2-40B4-BE49-F238E27FC236}">
                    <a16:creationId xmlns:a16="http://schemas.microsoft.com/office/drawing/2014/main" id="{1059ACA8-6CEA-498E-A5A9-84911440EDF4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360354247"/>
                  </p:ext>
                </p:extLst>
              </p:nvPr>
            </p:nvGraphicFramePr>
            <p:xfrm>
              <a:off x="2005304" y="3401008"/>
              <a:ext cx="5105400" cy="256032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2552700">
                      <a:extLst>
                        <a:ext uri="{9D8B030D-6E8A-4147-A177-3AD203B41FA5}">
                          <a16:colId xmlns:a16="http://schemas.microsoft.com/office/drawing/2014/main" val="3468563253"/>
                        </a:ext>
                      </a:extLst>
                    </a:gridCol>
                    <a:gridCol w="2552700">
                      <a:extLst>
                        <a:ext uri="{9D8B030D-6E8A-4147-A177-3AD203B41FA5}">
                          <a16:colId xmlns:a16="http://schemas.microsoft.com/office/drawing/2014/main" val="4070982690"/>
                        </a:ext>
                      </a:extLst>
                    </a:gridCol>
                  </a:tblGrid>
                  <a:tr h="36576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Books Read in a Month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Frequency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069373619"/>
                      </a:ext>
                    </a:extLst>
                  </a:tr>
                  <a:tr h="36576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38" t="-108333" r="-100714" b="-505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00477" t="-108333" r="-955" b="-505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910851390"/>
                      </a:ext>
                    </a:extLst>
                  </a:tr>
                  <a:tr h="36576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38" t="-208333" r="-100714" b="-405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00477" t="-208333" r="-955" b="-405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947328037"/>
                      </a:ext>
                    </a:extLst>
                  </a:tr>
                  <a:tr h="36576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38" t="-303279" r="-100714" b="-29836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00477" t="-303279" r="-955" b="-298361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182896174"/>
                      </a:ext>
                    </a:extLst>
                  </a:tr>
                  <a:tr h="36576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38" t="-410000" r="-100714" b="-203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00477" t="-410000" r="-955" b="-20333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039258427"/>
                      </a:ext>
                    </a:extLst>
                  </a:tr>
                  <a:tr h="36576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38" t="-510000" r="-100714" b="-103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00477" t="-510000" r="-955" b="-10333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675421083"/>
                      </a:ext>
                    </a:extLst>
                  </a:tr>
                  <a:tr h="36576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38" t="-610000" r="-100714" b="-3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00477" t="-610000" r="-955" b="-333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730806903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6" name="TextBox 5">
            <a:extLst>
              <a:ext uri="{FF2B5EF4-FFF2-40B4-BE49-F238E27FC236}">
                <a16:creationId xmlns:a16="http://schemas.microsoft.com/office/drawing/2014/main" id="{529F0E24-3D73-4050-9733-B4955824E6EF}"/>
              </a:ext>
            </a:extLst>
          </p:cNvPr>
          <p:cNvSpPr txBox="1"/>
          <p:nvPr/>
        </p:nvSpPr>
        <p:spPr>
          <a:xfrm>
            <a:off x="2019300" y="2754677"/>
            <a:ext cx="5105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Number of Books read by Members of the Sweetwater Book Club in the month of August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/>
            </a:pPr>
            <a:r>
              <a:rPr lang="en-US" dirty="0"/>
              <a:t>Example 8: Finding Measures of Central Tendency from a Frequency Distribution (cont.)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b="1" dirty="0"/>
                  <a:t>Solution</a:t>
                </a:r>
              </a:p>
              <a:p>
                <a:pPr marL="514350" indent="-514350">
                  <a:buFont typeface="+mj-lt"/>
                  <a:buAutoNum type="alphaLcPeriod"/>
                </a:pPr>
                <a:r>
                  <a:rPr lang="en-US" dirty="0"/>
                  <a:t>We know that the mean of a set of numbers is the sum of all data values in the set divided by the total number of data values. In a frequency distribution, one line represents multiple data points. For example,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3</m:t>
                    </m:r>
                  </m:oMath>
                </a14:m>
                <a:r>
                  <a:rPr lang="en-US" dirty="0"/>
                  <a:t> people reported that they’d read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r>
                  <a:rPr lang="en-US" dirty="0"/>
                  <a:t> books in a month. In this example,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r>
                  <a:rPr lang="en-US" dirty="0"/>
                  <a:t> is the category and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3</m:t>
                    </m:r>
                  </m:oMath>
                </a14:m>
                <a:r>
                  <a:rPr lang="en-US" dirty="0"/>
                  <a:t> is the frequency. To take this into consideration while summing the data values, multiply the frequency of each category by the value of that category.</a:t>
                </a:r>
              </a:p>
              <a:p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556" t="-1227" r="-1037" b="-1595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4892787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/>
            </a:pPr>
            <a:r>
              <a:rPr lang="en-US" dirty="0"/>
              <a:t>Example 8: Finding Measures of Central Tendency from a Frequency Distribution (cont.)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 marL="457200" lvl="1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subHide m:val="on"/>
                          <m:supHide m:val="on"/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∙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0</m:t>
                              </m:r>
                            </m:e>
                          </m:d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∙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</m:t>
                              </m:r>
                            </m:e>
                          </m:d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∙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e>
                          </m:d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∙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3</m:t>
                              </m:r>
                            </m:e>
                          </m:d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</m:e>
                      </m:nary>
                    </m:oMath>
                  </m:oMathPara>
                </a14:m>
                <a:endParaRPr lang="en-US" dirty="0"/>
              </a:p>
              <a:p>
                <a:pPr marL="457200" lvl="1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4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5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39</m:t>
                      </m:r>
                    </m:oMath>
                  </m:oMathPara>
                </a14:m>
                <a:endParaRPr lang="en-US" dirty="0"/>
              </a:p>
              <a:p>
                <a:pPr marL="457200" lvl="1" indent="0">
                  <a:buNone/>
                </a:pPr>
                <a:r>
                  <a:rPr lang="en-US" dirty="0"/>
                  <a:t>To find the total number of data points, simply add the frequencies for each category.</a:t>
                </a:r>
              </a:p>
              <a:p>
                <a:pPr marL="457200" lvl="1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3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5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6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3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20</m:t>
                      </m:r>
                    </m:oMath>
                  </m:oMathPara>
                </a14:m>
                <a:endParaRPr lang="en-US" dirty="0"/>
              </a:p>
              <a:p>
                <a:pPr marL="457200" lvl="1" indent="0">
                  <a:buNone/>
                </a:pPr>
                <a:r>
                  <a:rPr lang="en-US" dirty="0"/>
                  <a:t>Now, calculate the mean for this frequency distribution as follows.</a:t>
                </a:r>
              </a:p>
              <a:p>
                <a:pPr marL="457200" lvl="1" indent="0">
                  <a:buNone/>
                </a:pP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acc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nary>
                          <m:naryPr>
                            <m:chr m:val="∑"/>
                            <m:subHide m:val="on"/>
                            <m:supHide m:val="on"/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naryPr>
                          <m:sub/>
                          <m:sup/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nary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39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20</m:t>
                        </m:r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1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95</m:t>
                    </m:r>
                  </m:oMath>
                </a14:m>
                <a:r>
                  <a:rPr lang="en-US" dirty="0"/>
                  <a:t>      The mean is </a:t>
                </a:r>
                <a14:m>
                  <m:oMath xmlns:m="http://schemas.openxmlformats.org/officeDocument/2006/math">
                    <m:r>
                      <a:rPr lang="en-US" i="1" dirty="0">
                        <a:latin typeface="Cambria Math" panose="02040503050406030204" pitchFamily="18" charset="0"/>
                      </a:rPr>
                      <m:t>1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95</m:t>
                    </m:r>
                  </m:oMath>
                </a14:m>
                <a:r>
                  <a:rPr lang="en-US" dirty="0"/>
                  <a:t> books.</a:t>
                </a:r>
              </a:p>
              <a:p>
                <a:pPr marL="457200" lvl="1" indent="0">
                  <a:buNone/>
                </a:pPr>
                <a:endParaRPr lang="en-US" dirty="0"/>
              </a:p>
              <a:p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7706746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/>
            </a:pPr>
            <a:r>
              <a:rPr lang="en-US" dirty="0"/>
              <a:t>Example 8: Finding Measures of Central Tendency from a Frequency Distribution (cont.)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 lnSpcReduction="10000"/>
              </a:bodyPr>
              <a:lstStyle/>
              <a:p>
                <a:pPr marL="514350" indent="-514350">
                  <a:buFont typeface="+mj-lt"/>
                  <a:buAutoNum type="alphaLcPeriod" startAt="2"/>
                </a:pPr>
                <a:r>
                  <a:rPr lang="en-US" dirty="0"/>
                  <a:t>In part </a:t>
                </a:r>
                <a:r>
                  <a:rPr lang="en-US" b="1" dirty="0"/>
                  <a:t>a</a:t>
                </a:r>
                <a:r>
                  <a:rPr lang="en-US" dirty="0"/>
                  <a:t>., we determined that the data set has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20</m:t>
                    </m:r>
                  </m:oMath>
                </a14:m>
                <a:r>
                  <a:rPr lang="en-US" dirty="0"/>
                  <a:t> points. So, to find the median, we need to consider the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10</m:t>
                    </m:r>
                    <m:r>
                      <m:rPr>
                        <m:sty m:val="p"/>
                      </m:rPr>
                      <a:rPr lang="en-US" i="0" baseline="30000" dirty="0" smtClean="0">
                        <a:latin typeface="Cambria Math" panose="02040503050406030204" pitchFamily="18" charset="0"/>
                      </a:rPr>
                      <m:t>th</m:t>
                    </m:r>
                  </m:oMath>
                </a14:m>
                <a:r>
                  <a:rPr lang="en-US" dirty="0"/>
                  <a:t> and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11</m:t>
                    </m:r>
                    <m:r>
                      <m:rPr>
                        <m:sty m:val="p"/>
                      </m:rPr>
                      <a:rPr lang="en-US" i="0" baseline="30000" dirty="0" smtClean="0">
                        <a:latin typeface="Cambria Math" panose="02040503050406030204" pitchFamily="18" charset="0"/>
                      </a:rPr>
                      <m:t>th</m:t>
                    </m:r>
                  </m:oMath>
                </a14:m>
                <a:r>
                  <a:rPr lang="en-US" dirty="0"/>
                  <a:t> data values in the ranked data set as those are the middle two values. Remember that the frequency column tells us how many times a data value occurs in a set. So, for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r>
                  <a:rPr lang="en-US" dirty="0"/>
                  <a:t> books read, a frequency of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3</m:t>
                    </m:r>
                  </m:oMath>
                </a14:m>
                <a:r>
                  <a:rPr lang="en-US" dirty="0"/>
                  <a:t> indicates that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r>
                  <a:rPr lang="en-US" dirty="0"/>
                  <a:t> is the first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3</m:t>
                    </m:r>
                  </m:oMath>
                </a14:m>
                <a:r>
                  <a:rPr lang="en-US" dirty="0"/>
                  <a:t> data values in the set. Similarly,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n-US" dirty="0"/>
                  <a:t> book read represents the next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5</m:t>
                    </m:r>
                  </m:oMath>
                </a14:m>
                <a:r>
                  <a:rPr lang="en-US" dirty="0"/>
                  <a:t> data values, and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2</m:t>
                    </m:r>
                  </m:oMath>
                </a14:m>
                <a:r>
                  <a:rPr lang="en-US" dirty="0"/>
                  <a:t> books read represents the next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6</m:t>
                    </m:r>
                  </m:oMath>
                </a14:m>
                <a:r>
                  <a:rPr lang="en-US" dirty="0"/>
                  <a:t> data values. Let’s write out what that looks like.</a:t>
                </a:r>
              </a:p>
              <a:p>
                <a:pPr marL="457200" lvl="1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0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0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0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2</m:t>
                      </m:r>
                    </m:oMath>
                  </m:oMathPara>
                </a14:m>
                <a:endParaRPr lang="en-US" dirty="0"/>
              </a:p>
              <a:p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556" t="-2209" r="-1630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8147153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/>
            </a:pPr>
            <a:r>
              <a:rPr lang="en-US" dirty="0"/>
              <a:t>Example 8: Finding Measures of Central Tendency from a Frequency Distribution (cont.)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 marL="457200" lvl="1" indent="0">
                  <a:buNone/>
                </a:pPr>
                <a:r>
                  <a:rPr lang="en-US" dirty="0"/>
                  <a:t>Using the frequencies from the frequency distribution, we’ve written out the first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14</m:t>
                    </m:r>
                  </m:oMath>
                </a14:m>
                <a:r>
                  <a:rPr lang="en-US" dirty="0"/>
                  <a:t> data values. Looking at the data values, we see that the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10</m:t>
                    </m:r>
                    <m:r>
                      <m:rPr>
                        <m:sty m:val="p"/>
                      </m:rPr>
                      <a:rPr lang="en-US" i="0" baseline="30000" dirty="0">
                        <a:latin typeface="Cambria Math" panose="02040503050406030204" pitchFamily="18" charset="0"/>
                      </a:rPr>
                      <m:t>th</m:t>
                    </m:r>
                  </m:oMath>
                </a14:m>
                <a:r>
                  <a:rPr lang="en-US" dirty="0"/>
                  <a:t> and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11</m:t>
                    </m:r>
                    <m:r>
                      <m:rPr>
                        <m:sty m:val="p"/>
                      </m:rPr>
                      <a:rPr lang="en-US" i="0" baseline="30000" dirty="0" smtClean="0">
                        <a:latin typeface="Cambria Math" panose="02040503050406030204" pitchFamily="18" charset="0"/>
                      </a:rPr>
                      <m:t>th</m:t>
                    </m:r>
                  </m:oMath>
                </a14:m>
                <a:r>
                  <a:rPr lang="en-US" dirty="0"/>
                  <a:t> data values are both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2</m:t>
                    </m:r>
                  </m:oMath>
                </a14:m>
                <a:r>
                  <a:rPr lang="en-US" dirty="0"/>
                  <a:t>. So, the median is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2</m:t>
                    </m:r>
                  </m:oMath>
                </a14:m>
                <a:r>
                  <a:rPr lang="en-US" dirty="0"/>
                  <a:t>.</a:t>
                </a:r>
              </a:p>
              <a:p>
                <a:pPr marL="514350" indent="-514350">
                  <a:buFont typeface="+mj-lt"/>
                  <a:buAutoNum type="alphaLcPeriod" startAt="3"/>
                </a:pPr>
                <a:r>
                  <a:rPr lang="en-US" dirty="0"/>
                  <a:t>The mode is the category with the highest frequency. The category of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2</m:t>
                    </m:r>
                  </m:oMath>
                </a14:m>
                <a:r>
                  <a:rPr lang="en-US" dirty="0"/>
                  <a:t> books read has the highest frequency with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6</m:t>
                    </m:r>
                  </m:oMath>
                </a14:m>
                <a:r>
                  <a:rPr lang="en-US" dirty="0"/>
                  <a:t> data values. Thus, the mode for this data set is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2</m:t>
                    </m:r>
                  </m:oMath>
                </a14:m>
                <a:r>
                  <a:rPr lang="en-US" dirty="0"/>
                  <a:t>.</a:t>
                </a:r>
              </a:p>
              <a:p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556" t="-1227" r="-1926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6985629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9: Finding the Weighted Mean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lang="en-US" dirty="0"/>
                  <a:t>Let’s assume in your mathematics class there are three categories that make up your grade: homework, quizzes, and exams. Your homework grade is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95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%</m:t>
                    </m:r>
                  </m:oMath>
                </a14:m>
                <a:r>
                  <a:rPr lang="en-US" dirty="0"/>
                  <a:t>, your quiz grade is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85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%</m:t>
                    </m:r>
                  </m:oMath>
                </a14:m>
                <a:r>
                  <a:rPr lang="en-US" dirty="0"/>
                  <a:t>, and your exam grade is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87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%</m:t>
                    </m:r>
                  </m:oMath>
                </a14:m>
                <a:r>
                  <a:rPr sz="2800" dirty="0"/>
                  <a:t>.</a:t>
                </a:r>
              </a:p>
              <a:p>
                <a:pPr marL="514350" indent="-514350">
                  <a:buFont typeface="+mj-lt"/>
                  <a:buAutoNum type="alphaLcPeriod"/>
                  <a:defRPr sz="2800"/>
                </a:pPr>
                <a:r>
                  <a:rPr dirty="0"/>
                  <a:t>​</a:t>
                </a:r>
                <a:r>
                  <a:rPr sz="2800" dirty="0"/>
                  <a:t>Find the mean of the three categories.</a:t>
                </a:r>
              </a:p>
              <a:p>
                <a:pPr marL="514350" indent="-514350">
                  <a:buFont typeface="+mj-lt"/>
                  <a:buAutoNum type="alphaLcPeriod" startAt="2"/>
                  <a:defRPr sz="2800"/>
                </a:pPr>
                <a:r>
                  <a:rPr dirty="0"/>
                  <a:t>​</a:t>
                </a:r>
                <a:r>
                  <a:rPr lang="en-US" dirty="0"/>
                  <a:t>Your teacher assigns different weights to each category, so quizzes are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30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%</m:t>
                    </m:r>
                  </m:oMath>
                </a14:m>
                <a:r>
                  <a:rPr lang="en-US" dirty="0"/>
                  <a:t> of your final grade, exams are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60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%</m:t>
                    </m:r>
                  </m:oMath>
                </a14:m>
                <a:r>
                  <a:rPr lang="en-US" dirty="0"/>
                  <a:t>, and homework is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10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%</m:t>
                    </m:r>
                  </m:oMath>
                </a14:m>
                <a:r>
                  <a:rPr lang="en-US" dirty="0"/>
                  <a:t>. Use these weights to determine the weighted mean</a:t>
                </a:r>
                <a:r>
                  <a:rPr sz="2800" dirty="0"/>
                  <a:t>.</a:t>
                </a:r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556" t="-1227" r="-2074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9: Finding the Weighted Mean</a:t>
            </a:r>
            <a:r>
              <a:rPr lang="en-US" dirty="0"/>
              <a:t> (cont.)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lang="en-US" b="1" dirty="0"/>
                  <a:t>Solution</a:t>
                </a:r>
              </a:p>
              <a:p>
                <a:pPr marL="514350" indent="-514350">
                  <a:buFont typeface="+mj-lt"/>
                  <a:buAutoNum type="alphaLcPeriod"/>
                  <a:defRPr sz="2800"/>
                </a:pPr>
                <a:r>
                  <a:rPr lang="en-US" dirty="0"/>
                  <a:t>As there are only three categories, we will add the grade from each category and divide by three.</a:t>
                </a:r>
              </a:p>
              <a:p>
                <a:pPr marL="457200" lvl="1" indent="0">
                  <a:buNone/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IN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.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95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.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85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.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87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.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67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0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89</m:t>
                      </m:r>
                    </m:oMath>
                  </m:oMathPara>
                </a14:m>
                <a:endParaRPr lang="en-US" dirty="0"/>
              </a:p>
              <a:p>
                <a:pPr marL="457200" lvl="1" indent="0">
                  <a:buNone/>
                  <a:defRPr sz="2800"/>
                </a:pPr>
                <a:r>
                  <a:rPr lang="en-US" dirty="0"/>
                  <a:t>Therefore, your grade based on the arithmetic mean of the three categories is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89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%</m:t>
                    </m:r>
                  </m:oMath>
                </a14:m>
                <a:r>
                  <a:rPr lang="en-US" dirty="0"/>
                  <a:t>.</a:t>
                </a:r>
              </a:p>
              <a:p>
                <a:pPr marL="514350" indent="-514350">
                  <a:buFont typeface="+mj-lt"/>
                  <a:buAutoNum type="alphaLcPeriod"/>
                  <a:defRPr sz="2800"/>
                </a:pPr>
                <a:r>
                  <a:rPr lang="en-US" dirty="0"/>
                  <a:t>Note that the weights add to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100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%</m:t>
                    </m:r>
                  </m:oMath>
                </a14:m>
                <a:r>
                  <a:rPr lang="en-US" dirty="0"/>
                  <a:t>. To determine the weighted mean, we must multiply the assigned weights for each category by each category’s grade.</a:t>
                </a:r>
                <a:endParaRPr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556" t="-1227" r="-2148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499752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Mean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>
              <a:xfrm>
                <a:off x="457200" y="1105487"/>
                <a:ext cx="8229600" cy="4609513"/>
              </a:xfrm>
            </p:spPr>
            <p:txBody>
              <a:bodyPr>
                <a:normAutofit/>
              </a:bodyPr>
              <a:lstStyle/>
              <a:p>
                <a:r>
                  <a:rPr lang="en-US" sz="2800" dirty="0"/>
                  <a:t>The </a:t>
                </a:r>
                <a:r>
                  <a:rPr lang="en-US" sz="2800" b="1" dirty="0"/>
                  <a:t>mean</a:t>
                </a:r>
                <a:r>
                  <a:rPr lang="en-US" sz="2800" dirty="0"/>
                  <a:t> or </a:t>
                </a:r>
                <a:r>
                  <a:rPr lang="en-US" sz="2800" b="1" dirty="0"/>
                  <a:t>arithmetic average </a:t>
                </a:r>
                <a:r>
                  <a:rPr lang="en-US" sz="2800" dirty="0"/>
                  <a:t>of a data set is the sum of all data values divided by the number of data values. The formula for mean is</a:t>
                </a:r>
              </a:p>
              <a:p>
                <a:pPr algn="ctr">
                  <a:defRPr sz="2800"/>
                </a:pPr>
                <a14:m>
                  <m:oMath xmlns:m="http://schemas.openxmlformats.org/officeDocument/2006/math">
                    <m:bar>
                      <m:barPr>
                        <m:pos m:val="top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bar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bar>
                    <m:r>
                      <a:rPr lang="ar-AE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ar-AE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ar-AE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ar-AE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ar-AE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ar-AE" b="0" i="0" smtClean="0">
                            <a:latin typeface="Cambria Math" panose="02040503050406030204" pitchFamily="18" charset="0"/>
                          </a:rPr>
                          <m:t> </m:t>
                        </m:r>
                        <m:sSub>
                          <m:sSubPr>
                            <m:ctrlPr>
                              <a:rPr lang="ar-AE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ar-AE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ar-AE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ar-AE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sSub>
                          <m:sSubPr>
                            <m:ctrlPr>
                              <a:rPr lang="ar-AE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ar-AE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ar-AE">
                                <a:latin typeface="Cambria Math" panose="02040503050406030204" pitchFamily="18" charset="0"/>
                              </a:rPr>
                              <m:t>3</m:t>
                            </m:r>
                          </m:sub>
                        </m:sSub>
                        <m:r>
                          <a:rPr lang="en-US" b="0" i="0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ar-AE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b="0" i="0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ar-AE">
                            <a:latin typeface="Cambria Math" panose="02040503050406030204" pitchFamily="18" charset="0"/>
                          </a:rPr>
                          <m:t>…</m:t>
                        </m:r>
                        <m:r>
                          <a:rPr lang="en-US" b="0" i="0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ar-AE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b="0" i="0" smtClean="0">
                            <a:latin typeface="Cambria Math" panose="02040503050406030204" pitchFamily="18" charset="0"/>
                          </a:rPr>
                          <m:t> </m:t>
                        </m:r>
                        <m:sSub>
                          <m:sSubPr>
                            <m:ctrlPr>
                              <a:rPr lang="ar-AE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ar-AE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ar-AE">
                                <a:latin typeface="Cambria Math" panose="02040503050406030204" pitchFamily="18" charset="0"/>
                              </a:rPr>
                              <m:t>𝑛</m:t>
                            </m:r>
                          </m:sub>
                        </m:sSub>
                      </m:num>
                      <m:den>
                        <m:r>
                          <a:rPr lang="ar-AE">
                            <a:latin typeface="Cambria Math" panose="02040503050406030204" pitchFamily="18" charset="0"/>
                          </a:rPr>
                          <m:t>𝑛</m:t>
                        </m:r>
                      </m:den>
                    </m:f>
                  </m:oMath>
                </a14:m>
                <a:r>
                  <a:rPr lang="en-US" sz="2800" dirty="0"/>
                  <a:t>,</a:t>
                </a:r>
                <a:r>
                  <a:rPr lang="ar-AE" sz="2800" dirty="0"/>
                  <a:t> </a:t>
                </a:r>
                <a:r>
                  <a:rPr lang="en-US" sz="2800" dirty="0"/>
                  <a:t>where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sz="2800" dirty="0"/>
                  <a:t> is the number of data values.</a:t>
                </a:r>
              </a:p>
              <a:p>
                <a:pPr>
                  <a:defRPr sz="2800"/>
                </a:pPr>
                <a:r>
                  <a:rPr lang="en-US" sz="2800" dirty="0"/>
                  <a:t>More formally, the mean formula can be written using summation notation as </a:t>
                </a:r>
                <a14:m>
                  <m:oMath xmlns:m="http://schemas.openxmlformats.org/officeDocument/2006/math">
                    <m:bar>
                      <m:barPr>
                        <m:pos m:val="top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bar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bar>
                    <m:r>
                      <a:rPr lang="ar-AE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ar-AE">
                            <a:latin typeface="Cambria Math" panose="02040503050406030204" pitchFamily="18" charset="0"/>
                          </a:rPr>
                          <m:t>∑</m:t>
                        </m:r>
                        <m:r>
                          <a:rPr lang="ar-AE">
                            <a:latin typeface="Cambria Math" panose="02040503050406030204" pitchFamily="18" charset="0"/>
                          </a:rPr>
                          <m:t>𝑥</m:t>
                        </m:r>
                      </m:num>
                      <m:den>
                        <m:r>
                          <a:rPr lang="ar-AE">
                            <a:latin typeface="Cambria Math" panose="02040503050406030204" pitchFamily="18" charset="0"/>
                          </a:rPr>
                          <m:t>𝑛</m:t>
                        </m:r>
                      </m:den>
                    </m:f>
                  </m:oMath>
                </a14:m>
                <a:r>
                  <a:rPr lang="en-US" sz="2800" dirty="0"/>
                  <a:t>,</a:t>
                </a:r>
                <a:r>
                  <a:rPr lang="ar-AE" sz="2800" dirty="0"/>
                  <a:t> </a:t>
                </a:r>
                <a:r>
                  <a:rPr lang="en-US" sz="2800" dirty="0"/>
                  <a:t>where the Greek letter sigma,</a:t>
                </a:r>
                <a:r>
                  <a:rPr lang="ar-AE" dirty="0"/>
                  <a:t> </a:t>
                </a:r>
                <a14:m>
                  <m:oMath xmlns:m="http://schemas.openxmlformats.org/officeDocument/2006/math">
                    <m:r>
                      <a:rPr lang="ar-AE">
                        <a:latin typeface="Cambria Math" panose="02040503050406030204" pitchFamily="18" charset="0"/>
                      </a:rPr>
                      <m:t>∑</m:t>
                    </m:r>
                  </m:oMath>
                </a14:m>
                <a:r>
                  <a:rPr lang="el-GR" sz="2800" dirty="0"/>
                  <a:t>, </a:t>
                </a:r>
                <a:r>
                  <a:rPr lang="en-US" sz="2800" dirty="0"/>
                  <a:t>is used to denote the sum of all the data values. </a:t>
                </a:r>
                <a:endParaRPr sz="2800" dirty="0"/>
              </a:p>
            </p:txBody>
          </p:sp>
        </mc:Choice>
        <mc:Fallback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xfrm>
                <a:off x="457200" y="1105487"/>
                <a:ext cx="8229600" cy="4609513"/>
              </a:xfrm>
              <a:blipFill>
                <a:blip r:embed="rId2"/>
                <a:stretch>
                  <a:fillRect l="-1328" t="-919" r="-1033" b="-78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9: Finding the Weighted Mean</a:t>
            </a:r>
            <a:r>
              <a:rPr lang="en-US" dirty="0"/>
              <a:t> (cont.)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 marL="457200" lvl="1" indent="0">
                  <a:buNone/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.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10</m:t>
                          </m:r>
                        </m:e>
                      </m:d>
                      <m:d>
                        <m:d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.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95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.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30</m:t>
                          </m:r>
                        </m:e>
                      </m:d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.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85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.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60</m:t>
                          </m:r>
                        </m:e>
                      </m:d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.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87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0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872</m:t>
                      </m:r>
                    </m:oMath>
                  </m:oMathPara>
                </a14:m>
                <a:endParaRPr lang="en-US" dirty="0"/>
              </a:p>
              <a:p>
                <a:pPr marL="457200" lvl="1" indent="0">
                  <a:buNone/>
                  <a:defRPr sz="2800"/>
                </a:pPr>
                <a:r>
                  <a:rPr lang="en-US" dirty="0"/>
                  <a:t>Therefore, your grade based on the weighted mean is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87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%</m:t>
                    </m:r>
                  </m:oMath>
                </a14:m>
                <a:r>
                  <a:rPr lang="en-US" dirty="0"/>
                  <a:t>.</a:t>
                </a:r>
              </a:p>
              <a:p>
                <a:pPr indent="-285750">
                  <a:defRPr sz="2800"/>
                </a:pPr>
                <a:r>
                  <a:rPr lang="en-US" dirty="0"/>
                  <a:t>Note that the weighted mean is different than the arithmetic mean.</a:t>
                </a:r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r="-296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595078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1: Finding the Mean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spcBef>
                    <a:spcPts val="0"/>
                  </a:spcBef>
                </a:pPr>
                <a:r>
                  <a:rPr lang="en-US" sz="2800" dirty="0"/>
                  <a:t>The points scored by a star center during her recent basketball games are listed here. Calculate the mean.</a:t>
                </a:r>
              </a:p>
              <a:p>
                <a:pPr algn="ctr">
                  <a:spcBef>
                    <a:spcPts val="0"/>
                  </a:spcBef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 dirty="0" smtClean="0">
                          <a:latin typeface="Cambria Math" panose="02040503050406030204" pitchFamily="18" charset="0"/>
                        </a:rPr>
                        <m:t>15    16    20    12    16    16    18    28    12    9</m:t>
                      </m:r>
                    </m:oMath>
                  </m:oMathPara>
                </a14:m>
                <a:endParaRPr lang="en-US" sz="2800" dirty="0">
                  <a:latin typeface="Cambria Math"/>
                </a:endParaRPr>
              </a:p>
              <a:p>
                <a:pPr>
                  <a:spcBef>
                    <a:spcPts val="0"/>
                  </a:spcBef>
                </a:pPr>
                <a:r>
                  <a:rPr lang="en-US" sz="2800" b="1" i="0" dirty="0">
                    <a:latin typeface="+mj-lt"/>
                  </a:rPr>
                  <a:t>Solution</a:t>
                </a:r>
              </a:p>
              <a:p>
                <a:pPr>
                  <a:spcBef>
                    <a:spcPts val="0"/>
                  </a:spcBef>
                </a:pPr>
                <a:r>
                  <a:rPr lang="en-US" dirty="0"/>
                  <a:t>There are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10</m:t>
                    </m:r>
                  </m:oMath>
                </a14:m>
                <a:r>
                  <a:rPr lang="en-US" dirty="0"/>
                  <a:t> data values. To find the mean, find the sum of the data values and divide by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10</m:t>
                    </m:r>
                  </m:oMath>
                </a14:m>
                <a:r>
                  <a:rPr lang="en-US" dirty="0"/>
                  <a:t>.</a:t>
                </a:r>
              </a:p>
              <a:p>
                <a:pPr>
                  <a:spcBef>
                    <a:spcPts val="0"/>
                  </a:spcBef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acc>
                        <m:accPr>
                          <m:chr m:val="̅"/>
                          <m:ctrlPr>
                            <a:rPr lang="ar-AE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acc>
                      <m:r>
                        <a:rPr lang="ar-AE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ar-AE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nary>
                            <m:naryPr>
                              <m:chr m:val="∑"/>
                              <m:subHide m:val="on"/>
                              <m:supHide m:val="on"/>
                              <m:ctrlPr>
                                <a:rPr lang="ar-AE" b="0" i="1" smtClean="0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/>
                            <m:sup/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nary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15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16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20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12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16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16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18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28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12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9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10</m:t>
                          </m:r>
                        </m:den>
                      </m:f>
                    </m:oMath>
                  </m:oMathPara>
                </a14:m>
                <a:endParaRPr lang="en-US" dirty="0"/>
              </a:p>
              <a:p>
                <a:pPr>
                  <a:spcBef>
                    <a:spcPts val="0"/>
                  </a:spcBef>
                </a:pP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162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10</m:t>
                        </m:r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16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2</m:t>
                    </m:r>
                  </m:oMath>
                </a14:m>
                <a:r>
                  <a:rPr lang="en-US" dirty="0"/>
                  <a:t>    The mean is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16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2</m:t>
                    </m:r>
                  </m:oMath>
                </a14:m>
                <a:r>
                  <a:rPr lang="en-US" dirty="0"/>
                  <a:t>.</a:t>
                </a:r>
                <a:endParaRPr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227" b="-245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2: Application: Finding the Mean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 lnSpcReduction="10000"/>
              </a:bodyPr>
              <a:lstStyle/>
              <a:p>
                <a:r>
                  <a:rPr lang="en-US" sz="2800" dirty="0"/>
                  <a:t>Consider the following set of exam scores. Calculate the mean.</a:t>
                </a: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 dirty="0" smtClean="0">
                          <a:latin typeface="Cambria Math" panose="02040503050406030204" pitchFamily="18" charset="0"/>
                        </a:rPr>
                        <m:t>86    84    83    86    88    87    55    85</m:t>
                      </m:r>
                    </m:oMath>
                  </m:oMathPara>
                </a14:m>
                <a:endParaRPr lang="en-US" sz="2800" dirty="0">
                  <a:latin typeface="Cambria Math"/>
                </a:endParaRPr>
              </a:p>
              <a:p>
                <a:r>
                  <a:rPr lang="en-US" b="1" dirty="0"/>
                  <a:t>Solution</a:t>
                </a:r>
              </a:p>
              <a:p>
                <a:r>
                  <a:rPr lang="en-US" dirty="0"/>
                  <a:t>There are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8</m:t>
                    </m:r>
                  </m:oMath>
                </a14:m>
                <a:r>
                  <a:rPr lang="en-US" dirty="0"/>
                  <a:t> data values. To find the mean, find the sum of the data values and divide by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8</m:t>
                    </m:r>
                  </m:oMath>
                </a14:m>
                <a:r>
                  <a:rPr lang="en-US" dirty="0"/>
                  <a:t>.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acc>
                        <m:accPr>
                          <m:chr m:val="̅"/>
                          <m:ctrlPr>
                            <a:rPr lang="ar-AE" sz="280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acc>
                      <m:r>
                        <a:rPr lang="ar-AE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ar-AE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nary>
                            <m:naryPr>
                              <m:chr m:val="∑"/>
                              <m:subHide m:val="on"/>
                              <m:supHide m:val="on"/>
                              <m:ctrlPr>
                                <a:rPr lang="ar-AE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/>
                            <m:sup/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nary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den>
                      </m:f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86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84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83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86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88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87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55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85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8</m:t>
                          </m:r>
                        </m:den>
                      </m:f>
                    </m:oMath>
                  </m:oMathPara>
                </a14:m>
                <a:endParaRPr lang="en-US" sz="2800" dirty="0">
                  <a:latin typeface="Cambria Math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            =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654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8</m:t>
                          </m:r>
                        </m:den>
                      </m:f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81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75</m:t>
                      </m:r>
                    </m:oMath>
                  </m:oMathPara>
                </a14:m>
                <a:endParaRPr lang="en-US" sz="2800" dirty="0">
                  <a:latin typeface="Cambria Math"/>
                </a:endParaRPr>
              </a:p>
              <a:p>
                <a:r>
                  <a:rPr lang="en-IN" dirty="0"/>
                  <a:t>The mean is </a:t>
                </a:r>
                <a14:m>
                  <m:oMath xmlns:m="http://schemas.openxmlformats.org/officeDocument/2006/math">
                    <m:r>
                      <a:rPr lang="en-IN" i="1" dirty="0" smtClean="0">
                        <a:latin typeface="Cambria Math" panose="02040503050406030204" pitchFamily="18" charset="0"/>
                      </a:rPr>
                      <m:t>81</m:t>
                    </m:r>
                    <m:r>
                      <a:rPr lang="en-IN" i="1" dirty="0" smtClean="0">
                        <a:latin typeface="Cambria Math" panose="02040503050406030204" pitchFamily="18" charset="0"/>
                      </a:rPr>
                      <m:t>.</m:t>
                    </m:r>
                    <m:r>
                      <a:rPr lang="en-IN" i="1" dirty="0" smtClean="0">
                        <a:latin typeface="Cambria Math" panose="02040503050406030204" pitchFamily="18" charset="0"/>
                      </a:rPr>
                      <m:t>75</m:t>
                    </m:r>
                  </m:oMath>
                </a14:m>
                <a:r>
                  <a:rPr lang="en-IN" dirty="0">
                    <a:latin typeface="Cambria Math"/>
                  </a:rPr>
                  <a:t>.</a:t>
                </a:r>
                <a:endParaRPr sz="2800" dirty="0">
                  <a:latin typeface="Cambria Math"/>
                </a:endParaRPr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2086" r="-2222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/>
            </a:pPr>
            <a:r>
              <a:rPr lang="en-US" dirty="0"/>
              <a:t>Procedure: </a:t>
            </a:r>
            <a:r>
              <a:rPr dirty="0"/>
              <a:t>How to Determine the Median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1105487"/>
            <a:ext cx="8229600" cy="4685713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  <a:defRPr sz="2800"/>
            </a:pPr>
            <a:r>
              <a:rPr dirty="0"/>
              <a:t>​</a:t>
            </a:r>
            <a:r>
              <a:rPr sz="2800" dirty="0"/>
              <a:t>Arrange the data in ranked (ascending or descending) order.</a:t>
            </a:r>
          </a:p>
          <a:p>
            <a:pPr marL="514350" indent="-514350">
              <a:buAutoNum type="arabicPeriod"/>
              <a:defRPr sz="2800"/>
            </a:pPr>
            <a:r>
              <a:rPr lang="en-US" dirty="0"/>
              <a:t>  a.   </a:t>
            </a:r>
            <a:r>
              <a:rPr dirty="0">
                <a:solidFill>
                  <a:srgbClr val="000000"/>
                </a:solidFill>
              </a:rPr>
              <a:t>​</a:t>
            </a:r>
            <a:r>
              <a:rPr lang="en-US" dirty="0">
                <a:solidFill>
                  <a:srgbClr val="000000"/>
                </a:solidFill>
              </a:rPr>
              <a:t>If there is an odd number of data values, the  </a:t>
            </a:r>
          </a:p>
          <a:p>
            <a:pPr>
              <a:defRPr sz="2800"/>
            </a:pPr>
            <a:r>
              <a:rPr lang="en-US" dirty="0">
                <a:solidFill>
                  <a:srgbClr val="000000"/>
                </a:solidFill>
              </a:rPr>
              <a:t>               median is the middle value.</a:t>
            </a:r>
          </a:p>
          <a:p>
            <a:pPr marL="1257300" lvl="1" indent="-514350">
              <a:buFont typeface="+mj-lt"/>
              <a:buAutoNum type="alphaLcPeriod" startAt="2"/>
              <a:defRPr sz="2800"/>
            </a:pPr>
            <a:r>
              <a:rPr dirty="0">
                <a:solidFill>
                  <a:srgbClr val="000000"/>
                </a:solidFill>
              </a:rPr>
              <a:t>​If there is an even number of data values, the median is the mean of the middle two data values.</a:t>
            </a:r>
          </a:p>
          <a:p>
            <a:r>
              <a:rPr sz="2800" b="1" dirty="0"/>
              <a:t>Note:</a:t>
            </a:r>
            <a:r>
              <a:rPr sz="2800" dirty="0"/>
              <a:t> </a:t>
            </a:r>
            <a:r>
              <a:rPr lang="en-US" sz="2800" dirty="0"/>
              <a:t>When there is an even number of data points in a set, unless the two middle data points are equal, the median will not be a value in the data set</a:t>
            </a:r>
            <a:r>
              <a:rPr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989206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3: Finding the Median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 lnSpcReduction="10000"/>
              </a:bodyPr>
              <a:lstStyle/>
              <a:p>
                <a:pPr>
                  <a:spcBef>
                    <a:spcPts val="600"/>
                  </a:spcBef>
                </a:pPr>
                <a:r>
                  <a:rPr lang="en-US" sz="2800" dirty="0"/>
                  <a:t>The numbers of rebounds credited to a star center during her recent basketball games are listed here. Determine the median.</a:t>
                </a:r>
              </a:p>
              <a:p>
                <a:pPr algn="ctr">
                  <a:spcBef>
                    <a:spcPts val="600"/>
                  </a:spcBef>
                </a:pP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18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    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14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     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15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    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16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    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12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    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13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    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17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    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9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    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12</m:t>
                    </m:r>
                  </m:oMath>
                </a14:m>
                <a:r>
                  <a:rPr lang="en-US" sz="2800" dirty="0">
                    <a:latin typeface="Cambria Math"/>
                  </a:rPr>
                  <a:t>   </a:t>
                </a:r>
              </a:p>
              <a:p>
                <a:pPr>
                  <a:spcBef>
                    <a:spcPts val="0"/>
                  </a:spcBef>
                </a:pPr>
                <a:r>
                  <a:rPr lang="en-US" b="1" dirty="0"/>
                  <a:t>Solution</a:t>
                </a:r>
              </a:p>
              <a:p>
                <a:pPr>
                  <a:spcBef>
                    <a:spcPts val="600"/>
                  </a:spcBef>
                </a:pPr>
                <a:r>
                  <a:rPr lang="en-US" dirty="0"/>
                  <a:t>The data set is not in ranked order. To find the median, the data must first be rearranged into ranked (ascending or descending) order.</a:t>
                </a:r>
              </a:p>
              <a:p>
                <a:pPr algn="ctr">
                  <a:spcBef>
                    <a:spcPts val="600"/>
                  </a:spcBef>
                </a:pPr>
                <a14:m>
                  <m:oMath xmlns:m="http://schemas.openxmlformats.org/officeDocument/2006/math">
                    <m:r>
                      <a:rPr lang="en-US" sz="2800" b="0" i="1" dirty="0" smtClean="0">
                        <a:latin typeface="Cambria Math" panose="02040503050406030204" pitchFamily="18" charset="0"/>
                      </a:rPr>
                      <m:t>9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    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12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     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12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    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13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    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14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    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15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    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16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    </m:t>
                    </m:r>
                    <m:r>
                      <a:rPr lang="en-US" sz="2800" b="0" i="1" dirty="0" smtClean="0">
                        <a:latin typeface="Cambria Math" panose="02040503050406030204" pitchFamily="18" charset="0"/>
                      </a:rPr>
                      <m:t>17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    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18</m:t>
                    </m:r>
                  </m:oMath>
                </a14:m>
                <a:r>
                  <a:rPr lang="en-US" sz="2800" dirty="0">
                    <a:latin typeface="Cambria Math"/>
                  </a:rPr>
                  <a:t> </a:t>
                </a:r>
                <a:endParaRPr lang="en-US" dirty="0">
                  <a:latin typeface="Cambria Math"/>
                </a:endParaRPr>
              </a:p>
              <a:p>
                <a:pPr>
                  <a:spcBef>
                    <a:spcPts val="0"/>
                  </a:spcBef>
                </a:pPr>
                <a:r>
                  <a:rPr lang="en-US" dirty="0"/>
                  <a:t>There are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9</m:t>
                    </m:r>
                  </m:oMath>
                </a14:m>
                <a:r>
                  <a:rPr lang="en-US" dirty="0"/>
                  <a:t> data values so the median is the middle value, or the fifth value, in the rank order. The median of the data set is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14</m:t>
                    </m:r>
                    <m:r>
                      <a:rPr lang="en-US" b="0" i="0" dirty="0" smtClean="0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endParaRPr lang="en-US" dirty="0"/>
              </a:p>
              <a:p>
                <a:pPr algn="ctr"/>
                <a:endParaRPr sz="2800" dirty="0">
                  <a:latin typeface="Cambria Math"/>
                </a:endParaRPr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2086" r="-296" b="-2699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4: Finding the Median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sz="2800" dirty="0"/>
                  <a:t>The running distances completed each week by a local runner are listed here. Determine the median.</a:t>
                </a: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 dirty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800" i="1" dirty="0" smtClean="0">
                          <a:latin typeface="Cambria Math" panose="02040503050406030204" pitchFamily="18" charset="0"/>
                        </a:rPr>
                        <m:t>12</m:t>
                      </m:r>
                      <m:r>
                        <a:rPr lang="en-US" sz="2800" i="1" dirty="0" smtClean="0">
                          <a:latin typeface="Cambria Math" panose="02040503050406030204" pitchFamily="18" charset="0"/>
                        </a:rPr>
                        <m:t>   </m:t>
                      </m:r>
                      <m:r>
                        <a:rPr lang="en-US" sz="2800" i="1" dirty="0" smtClean="0">
                          <a:latin typeface="Cambria Math" panose="02040503050406030204" pitchFamily="18" charset="0"/>
                        </a:rPr>
                        <m:t>15</m:t>
                      </m:r>
                      <m:r>
                        <a:rPr lang="en-US" sz="2800" i="1" dirty="0" smtClean="0">
                          <a:latin typeface="Cambria Math" panose="02040503050406030204" pitchFamily="18" charset="0"/>
                        </a:rPr>
                        <m:t>   </m:t>
                      </m:r>
                      <m:r>
                        <a:rPr lang="en-US" sz="2800" i="1" dirty="0" smtClean="0">
                          <a:latin typeface="Cambria Math" panose="02040503050406030204" pitchFamily="18" charset="0"/>
                        </a:rPr>
                        <m:t>16</m:t>
                      </m:r>
                      <m:r>
                        <a:rPr lang="en-US" sz="2800" i="1" dirty="0" smtClean="0">
                          <a:latin typeface="Cambria Math" panose="02040503050406030204" pitchFamily="18" charset="0"/>
                        </a:rPr>
                        <m:t>   </m:t>
                      </m:r>
                      <m:r>
                        <a:rPr lang="en-US" sz="2800" i="1" dirty="0" smtClean="0">
                          <a:latin typeface="Cambria Math" panose="02040503050406030204" pitchFamily="18" charset="0"/>
                        </a:rPr>
                        <m:t>12</m:t>
                      </m:r>
                      <m:r>
                        <a:rPr lang="en-US" sz="2800" i="1" dirty="0" smtClean="0">
                          <a:latin typeface="Cambria Math" panose="02040503050406030204" pitchFamily="18" charset="0"/>
                        </a:rPr>
                        <m:t>   </m:t>
                      </m:r>
                      <m:r>
                        <a:rPr lang="en-US" sz="2800" i="1" dirty="0" smtClean="0">
                          <a:latin typeface="Cambria Math" panose="02040503050406030204" pitchFamily="18" charset="0"/>
                        </a:rPr>
                        <m:t>16</m:t>
                      </m:r>
                      <m:r>
                        <a:rPr lang="en-US" sz="2800" i="1" dirty="0" smtClean="0">
                          <a:latin typeface="Cambria Math" panose="02040503050406030204" pitchFamily="18" charset="0"/>
                        </a:rPr>
                        <m:t>   </m:t>
                      </m:r>
                      <m:r>
                        <a:rPr lang="en-US" sz="2800" i="1" dirty="0" smtClean="0">
                          <a:latin typeface="Cambria Math" panose="02040503050406030204" pitchFamily="18" charset="0"/>
                        </a:rPr>
                        <m:t>15</m:t>
                      </m:r>
                      <m:r>
                        <a:rPr lang="en-US" sz="2800" i="1" dirty="0" smtClean="0">
                          <a:latin typeface="Cambria Math" panose="02040503050406030204" pitchFamily="18" charset="0"/>
                        </a:rPr>
                        <m:t>   </m:t>
                      </m:r>
                      <m:r>
                        <a:rPr lang="en-US" sz="2800" i="1" dirty="0" smtClean="0">
                          <a:latin typeface="Cambria Math" panose="02040503050406030204" pitchFamily="18" charset="0"/>
                        </a:rPr>
                        <m:t>13</m:t>
                      </m:r>
                      <m:r>
                        <a:rPr lang="en-US" sz="2800" i="1" dirty="0" smtClean="0">
                          <a:latin typeface="Cambria Math" panose="02040503050406030204" pitchFamily="18" charset="0"/>
                        </a:rPr>
                        <m:t>   </m:t>
                      </m:r>
                      <m:r>
                        <a:rPr lang="en-US" sz="2800" i="1" dirty="0" smtClean="0">
                          <a:latin typeface="Cambria Math" panose="02040503050406030204" pitchFamily="18" charset="0"/>
                        </a:rPr>
                        <m:t>14</m:t>
                      </m:r>
                      <m:r>
                        <a:rPr lang="en-US" sz="2800" i="1" dirty="0" smtClean="0">
                          <a:latin typeface="Cambria Math" panose="02040503050406030204" pitchFamily="18" charset="0"/>
                        </a:rPr>
                        <m:t>   </m:t>
                      </m:r>
                      <m:r>
                        <a:rPr lang="en-US" sz="2800" i="1" dirty="0" smtClean="0">
                          <a:latin typeface="Cambria Math" panose="02040503050406030204" pitchFamily="18" charset="0"/>
                        </a:rPr>
                        <m:t>15</m:t>
                      </m:r>
                      <m:r>
                        <a:rPr lang="en-US" sz="2800" i="1" dirty="0" smtClean="0">
                          <a:latin typeface="Cambria Math" panose="02040503050406030204" pitchFamily="18" charset="0"/>
                        </a:rPr>
                        <m:t>   </m:t>
                      </m:r>
                      <m:r>
                        <a:rPr lang="en-US" sz="2800" i="1" dirty="0" smtClean="0">
                          <a:latin typeface="Cambria Math" panose="02040503050406030204" pitchFamily="18" charset="0"/>
                        </a:rPr>
                        <m:t>16</m:t>
                      </m:r>
                      <m:r>
                        <a:rPr lang="en-US" sz="2800" i="1" dirty="0" smtClean="0">
                          <a:latin typeface="Cambria Math" panose="02040503050406030204" pitchFamily="18" charset="0"/>
                        </a:rPr>
                        <m:t>   </m:t>
                      </m:r>
                      <m:r>
                        <a:rPr lang="en-US" sz="2800" i="1" dirty="0" smtClean="0">
                          <a:latin typeface="Cambria Math" panose="02040503050406030204" pitchFamily="18" charset="0"/>
                        </a:rPr>
                        <m:t>13</m:t>
                      </m:r>
                      <m:r>
                        <a:rPr lang="en-US" sz="2800" i="1" dirty="0" smtClean="0">
                          <a:latin typeface="Cambria Math" panose="02040503050406030204" pitchFamily="18" charset="0"/>
                        </a:rPr>
                        <m:t>   </m:t>
                      </m:r>
                      <m:r>
                        <a:rPr lang="en-US" sz="2800" i="1" dirty="0" smtClean="0">
                          <a:latin typeface="Cambria Math" panose="02040503050406030204" pitchFamily="18" charset="0"/>
                        </a:rPr>
                        <m:t>12</m:t>
                      </m:r>
                    </m:oMath>
                  </m:oMathPara>
                </a14:m>
                <a:endParaRPr lang="en-US" sz="2800" dirty="0">
                  <a:latin typeface="Cambria Math"/>
                </a:endParaRPr>
              </a:p>
              <a:p>
                <a:r>
                  <a:rPr lang="en-US" b="1" dirty="0"/>
                  <a:t>Solution</a:t>
                </a:r>
              </a:p>
              <a:p>
                <a:r>
                  <a:rPr lang="en-US" dirty="0"/>
                  <a:t>The data set is not in ranked order. To find the median, the data must first be rearranged into ranked order.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12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 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12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 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12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 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13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 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13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 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14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 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15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 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15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 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15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 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16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 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16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 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16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US" dirty="0"/>
              </a:p>
              <a:p>
                <a:r>
                  <a:rPr lang="en-US" dirty="0"/>
                  <a:t>There are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12</m:t>
                    </m:r>
                  </m:oMath>
                </a14:m>
                <a:r>
                  <a:rPr lang="en-US" dirty="0"/>
                  <a:t> data values, so the median is between the middle two values. In other words, the median is the mean of the middle two values,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14</m:t>
                    </m:r>
                  </m:oMath>
                </a14:m>
                <a:r>
                  <a:rPr lang="en-US" dirty="0"/>
                  <a:t> and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15</m:t>
                    </m:r>
                  </m:oMath>
                </a14:m>
                <a:r>
                  <a:rPr lang="en-US" dirty="0"/>
                  <a:t>.</a:t>
                </a:r>
              </a:p>
              <a:p>
                <a:endParaRPr sz="2800" dirty="0">
                  <a:latin typeface="Cambria Math"/>
                </a:endParaRPr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227" r="-2000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4: Finding the Median</a:t>
            </a:r>
            <a:r>
              <a:rPr lang="en-US" dirty="0"/>
              <a:t> (cont.)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acc>
                        <m:accPr>
                          <m:chr m:val="̅"/>
                          <m:ctrlPr>
                            <a:rPr lang="en-US" sz="2800" i="1" dirty="0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800" b="0" i="1" dirty="0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acc>
                      <m:r>
                        <a:rPr lang="en-US" sz="2800" b="0" i="1" dirty="0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800" b="0" i="1" dirty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nary>
                            <m:naryPr>
                              <m:chr m:val="∑"/>
                              <m:subHide m:val="on"/>
                              <m:supHide m:val="on"/>
                              <m:ctrlPr>
                                <a:rPr lang="en-US" sz="2800" b="0" i="1" dirty="0" smtClean="0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/>
                            <m:sup/>
                            <m:e>
                              <m:r>
                                <a:rPr lang="en-US" sz="2800" b="0" i="1" dirty="0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nary>
                        </m:num>
                        <m:den>
                          <m:r>
                            <a:rPr lang="en-US" sz="2800" b="0" i="1" dirty="0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den>
                      </m:f>
                      <m:r>
                        <a:rPr lang="en-US" sz="2800" b="0" i="1" dirty="0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800" b="0" i="1" dirty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dirty="0" smtClean="0">
                              <a:latin typeface="Cambria Math" panose="02040503050406030204" pitchFamily="18" charset="0"/>
                            </a:rPr>
                            <m:t>14</m:t>
                          </m:r>
                          <m:r>
                            <a:rPr lang="en-US" sz="2800" b="0" i="1" dirty="0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800" b="0" i="1" dirty="0" smtClean="0">
                              <a:latin typeface="Cambria Math" panose="02040503050406030204" pitchFamily="18" charset="0"/>
                            </a:rPr>
                            <m:t>15</m:t>
                          </m:r>
                        </m:num>
                        <m:den>
                          <m:r>
                            <a:rPr lang="en-US" sz="2800" b="0" i="1" dirty="0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US" sz="2800" b="0" i="1" dirty="0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800" b="0" i="1" dirty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dirty="0" smtClean="0">
                              <a:latin typeface="Cambria Math" panose="02040503050406030204" pitchFamily="18" charset="0"/>
                            </a:rPr>
                            <m:t>29</m:t>
                          </m:r>
                        </m:num>
                        <m:den>
                          <m:r>
                            <a:rPr lang="en-US" sz="2800" b="0" i="1" dirty="0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US" sz="2800" b="0" i="1" dirty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0" i="1" dirty="0" smtClean="0">
                          <a:latin typeface="Cambria Math" panose="02040503050406030204" pitchFamily="18" charset="0"/>
                        </a:rPr>
                        <m:t>14</m:t>
                      </m:r>
                      <m:r>
                        <a:rPr lang="en-US" sz="2800" b="0" i="1" dirty="0" smtClean="0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US" sz="2800" b="0" i="1" dirty="0" smtClean="0">
                          <a:latin typeface="Cambria Math" panose="02040503050406030204" pitchFamily="18" charset="0"/>
                        </a:rPr>
                        <m:t>5</m:t>
                      </m:r>
                      <m:r>
                        <a:rPr lang="en-US" sz="2800" b="0" i="1" dirty="0" smtClean="0"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US" sz="2800" dirty="0">
                  <a:latin typeface="Cambria Math"/>
                </a:endParaRPr>
              </a:p>
              <a:p>
                <a:r>
                  <a:rPr lang="en-US" dirty="0"/>
                  <a:t>The median of the data set is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14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5</m:t>
                    </m:r>
                  </m:oMath>
                </a14:m>
                <a:r>
                  <a:rPr lang="en-US" dirty="0"/>
                  <a:t>. (Notice that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14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5</m:t>
                    </m:r>
                  </m:oMath>
                </a14:m>
                <a:r>
                  <a:rPr lang="en-US" dirty="0"/>
                  <a:t> is not a value in the data set.)</a:t>
                </a:r>
              </a:p>
              <a:p>
                <a:endParaRPr sz="2800" dirty="0">
                  <a:latin typeface="Cambria Math"/>
                </a:endParaRPr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r="-296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112201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Mode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1105487"/>
            <a:ext cx="8229600" cy="4685713"/>
          </a:xfrm>
        </p:spPr>
        <p:txBody>
          <a:bodyPr>
            <a:normAutofit/>
          </a:bodyPr>
          <a:lstStyle/>
          <a:p>
            <a:r>
              <a:rPr sz="2800" dirty="0"/>
              <a:t>The </a:t>
            </a:r>
            <a:r>
              <a:rPr sz="2800" b="1" dirty="0"/>
              <a:t>mode</a:t>
            </a:r>
            <a:r>
              <a:rPr sz="2800" dirty="0"/>
              <a:t> of a data set is the data value that occurs most frequently. If all data values occur the same number of times, then there is no mode.</a:t>
            </a:r>
          </a:p>
          <a:p>
            <a:r>
              <a:rPr sz="2800" dirty="0"/>
              <a:t>A data set is </a:t>
            </a:r>
            <a:r>
              <a:rPr sz="2800" b="1" dirty="0"/>
              <a:t>unimodal</a:t>
            </a:r>
            <a:r>
              <a:rPr sz="2800" dirty="0"/>
              <a:t> if there is only one data value that occurs most frequently.</a:t>
            </a:r>
          </a:p>
          <a:p>
            <a:r>
              <a:rPr sz="2800" dirty="0"/>
              <a:t>A data set is </a:t>
            </a:r>
            <a:r>
              <a:rPr sz="2800" b="1" dirty="0"/>
              <a:t>bimodal</a:t>
            </a:r>
            <a:r>
              <a:rPr sz="2800" dirty="0"/>
              <a:t> if there are two data values that occur the same number of times and also occur more frequently than all other values.</a:t>
            </a:r>
          </a:p>
          <a:p>
            <a:r>
              <a:rPr sz="2800" dirty="0"/>
              <a:t>If there are more than two data values that qualify to be the mode, then we say the data set is </a:t>
            </a:r>
            <a:r>
              <a:rPr sz="2800" b="1" dirty="0"/>
              <a:t>multimodal</a:t>
            </a:r>
            <a:r>
              <a:rPr sz="2800" dirty="0"/>
              <a:t>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600</TotalTime>
  <Words>1621</Words>
  <Application>Microsoft Office PowerPoint</Application>
  <PresentationFormat>On-screen Show (4:3)</PresentationFormat>
  <Paragraphs>111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5" baseType="lpstr">
      <vt:lpstr>Calibri</vt:lpstr>
      <vt:lpstr>Cambria Math</vt:lpstr>
      <vt:lpstr>Courier New</vt:lpstr>
      <vt:lpstr>Arial</vt:lpstr>
      <vt:lpstr>Office Theme</vt:lpstr>
      <vt:lpstr>Section 10.3</vt:lpstr>
      <vt:lpstr>Definition: Mean</vt:lpstr>
      <vt:lpstr>Example 1: Finding the Mean</vt:lpstr>
      <vt:lpstr>Example 2: Application: Finding the Mean</vt:lpstr>
      <vt:lpstr>Procedure: How to Determine the Median</vt:lpstr>
      <vt:lpstr>Example 3: Finding the Median</vt:lpstr>
      <vt:lpstr>Example 4: Finding the Median</vt:lpstr>
      <vt:lpstr>Example 4: Finding the Median (cont.)</vt:lpstr>
      <vt:lpstr>Definition: Mode</vt:lpstr>
      <vt:lpstr>Example 5: Finding the Mode</vt:lpstr>
      <vt:lpstr>Example 6: Finding the Mode</vt:lpstr>
      <vt:lpstr>Example 7: Finding the Mode</vt:lpstr>
      <vt:lpstr>Example 8: Finding Measures of Central Tendency from a Frequency Distribution</vt:lpstr>
      <vt:lpstr>Example 8: Finding Measures of Central Tendency from a Frequency Distribution (cont.)</vt:lpstr>
      <vt:lpstr>Example 8: Finding Measures of Central Tendency from a Frequency Distribution (cont.)</vt:lpstr>
      <vt:lpstr>Example 8: Finding Measures of Central Tendency from a Frequency Distribution (cont.)</vt:lpstr>
      <vt:lpstr>Example 8: Finding Measures of Central Tendency from a Frequency Distribution (cont.)</vt:lpstr>
      <vt:lpstr>Example 9: Finding the Weighted Mean</vt:lpstr>
      <vt:lpstr>Example 9: Finding the Weighted Mean (cont.)</vt:lpstr>
      <vt:lpstr>Example 9: Finding the Weighted Mean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Pathways to College Mathematics</dc:title>
  <dc:creator>Hawkes Learning</dc:creator>
  <cp:lastModifiedBy>Jolie Even</cp:lastModifiedBy>
  <cp:revision>131</cp:revision>
  <dcterms:created xsi:type="dcterms:W3CDTF">2013-04-26T14:43:13Z</dcterms:created>
  <dcterms:modified xsi:type="dcterms:W3CDTF">2024-09-19T21:16:53Z</dcterms:modified>
</cp:coreProperties>
</file>