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56" r:id="rId2"/>
    <p:sldId id="257" r:id="rId3"/>
    <p:sldId id="258" r:id="rId4"/>
    <p:sldId id="260" r:id="rId5"/>
    <p:sldId id="271" r:id="rId6"/>
    <p:sldId id="262" r:id="rId7"/>
    <p:sldId id="263" r:id="rId8"/>
    <p:sldId id="272" r:id="rId9"/>
    <p:sldId id="273" r:id="rId10"/>
    <p:sldId id="274" r:id="rId11"/>
    <p:sldId id="275" r:id="rId12"/>
    <p:sldId id="267" r:id="rId13"/>
    <p:sldId id="269" r:id="rId14"/>
    <p:sldId id="270" r:id="rId15"/>
    <p:sldId id="276" r:id="rId16"/>
    <p:sldId id="277" r:id="rId17"/>
  </p:sldIdLst>
  <p:sldSz cx="9144000" cy="6858000" type="screen4x3"/>
  <p:notesSz cx="6858000" cy="9144000"/>
  <p:embeddedFontLst>
    <p:embeddedFont>
      <p:font typeface="Cambria Math" panose="02040503050406030204" pitchFamily="18" charset="0"/>
      <p:regular r:id="rId20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Nick  Belloit" initials="" lastIdx="10" clrIdx="0"/>
  <p:cmAuthor id="1" name="syamprasad" initials="s" lastIdx="1" clrIdx="1">
    <p:extLst>
      <p:ext uri="{19B8F6BF-5375-455C-9EA6-DF929625EA0E}">
        <p15:presenceInfo xmlns:p15="http://schemas.microsoft.com/office/powerpoint/2012/main" userId="S-1-5-21-1666015839-3846122634-945917319-115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2D7D9F"/>
    <a:srgbClr val="0000FF"/>
    <a:srgbClr val="000099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853" autoAdjust="0"/>
    <p:restoredTop sz="94660"/>
  </p:normalViewPr>
  <p:slideViewPr>
    <p:cSldViewPr>
      <p:cViewPr varScale="1">
        <p:scale>
          <a:sx n="111" d="100"/>
          <a:sy n="111" d="100"/>
        </p:scale>
        <p:origin x="1776" y="96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8" d="100"/>
          <a:sy n="58" d="100"/>
        </p:scale>
        <p:origin x="3024" y="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font" Target="fonts/font1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9/19/2024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30158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69A0D3-B478-40F2-A888-1E8089CEC0F3}" type="datetimeFigureOut">
              <a:rPr lang="en-US" smtClean="0"/>
              <a:pPr/>
              <a:t>9/19/2024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6DA207-A26B-4388-9112-E8BB699F624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56667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1A0D54E-FB3F-4E00-91DF-E7D7900CC66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371600" y="3502152"/>
            <a:ext cx="6400800" cy="1755648"/>
          </a:xfrm>
          <a:prstGeom prst="rect">
            <a:avLst/>
          </a:prstGeom>
        </p:spPr>
        <p:txBody>
          <a:bodyPr anchor="t" anchorCtr="1"/>
          <a:lstStyle>
            <a:lvl1pPr marL="0" indent="0">
              <a:buFontTx/>
              <a:buNone/>
              <a:defRPr b="1" i="1"/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01147E5-B1BD-4168-9DA2-D332C27DB1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2130552"/>
            <a:ext cx="7772400" cy="1472184"/>
          </a:xfrm>
          <a:prstGeom prst="rect">
            <a:avLst/>
          </a:prstGeom>
        </p:spPr>
        <p:txBody>
          <a:bodyPr anchor="ctr" anchorCtr="0"/>
          <a:lstStyle>
            <a:lvl1pPr>
              <a:defRPr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51075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C7651718-6C8C-47B1-82C8-30B07A44914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 marL="0" indent="0">
              <a:buNone/>
              <a:defRPr sz="2800">
                <a:solidFill>
                  <a:srgbClr val="000000"/>
                </a:solidFill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34850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4835CC4C-7826-4276-8F07-9AB9B81FAB5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92827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46C5300E-46C0-4573-BB9D-2DC5A4375238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29876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CDC7A059-BE2D-4107-9D5E-745311FEFA7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 marL="0" indent="0">
              <a:buNone/>
              <a:defRPr sz="2800"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97087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F1AB0BDE-8359-4E8B-B7C6-A2E3F2B86EB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5031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C306A871-D043-41D9-9A57-60349F9974E7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91612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jectiv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997527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457200" indent="-457200">
              <a:buFont typeface="Courier New" panose="02070309020205020404" pitchFamily="49" charset="0"/>
              <a:buChar char="o"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A5FF21EF-72E3-4AF0-B271-8ABDCFDC73DB}"/>
              </a:ext>
            </a:extLst>
          </p:cNvPr>
          <p:cNvSpPr txBox="1"/>
          <p:nvPr userDrawn="1"/>
        </p:nvSpPr>
        <p:spPr>
          <a:xfrm>
            <a:off x="457200" y="155448"/>
            <a:ext cx="8229600" cy="941832"/>
          </a:xfrm>
          <a:prstGeom prst="rect">
            <a:avLst/>
          </a:prstGeom>
          <a:noFill/>
        </p:spPr>
        <p:txBody>
          <a:bodyPr wrap="square" rtlCol="0" anchor="ctr" anchorCtr="1">
            <a:noAutofit/>
          </a:bodyPr>
          <a:lstStyle/>
          <a:p>
            <a:pPr algn="ctr"/>
            <a:r>
              <a:rPr lang="en-US" sz="3200" dirty="0">
                <a:latin typeface="+mj-lt"/>
              </a:rPr>
              <a:t>Objectives</a:t>
            </a:r>
          </a:p>
        </p:txBody>
      </p:sp>
    </p:spTree>
    <p:extLst>
      <p:ext uri="{BB962C8B-B14F-4D97-AF65-F5344CB8AC3E}">
        <p14:creationId xmlns:p14="http://schemas.microsoft.com/office/powerpoint/2010/main" val="3198325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EEC94A-BFCC-4A85-9B96-436ED92D723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47908FCB-C7EB-4A2E-AB4D-5C5FE1B1718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57249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3" name="Table Placeholder 2">
            <a:extLst>
              <a:ext uri="{FF2B5EF4-FFF2-40B4-BE49-F238E27FC236}">
                <a16:creationId xmlns:a16="http://schemas.microsoft.com/office/drawing/2014/main" id="{2AE9D435-6335-42D3-BEA2-55D97E207BB9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06380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exa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029393"/>
            <a:ext cx="4069080" cy="523220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0487DEF6-2239-4AD8-B0A9-28BD2B313F4C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4617722" y="1051454"/>
            <a:ext cx="4069080" cy="523220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860110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DC699DB4-7F7E-4F05-A990-D3F6EB60137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 marL="0" indent="0">
              <a:buNone/>
              <a:defRPr sz="2800">
                <a:solidFill>
                  <a:srgbClr val="000000"/>
                </a:solidFill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68373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51F7AD25-EDF6-4D31-8211-FFD3700ADA4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73421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127B2CAE-CE9C-4DB3-8071-2D2FAD58E82C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47752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5">
            <a:extLst>
              <a:ext uri="{FF2B5EF4-FFF2-40B4-BE49-F238E27FC236}">
                <a16:creationId xmlns:a16="http://schemas.microsoft.com/office/drawing/2014/main" id="{9551E07D-D596-4BD6-9B19-8F8F8517647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5E78946-C571-42A5-BF43-11444CD22EFB}"/>
              </a:ext>
            </a:extLst>
          </p:cNvPr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2" r:id="rId2"/>
    <p:sldLayoutId id="2147483650" r:id="rId3"/>
    <p:sldLayoutId id="2147483658" r:id="rId4"/>
    <p:sldLayoutId id="2147483662" r:id="rId5"/>
    <p:sldLayoutId id="2147483657" r:id="rId6"/>
    <p:sldLayoutId id="2147483654" r:id="rId7"/>
    <p:sldLayoutId id="2147483659" r:id="rId8"/>
    <p:sldLayoutId id="2147483663" r:id="rId9"/>
    <p:sldLayoutId id="2147483655" r:id="rId10"/>
    <p:sldLayoutId id="2147483660" r:id="rId11"/>
    <p:sldLayoutId id="2147483664" r:id="rId12"/>
    <p:sldLayoutId id="2147483656" r:id="rId13"/>
    <p:sldLayoutId id="2147483661" r:id="rId14"/>
    <p:sldLayoutId id="2147483665" r:id="rId15"/>
    <p:sldLayoutId id="2147483651" r:id="rId16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algn="ctr"/>
            <a:r>
              <a:rPr dirty="0"/>
              <a:t>Measures of Dispersion and Percentiles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Section 10.4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Finding the Standard Deviation (cont.)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245.6</m:t>
                              </m:r>
                            </m:num>
                            <m:den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10−1</m:t>
                              </m:r>
                            </m:den>
                          </m:f>
                        </m:e>
                      </m:rad>
                    </m:oMath>
                  </m:oMathPara>
                </a14:m>
                <a:endParaRPr lang="en-US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𝑠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≈</m:t>
                      </m:r>
                      <m:rad>
                        <m:radPr>
                          <m:degHide m:val="on"/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27.288889</m:t>
                          </m:r>
                        </m:e>
                      </m:rad>
                    </m:oMath>
                  </m:oMathPara>
                </a14:m>
                <a:endParaRPr lang="en-US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𝑠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≈5.22</m:t>
                      </m:r>
                    </m:oMath>
                  </m:oMathPara>
                </a14:m>
                <a:endParaRPr lang="en-US" dirty="0"/>
              </a:p>
              <a:p>
                <a:r>
                  <a:rPr lang="en-US" dirty="0"/>
                  <a:t>So, the sample standard deviation is approximately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5.22</m:t>
                    </m:r>
                  </m:oMath>
                </a14:m>
                <a:r>
                  <a:rPr lang="en-US" dirty="0"/>
                  <a:t> points. This means that we can expect that in most games the center will score within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5.22</m:t>
                    </m:r>
                  </m:oMath>
                </a14:m>
                <a:r>
                  <a:rPr lang="en-US" dirty="0"/>
                  <a:t> points, or one standard deviation, of his mean of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16.2</m:t>
                    </m:r>
                  </m:oMath>
                </a14:m>
                <a:r>
                  <a:rPr lang="en-US" dirty="0"/>
                  <a:t> points.</a:t>
                </a:r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r="-1111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196396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/>
            </a:pPr>
            <a:r>
              <a:rPr lang="en-US" dirty="0"/>
              <a:t>Note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>
              <a:xfrm>
                <a:off x="457200" y="1143000"/>
                <a:ext cx="8229600" cy="1384995"/>
              </a:xfrm>
            </p:spPr>
            <p:txBody>
              <a:bodyPr>
                <a:spAutoFit/>
              </a:bodyPr>
              <a:lstStyle/>
              <a:p>
                <a:r>
                  <a:rPr lang="en-US" sz="2800" dirty="0"/>
                  <a:t>In the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−</m:t>
                    </m:r>
                    <m:bar>
                      <m:barPr>
                        <m:pos m:val="top"/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bar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bar>
                  </m:oMath>
                </a14:m>
                <a:r>
                  <a:rPr lang="en-US" sz="2800" dirty="0"/>
                  <a:t> column, we are calculating how far each data value is from the mean. If the data value is less than the mean, then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−</m:t>
                    </m:r>
                    <m:bar>
                      <m:barPr>
                        <m:pos m:val="top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bar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bar>
                  </m:oMath>
                </a14:m>
                <a:r>
                  <a:rPr lang="en-US" dirty="0"/>
                  <a:t> </a:t>
                </a:r>
                <a:r>
                  <a:rPr lang="en-US" sz="2800" dirty="0"/>
                  <a:t>is negative.</a:t>
                </a:r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xfrm>
                <a:off x="457200" y="1143000"/>
                <a:ext cx="8229600" cy="1384995"/>
              </a:xfrm>
              <a:blipFill>
                <a:blip r:embed="rId2"/>
                <a:stretch>
                  <a:fillRect l="-1328" t="-3448" b="-9914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410903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4: Using Percentiles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 lnSpcReduction="10000"/>
              </a:bodyPr>
              <a:lstStyle/>
              <a:p>
                <a:pPr>
                  <a:defRPr sz="2800"/>
                </a:pPr>
                <a:r>
                  <a:rPr lang="en-US" dirty="0"/>
                  <a:t>Melinda is applying to selective graduate schools that only accept applicants who score in the top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10%</m:t>
                    </m:r>
                  </m:oMath>
                </a14:m>
                <a:r>
                  <a:rPr lang="en-US" dirty="0"/>
                  <a:t> on the GRE. Melinda receives her GRE scores that indicate that she scored at the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95</m:t>
                    </m:r>
                    <m:r>
                      <m:rPr>
                        <m:sty m:val="p"/>
                      </m:rPr>
                      <a:rPr lang="en-US" i="0" baseline="30000" dirty="0" smtClean="0">
                        <a:latin typeface="Cambria Math" panose="02040503050406030204" pitchFamily="18" charset="0"/>
                      </a:rPr>
                      <m:t>th</m:t>
                    </m:r>
                  </m:oMath>
                </a14:m>
                <a:r>
                  <a:rPr lang="en-US" dirty="0"/>
                  <a:t> percentile. Does she meet the criteria for the graduate schools she is applying to</a:t>
                </a:r>
                <a:r>
                  <a:rPr sz="2800" dirty="0"/>
                  <a:t>?</a:t>
                </a:r>
                <a:endParaRPr lang="en-US" sz="2800" dirty="0"/>
              </a:p>
              <a:p>
                <a:pPr>
                  <a:defRPr sz="2800"/>
                </a:pPr>
                <a:r>
                  <a:rPr lang="en-IN" b="1" dirty="0"/>
                  <a:t>Solution</a:t>
                </a:r>
              </a:p>
              <a:p>
                <a:pPr>
                  <a:defRPr sz="2800"/>
                </a:pPr>
                <a:r>
                  <a:rPr lang="en-US" dirty="0"/>
                  <a:t>Since Melinda scored at the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95</m:t>
                    </m:r>
                    <m:r>
                      <m:rPr>
                        <m:sty m:val="p"/>
                      </m:rPr>
                      <a:rPr lang="en-US" i="0" baseline="30000" dirty="0" smtClean="0">
                        <a:latin typeface="Cambria Math" panose="02040503050406030204" pitchFamily="18" charset="0"/>
                      </a:rPr>
                      <m:t>th</m:t>
                    </m:r>
                  </m:oMath>
                </a14:m>
                <a:r>
                  <a:rPr lang="en-US" dirty="0"/>
                  <a:t> percentile that means that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95%</m:t>
                    </m:r>
                  </m:oMath>
                </a14:m>
                <a:r>
                  <a:rPr lang="en-US" dirty="0"/>
                  <a:t> of the GRE scores are the same or below her score. It also means that only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5%</m:t>
                    </m:r>
                  </m:oMath>
                </a14:m>
                <a:r>
                  <a:rPr lang="en-US" dirty="0"/>
                  <a:t> of the scores are better than Melinda’s score. So, her score is good enough to get into the graduate schools she has applied to.</a:t>
                </a:r>
                <a:endParaRPr lang="en-IN" dirty="0"/>
              </a:p>
              <a:p>
                <a:pPr>
                  <a:defRPr sz="2800"/>
                </a:pPr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2086" r="-963" b="-1595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Quartiles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>
              <a:xfrm>
                <a:off x="457200" y="1171373"/>
                <a:ext cx="8229600" cy="3797963"/>
              </a:xfrm>
            </p:spPr>
            <p:txBody>
              <a:bodyPr>
                <a:spAutoFit/>
              </a:bodyPr>
              <a:lstStyle/>
              <a:p>
                <a:pPr>
                  <a:defRPr sz="2800"/>
                </a:pPr>
                <a:r>
                  <a:rPr sz="2800" b="1" dirty="0"/>
                  <a:t>First Quartile</a:t>
                </a:r>
                <a:r>
                  <a:rPr sz="2800" dirty="0"/>
                  <a:t> </a:t>
                </a:r>
                <a14:m>
                  <m:oMath xmlns:m="http://schemas.openxmlformats.org/officeDocument/2006/math">
                    <m:r>
                      <a:rPr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>
                            <a:latin typeface="Cambria Math" panose="02040503050406030204" pitchFamily="18" charset="0"/>
                          </a:rPr>
                          <m:t>𝑄</m:t>
                        </m:r>
                      </m:e>
                      <m:sub>
                        <m:r>
                          <a:rPr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sz="2800" dirty="0"/>
                  <a:t> </a:t>
                </a:r>
                <a14:m>
                  <m:oMath xmlns:m="http://schemas.openxmlformats.org/officeDocument/2006/math">
                    <m:r>
                      <a:rPr lang="en-IN" sz="2800" i="1" dirty="0" smtClean="0">
                        <a:latin typeface="Cambria Math" panose="02040503050406030204" pitchFamily="18" charset="0"/>
                      </a:rPr>
                      <m:t>25</m:t>
                    </m:r>
                    <m:r>
                      <m:rPr>
                        <m:sty m:val="p"/>
                      </m:rPr>
                      <a:rPr lang="en-IN" sz="2800" i="0" baseline="30000" dirty="0" smtClean="0">
                        <a:latin typeface="Cambria Math" panose="02040503050406030204" pitchFamily="18" charset="0"/>
                      </a:rPr>
                      <m:t>th</m:t>
                    </m:r>
                  </m:oMath>
                </a14:m>
                <a:r>
                  <a:rPr sz="2800" dirty="0"/>
                  <a:t> percentile, that is, </a:t>
                </a:r>
                <a14:m>
                  <m:oMath xmlns:m="http://schemas.openxmlformats.org/officeDocument/2006/math">
                    <m:r>
                      <a:rPr>
                        <a:latin typeface="Cambria Math" panose="02040503050406030204" pitchFamily="18" charset="0"/>
                      </a:rPr>
                      <m:t>25</m:t>
                    </m:r>
                    <m:r>
                      <a:rPr>
                        <a:latin typeface="Cambria Math" panose="02040503050406030204" pitchFamily="18" charset="0"/>
                      </a:rPr>
                      <m:t>%</m:t>
                    </m:r>
                  </m:oMath>
                </a14:m>
                <a:r>
                  <a:rPr sz="2800" dirty="0"/>
                  <a:t> of the data </a:t>
                </a:r>
                <a:r>
                  <a:rPr lang="en-US" sz="2800" dirty="0"/>
                  <a:t>set </a:t>
                </a:r>
                <a:r>
                  <a:rPr sz="2800" dirty="0"/>
                  <a:t>are at or below this data value.</a:t>
                </a:r>
              </a:p>
              <a:p>
                <a:pPr>
                  <a:defRPr sz="2800"/>
                </a:pPr>
                <a:r>
                  <a:rPr sz="2800" b="1" dirty="0"/>
                  <a:t>Second Quartile</a:t>
                </a:r>
                <a:r>
                  <a:rPr sz="2800" dirty="0"/>
                  <a:t> </a:t>
                </a:r>
                <a14:m>
                  <m:oMath xmlns:m="http://schemas.openxmlformats.org/officeDocument/2006/math">
                    <m:r>
                      <a:rPr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>
                            <a:latin typeface="Cambria Math" panose="02040503050406030204" pitchFamily="18" charset="0"/>
                          </a:rPr>
                          <m:t>𝑄</m:t>
                        </m:r>
                      </m:e>
                      <m:sub>
                        <m:r>
                          <a:rPr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sz="2800" dirty="0"/>
                  <a:t> </a:t>
                </a:r>
                <a14:m>
                  <m:oMath xmlns:m="http://schemas.openxmlformats.org/officeDocument/2006/math">
                    <m:r>
                      <a:rPr lang="en-IN" sz="2800" i="1" dirty="0" smtClean="0">
                        <a:latin typeface="Cambria Math" panose="02040503050406030204" pitchFamily="18" charset="0"/>
                      </a:rPr>
                      <m:t>50</m:t>
                    </m:r>
                    <m:r>
                      <m:rPr>
                        <m:sty m:val="p"/>
                      </m:rPr>
                      <a:rPr lang="en-IN" sz="2800" i="0" baseline="30000" dirty="0" smtClean="0">
                        <a:latin typeface="Cambria Math" panose="02040503050406030204" pitchFamily="18" charset="0"/>
                      </a:rPr>
                      <m:t>th</m:t>
                    </m:r>
                  </m:oMath>
                </a14:m>
                <a:r>
                  <a:rPr sz="2800" dirty="0"/>
                  <a:t> percentile, that is, </a:t>
                </a:r>
                <a14:m>
                  <m:oMath xmlns:m="http://schemas.openxmlformats.org/officeDocument/2006/math">
                    <m:r>
                      <a:rPr>
                        <a:latin typeface="Cambria Math" panose="02040503050406030204" pitchFamily="18" charset="0"/>
                      </a:rPr>
                      <m:t>50</m:t>
                    </m:r>
                    <m:r>
                      <a:rPr>
                        <a:latin typeface="Cambria Math" panose="02040503050406030204" pitchFamily="18" charset="0"/>
                      </a:rPr>
                      <m:t>%</m:t>
                    </m:r>
                  </m:oMath>
                </a14:m>
                <a:r>
                  <a:rPr sz="2800" dirty="0"/>
                  <a:t> of the data </a:t>
                </a:r>
                <a:r>
                  <a:rPr lang="en-US" sz="2800" dirty="0"/>
                  <a:t>set </a:t>
                </a:r>
                <a:r>
                  <a:rPr sz="2800" dirty="0"/>
                  <a:t>are at or below this data value.</a:t>
                </a:r>
              </a:p>
              <a:p>
                <a:pPr>
                  <a:defRPr sz="2800"/>
                </a:pPr>
                <a:r>
                  <a:rPr sz="2800" b="1" dirty="0"/>
                  <a:t>Third Quartile</a:t>
                </a:r>
                <a:r>
                  <a:rPr sz="2800" dirty="0"/>
                  <a:t> </a:t>
                </a:r>
                <a14:m>
                  <m:oMath xmlns:m="http://schemas.openxmlformats.org/officeDocument/2006/math">
                    <m:r>
                      <a:rPr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>
                            <a:latin typeface="Cambria Math" panose="02040503050406030204" pitchFamily="18" charset="0"/>
                          </a:rPr>
                          <m:t>𝑄</m:t>
                        </m:r>
                      </m:e>
                      <m:sub>
                        <m:r>
                          <a:rPr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  <m:r>
                      <a:rPr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sz="2800" dirty="0"/>
                  <a:t> </a:t>
                </a:r>
                <a14:m>
                  <m:oMath xmlns:m="http://schemas.openxmlformats.org/officeDocument/2006/math">
                    <m:r>
                      <a:rPr lang="en-IN" sz="2800" i="1" dirty="0" smtClean="0">
                        <a:latin typeface="Cambria Math" panose="02040503050406030204" pitchFamily="18" charset="0"/>
                      </a:rPr>
                      <m:t>75</m:t>
                    </m:r>
                    <m:r>
                      <m:rPr>
                        <m:sty m:val="p"/>
                      </m:rPr>
                      <a:rPr lang="en-IN" sz="2800" i="0" baseline="30000" dirty="0" smtClean="0">
                        <a:latin typeface="Cambria Math" panose="02040503050406030204" pitchFamily="18" charset="0"/>
                      </a:rPr>
                      <m:t>th</m:t>
                    </m:r>
                  </m:oMath>
                </a14:m>
                <a:r>
                  <a:rPr sz="2800" dirty="0"/>
                  <a:t> percentile, that is, </a:t>
                </a:r>
                <a14:m>
                  <m:oMath xmlns:m="http://schemas.openxmlformats.org/officeDocument/2006/math">
                    <m:r>
                      <a:rPr>
                        <a:latin typeface="Cambria Math" panose="02040503050406030204" pitchFamily="18" charset="0"/>
                      </a:rPr>
                      <m:t>75</m:t>
                    </m:r>
                    <m:r>
                      <a:rPr>
                        <a:latin typeface="Cambria Math" panose="02040503050406030204" pitchFamily="18" charset="0"/>
                      </a:rPr>
                      <m:t>%</m:t>
                    </m:r>
                  </m:oMath>
                </a14:m>
                <a:r>
                  <a:rPr sz="2800" dirty="0"/>
                  <a:t> of the data </a:t>
                </a:r>
                <a:r>
                  <a:rPr lang="en-US" sz="2800" dirty="0"/>
                  <a:t>set </a:t>
                </a:r>
                <a:r>
                  <a:rPr sz="2800" dirty="0"/>
                  <a:t>are at or below this data value.</a:t>
                </a:r>
              </a:p>
              <a:p>
                <a:pPr>
                  <a:defRPr sz="2800"/>
                </a:pPr>
                <a:r>
                  <a:rPr sz="2800" dirty="0"/>
                  <a:t>It is important to note that, by definition,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>
                            <a:latin typeface="Cambria Math" panose="02040503050406030204" pitchFamily="18" charset="0"/>
                          </a:rPr>
                          <m:t>𝑄</m:t>
                        </m:r>
                      </m:e>
                      <m:sub>
                        <m:r>
                          <a:rPr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sz="2800" dirty="0"/>
                  <a:t> is the same as the median.</a:t>
                </a:r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xfrm>
                <a:off x="457200" y="1171373"/>
                <a:ext cx="8229600" cy="3797963"/>
              </a:xfrm>
              <a:blipFill>
                <a:blip r:embed="rId2"/>
                <a:stretch>
                  <a:fillRect l="-1328" t="-1115" b="-3185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5: Determining Quartiles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 lnSpcReduction="10000"/>
              </a:bodyPr>
              <a:lstStyle/>
              <a:p>
                <a:r>
                  <a:rPr lang="en-US" sz="2800" dirty="0"/>
                  <a:t>The total distances run by student-athletes over the last week are listed below. Determine the quartiles.</a:t>
                </a: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 dirty="0" smtClean="0">
                          <a:latin typeface="Cambria Math" panose="02040503050406030204" pitchFamily="18" charset="0"/>
                        </a:rPr>
                        <m:t>35</m:t>
                      </m:r>
                      <m:r>
                        <a:rPr lang="en-US" sz="2800" i="1" dirty="0" smtClean="0">
                          <a:latin typeface="Cambria Math" panose="02040503050406030204" pitchFamily="18" charset="0"/>
                        </a:rPr>
                        <m:t>  </m:t>
                      </m:r>
                      <m:r>
                        <a:rPr lang="en-US" sz="2800" i="1" dirty="0" smtClean="0">
                          <a:latin typeface="Cambria Math" panose="02040503050406030204" pitchFamily="18" charset="0"/>
                        </a:rPr>
                        <m:t>38</m:t>
                      </m:r>
                      <m:r>
                        <a:rPr lang="en-US" sz="2800" i="1" dirty="0" smtClean="0">
                          <a:latin typeface="Cambria Math" panose="02040503050406030204" pitchFamily="18" charset="0"/>
                        </a:rPr>
                        <m:t>  </m:t>
                      </m:r>
                      <m:r>
                        <a:rPr lang="en-US" sz="2800" i="1" dirty="0" smtClean="0">
                          <a:latin typeface="Cambria Math" panose="02040503050406030204" pitchFamily="18" charset="0"/>
                        </a:rPr>
                        <m:t>30</m:t>
                      </m:r>
                      <m:r>
                        <a:rPr lang="en-US" sz="2800" i="1" dirty="0" smtClean="0">
                          <a:latin typeface="Cambria Math" panose="02040503050406030204" pitchFamily="18" charset="0"/>
                        </a:rPr>
                        <m:t>  </m:t>
                      </m:r>
                      <m:r>
                        <a:rPr lang="en-US" sz="2800" i="1" dirty="0" smtClean="0">
                          <a:latin typeface="Cambria Math" panose="02040503050406030204" pitchFamily="18" charset="0"/>
                        </a:rPr>
                        <m:t>25</m:t>
                      </m:r>
                      <m:r>
                        <a:rPr lang="en-US" sz="2800" i="1" dirty="0" smtClean="0">
                          <a:latin typeface="Cambria Math" panose="02040503050406030204" pitchFamily="18" charset="0"/>
                        </a:rPr>
                        <m:t>  </m:t>
                      </m:r>
                      <m:r>
                        <a:rPr lang="en-US" sz="2800" i="1" dirty="0" smtClean="0">
                          <a:latin typeface="Cambria Math" panose="02040503050406030204" pitchFamily="18" charset="0"/>
                        </a:rPr>
                        <m:t>33</m:t>
                      </m:r>
                      <m:r>
                        <a:rPr lang="en-US" sz="2800" i="1" dirty="0" smtClean="0">
                          <a:latin typeface="Cambria Math" panose="02040503050406030204" pitchFamily="18" charset="0"/>
                        </a:rPr>
                        <m:t>  </m:t>
                      </m:r>
                      <m:r>
                        <a:rPr lang="en-US" sz="2800" i="1" dirty="0" smtClean="0">
                          <a:latin typeface="Cambria Math" panose="02040503050406030204" pitchFamily="18" charset="0"/>
                        </a:rPr>
                        <m:t>34</m:t>
                      </m:r>
                      <m:r>
                        <a:rPr lang="en-US" sz="2800" i="1" dirty="0" smtClean="0">
                          <a:latin typeface="Cambria Math" panose="02040503050406030204" pitchFamily="18" charset="0"/>
                        </a:rPr>
                        <m:t>  </m:t>
                      </m:r>
                      <m:r>
                        <a:rPr lang="en-US" sz="2800" i="1" dirty="0" smtClean="0">
                          <a:latin typeface="Cambria Math" panose="02040503050406030204" pitchFamily="18" charset="0"/>
                        </a:rPr>
                        <m:t>30</m:t>
                      </m:r>
                      <m:r>
                        <a:rPr lang="en-US" sz="2800" i="1" dirty="0" smtClean="0">
                          <a:latin typeface="Cambria Math" panose="02040503050406030204" pitchFamily="18" charset="0"/>
                        </a:rPr>
                        <m:t>  </m:t>
                      </m:r>
                      <m:r>
                        <a:rPr lang="en-US" sz="2800" i="1" dirty="0" smtClean="0">
                          <a:latin typeface="Cambria Math" panose="02040503050406030204" pitchFamily="18" charset="0"/>
                        </a:rPr>
                        <m:t>40</m:t>
                      </m:r>
                      <m:r>
                        <a:rPr lang="en-US" sz="2800" i="1" dirty="0" smtClean="0">
                          <a:latin typeface="Cambria Math" panose="02040503050406030204" pitchFamily="18" charset="0"/>
                        </a:rPr>
                        <m:t>  </m:t>
                      </m:r>
                      <m:r>
                        <a:rPr lang="en-US" sz="2800" i="1" dirty="0" smtClean="0">
                          <a:latin typeface="Cambria Math" panose="02040503050406030204" pitchFamily="18" charset="0"/>
                        </a:rPr>
                        <m:t>41</m:t>
                      </m:r>
                      <m:r>
                        <a:rPr lang="en-US" sz="2800" i="1" dirty="0" smtClean="0">
                          <a:latin typeface="Cambria Math" panose="02040503050406030204" pitchFamily="18" charset="0"/>
                        </a:rPr>
                        <m:t>  </m:t>
                      </m:r>
                      <m:r>
                        <a:rPr lang="en-US" sz="2800" i="1" dirty="0" smtClean="0">
                          <a:latin typeface="Cambria Math" panose="02040503050406030204" pitchFamily="18" charset="0"/>
                        </a:rPr>
                        <m:t>42</m:t>
                      </m:r>
                      <m:r>
                        <a:rPr lang="en-US" sz="2800" i="1" dirty="0" smtClean="0">
                          <a:latin typeface="Cambria Math" panose="02040503050406030204" pitchFamily="18" charset="0"/>
                        </a:rPr>
                        <m:t>  </m:t>
                      </m:r>
                      <m:r>
                        <a:rPr lang="en-US" sz="2800" i="1" dirty="0" smtClean="0">
                          <a:latin typeface="Cambria Math" panose="02040503050406030204" pitchFamily="18" charset="0"/>
                        </a:rPr>
                        <m:t>41</m:t>
                      </m:r>
                      <m:r>
                        <a:rPr lang="en-US" sz="2800" i="1" dirty="0" smtClean="0">
                          <a:latin typeface="Cambria Math" panose="02040503050406030204" pitchFamily="18" charset="0"/>
                        </a:rPr>
                        <m:t>  </m:t>
                      </m:r>
                      <m:r>
                        <a:rPr lang="en-US" sz="2800" i="1" dirty="0" smtClean="0">
                          <a:latin typeface="Cambria Math" panose="02040503050406030204" pitchFamily="18" charset="0"/>
                        </a:rPr>
                        <m:t>39</m:t>
                      </m:r>
                      <m:r>
                        <a:rPr lang="en-US" sz="2800" i="1" dirty="0" smtClean="0">
                          <a:latin typeface="Cambria Math" panose="02040503050406030204" pitchFamily="18" charset="0"/>
                        </a:rPr>
                        <m:t>  </m:t>
                      </m:r>
                      <m:r>
                        <a:rPr lang="en-US" sz="2800" i="1" dirty="0" smtClean="0">
                          <a:latin typeface="Cambria Math" panose="02040503050406030204" pitchFamily="18" charset="0"/>
                        </a:rPr>
                        <m:t>36</m:t>
                      </m:r>
                      <m:r>
                        <a:rPr lang="en-US" sz="2800" i="1" dirty="0" smtClean="0">
                          <a:latin typeface="Cambria Math" panose="02040503050406030204" pitchFamily="18" charset="0"/>
                        </a:rPr>
                        <m:t>  </m:t>
                      </m:r>
                      <m:r>
                        <a:rPr lang="en-US" sz="2800" i="1" dirty="0" smtClean="0">
                          <a:latin typeface="Cambria Math" panose="02040503050406030204" pitchFamily="18" charset="0"/>
                        </a:rPr>
                        <m:t>40</m:t>
                      </m:r>
                    </m:oMath>
                  </m:oMathPara>
                </a14:m>
                <a:endParaRPr lang="en-US" sz="2800" dirty="0">
                  <a:latin typeface="Cambria Math"/>
                </a:endParaRPr>
              </a:p>
              <a:p>
                <a:r>
                  <a:rPr lang="en-US" b="1" dirty="0"/>
                  <a:t>Solution</a:t>
                </a:r>
              </a:p>
              <a:p>
                <a:r>
                  <a:rPr lang="en-US" dirty="0"/>
                  <a:t>The data set is not in ranked order. To find the quartiles, the data must be rearranged into ascending order.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25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30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30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33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34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35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36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38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39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40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40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41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41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42</m:t>
                      </m:r>
                    </m:oMath>
                  </m:oMathPara>
                </a14:m>
                <a:endParaRPr lang="en-US" dirty="0"/>
              </a:p>
              <a:p>
                <a:r>
                  <a:rPr lang="en-US" dirty="0"/>
                  <a:t>There are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14</m:t>
                    </m:r>
                  </m:oMath>
                </a14:m>
                <a:r>
                  <a:rPr lang="en-US" dirty="0"/>
                  <a:t> data values, so the second quartile, or median, is the mean of the seventh and eighth values (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36</m:t>
                    </m:r>
                  </m:oMath>
                </a14:m>
                <a:r>
                  <a:rPr lang="en-US" dirty="0"/>
                  <a:t> and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38</m:t>
                    </m:r>
                  </m:oMath>
                </a14:m>
                <a:r>
                  <a:rPr lang="en-US" dirty="0"/>
                  <a:t>) in the ranked data set. </a:t>
                </a:r>
                <a:endParaRPr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2086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5: Determining Quartiles</a:t>
            </a:r>
            <a:r>
              <a:rPr lang="en-US" dirty="0"/>
              <a:t> (cont.)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dirty="0"/>
                  <a:t>The second quartile of the data set is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37</m:t>
                    </m:r>
                  </m:oMath>
                </a14:m>
                <a:r>
                  <a:rPr lang="en-US" dirty="0"/>
                  <a:t>.</a:t>
                </a:r>
              </a:p>
              <a:p>
                <a:r>
                  <a:rPr lang="en-US" dirty="0"/>
                  <a:t>To find the first quartile, we need to find the middle of the first half of the data, in other words the median of that set. There are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7</m:t>
                    </m:r>
                  </m:oMath>
                </a14:m>
                <a:r>
                  <a:rPr lang="en-US" dirty="0"/>
                  <a:t> values in the first half of the data so the fourth value is the median. Thus, the first quartile is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33</m:t>
                    </m:r>
                  </m:oMath>
                </a14:m>
                <a:r>
                  <a:rPr lang="en-US" dirty="0"/>
                  <a:t>.</a:t>
                </a:r>
              </a:p>
              <a:p>
                <a:r>
                  <a:rPr lang="en-US" dirty="0"/>
                  <a:t>To find the third quartile, we need to find the middle of the second half of the data, in other words the median of that set. There are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7</m:t>
                    </m:r>
                  </m:oMath>
                </a14:m>
                <a:r>
                  <a:rPr lang="en-US" dirty="0"/>
                  <a:t> values in the second half of the data so the fourth value is the median. Therefore, the third quartile is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40</m:t>
                    </m:r>
                  </m:oMath>
                </a14:m>
                <a:r>
                  <a:rPr lang="en-US" dirty="0"/>
                  <a:t>.</a:t>
                </a:r>
              </a:p>
              <a:p>
                <a:endParaRPr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227" r="-1556" b="-3313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6749981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5: Determining Quartiles</a:t>
            </a:r>
            <a:r>
              <a:rPr lang="en-US" dirty="0"/>
              <a:t> (cont.)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 algn="ctr"/>
                <a:endParaRPr lang="en-US" i="1" dirty="0">
                  <a:latin typeface="Cambria Math" panose="02040503050406030204" pitchFamily="18" charset="0"/>
                </a:endParaRPr>
              </a:p>
              <a:p>
                <a:pPr algn="ctr"/>
                <a:endParaRPr lang="en-US" i="1" dirty="0">
                  <a:latin typeface="Cambria Math" panose="02040503050406030204" pitchFamily="18" charset="0"/>
                </a:endParaRP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dirty="0" smtClean="0">
                          <a:latin typeface="Cambria Math" panose="02040503050406030204" pitchFamily="18" charset="0"/>
                        </a:rPr>
                        <m:t>25  30  30  33  34  35  36  38  39  40  40  41  41  42</m:t>
                      </m:r>
                    </m:oMath>
                  </m:oMathPara>
                </a14:m>
                <a:endParaRPr lang="en-US" dirty="0">
                  <a:latin typeface="Cambria Math"/>
                </a:endParaRPr>
              </a:p>
              <a:p>
                <a:endParaRPr lang="en-US" dirty="0">
                  <a:latin typeface="Cambria Math"/>
                </a:endParaRPr>
              </a:p>
              <a:p>
                <a:r>
                  <a:rPr lang="en-US" dirty="0"/>
                  <a:t>First Quartile </a:t>
                </a:r>
                <a:r>
                  <a:rPr lang="en-US" dirty="0">
                    <a:latin typeface="Cambria Math"/>
                  </a:rPr>
                  <a:t>=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33</m:t>
                    </m:r>
                  </m:oMath>
                </a14:m>
                <a:endParaRPr lang="en-US" dirty="0">
                  <a:latin typeface="Cambria Math"/>
                </a:endParaRPr>
              </a:p>
              <a:p>
                <a:r>
                  <a:rPr lang="en-US" dirty="0"/>
                  <a:t>Second Quartile (Median)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=37</m:t>
                    </m:r>
                  </m:oMath>
                </a14:m>
                <a:endParaRPr lang="en-US" dirty="0">
                  <a:latin typeface="Cambria Math"/>
                </a:endParaRPr>
              </a:p>
              <a:p>
                <a:r>
                  <a:rPr lang="en-US" dirty="0"/>
                  <a:t>Third Quartile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=40</m:t>
                    </m:r>
                  </m:oMath>
                </a14:m>
                <a:endParaRPr lang="en-US" dirty="0">
                  <a:latin typeface="Cambria Math"/>
                </a:endParaRPr>
              </a:p>
              <a:p>
                <a:endParaRPr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FFB75ED1-CC93-B2D4-D427-ED62758FD65B}"/>
              </a:ext>
            </a:extLst>
          </p:cNvPr>
          <p:cNvCxnSpPr>
            <a:cxnSpLocks/>
          </p:cNvCxnSpPr>
          <p:nvPr/>
        </p:nvCxnSpPr>
        <p:spPr>
          <a:xfrm flipV="1">
            <a:off x="2620347" y="1583094"/>
            <a:ext cx="0" cy="38100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A9499E50-FBCD-0FCC-7DDA-2B1AD59CC768}"/>
              </a:ext>
            </a:extLst>
          </p:cNvPr>
          <p:cNvCxnSpPr>
            <a:cxnSpLocks/>
          </p:cNvCxnSpPr>
          <p:nvPr/>
        </p:nvCxnSpPr>
        <p:spPr>
          <a:xfrm flipH="1" flipV="1">
            <a:off x="4561114" y="1583094"/>
            <a:ext cx="10886" cy="824204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30B2B484-7CF7-CFF8-68D7-0C09981B9639}"/>
              </a:ext>
            </a:extLst>
          </p:cNvPr>
          <p:cNvCxnSpPr>
            <a:cxnSpLocks/>
          </p:cNvCxnSpPr>
          <p:nvPr/>
        </p:nvCxnSpPr>
        <p:spPr>
          <a:xfrm flipV="1">
            <a:off x="6511212" y="1583094"/>
            <a:ext cx="0" cy="38100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5EC8C3C4-72A6-C8F7-6E4A-C2DB435BB5AE}"/>
                  </a:ext>
                </a:extLst>
              </p:cNvPr>
              <p:cNvSpPr txBox="1"/>
              <p:nvPr/>
            </p:nvSpPr>
            <p:spPr>
              <a:xfrm>
                <a:off x="2464837" y="1187908"/>
                <a:ext cx="45719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𝑄</m:t>
                      </m:r>
                      <m:r>
                        <a:rPr lang="en-US" b="0" i="1" baseline="-25000" smtClean="0"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IN" baseline="-25000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5EC8C3C4-72A6-C8F7-6E4A-C2DB435BB5A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64837" y="1187908"/>
                <a:ext cx="457198" cy="369332"/>
              </a:xfrm>
              <a:prstGeom prst="rect">
                <a:avLst/>
              </a:prstGeom>
              <a:blipFill>
                <a:blip r:embed="rId3"/>
                <a:stretch>
                  <a:fillRect b="-11667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C629FD16-507A-FD18-48E1-07AB79BB3B2A}"/>
                  </a:ext>
                </a:extLst>
              </p:cNvPr>
              <p:cNvSpPr txBox="1"/>
              <p:nvPr/>
            </p:nvSpPr>
            <p:spPr>
              <a:xfrm>
                <a:off x="4358952" y="1187908"/>
                <a:ext cx="45719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𝑄</m:t>
                      </m:r>
                      <m:r>
                        <a:rPr lang="en-US" b="0" i="1" baseline="-25000" smtClean="0">
                          <a:latin typeface="Cambria Math" panose="02040503050406030204" pitchFamily="18" charset="0"/>
                        </a:rPr>
                        <m:t>2</m:t>
                      </m:r>
                    </m:oMath>
                  </m:oMathPara>
                </a14:m>
                <a:endParaRPr lang="en-IN" baseline="-25000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C629FD16-507A-FD18-48E1-07AB79BB3B2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58952" y="1187908"/>
                <a:ext cx="457198" cy="369332"/>
              </a:xfrm>
              <a:prstGeom prst="rect">
                <a:avLst/>
              </a:prstGeom>
              <a:blipFill>
                <a:blip r:embed="rId4"/>
                <a:stretch>
                  <a:fillRect b="-11667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42BE3F89-13C7-2A16-DC19-ECE39F4B2748}"/>
                  </a:ext>
                </a:extLst>
              </p:cNvPr>
              <p:cNvSpPr txBox="1"/>
              <p:nvPr/>
            </p:nvSpPr>
            <p:spPr>
              <a:xfrm>
                <a:off x="6327711" y="1187908"/>
                <a:ext cx="45719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𝑄</m:t>
                      </m:r>
                      <m:r>
                        <a:rPr lang="en-US" b="0" i="1" baseline="-25000" smtClean="0">
                          <a:latin typeface="Cambria Math" panose="02040503050406030204" pitchFamily="18" charset="0"/>
                        </a:rPr>
                        <m:t>3</m:t>
                      </m:r>
                    </m:oMath>
                  </m:oMathPara>
                </a14:m>
                <a:endParaRPr lang="en-IN" baseline="-25000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42BE3F89-13C7-2A16-DC19-ECE39F4B274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27711" y="1187908"/>
                <a:ext cx="457198" cy="369332"/>
              </a:xfrm>
              <a:prstGeom prst="rect">
                <a:avLst/>
              </a:prstGeom>
              <a:blipFill>
                <a:blip r:embed="rId5"/>
                <a:stretch>
                  <a:fillRect b="-11667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795415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Range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1119628"/>
            <a:ext cx="8229600" cy="954107"/>
          </a:xfrm>
        </p:spPr>
        <p:txBody>
          <a:bodyPr>
            <a:spAutoFit/>
          </a:bodyPr>
          <a:lstStyle/>
          <a:p>
            <a:r>
              <a:rPr sz="2800" dirty="0"/>
              <a:t>The </a:t>
            </a:r>
            <a:r>
              <a:rPr sz="2800" b="1" dirty="0"/>
              <a:t>range</a:t>
            </a:r>
            <a:r>
              <a:rPr sz="2800" dirty="0"/>
              <a:t> is the difference between the largest value and smallest value in a data set.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1: Finding the Range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sz="2800" dirty="0"/>
                  <a:t>The points scored by a star center in recent basketball games are listed below. Calculate the range.</a:t>
                </a:r>
              </a:p>
              <a:p>
                <a:pPr algn="ctr"/>
                <a:r>
                  <a:rPr lang="en-US" sz="2800" dirty="0">
                    <a:latin typeface="Cambria Math"/>
                  </a:rPr>
                  <a:t>15   </a:t>
                </a:r>
                <a:r>
                  <a:rPr lang="en-US" sz="2800" dirty="0"/>
                  <a:t> </a:t>
                </a:r>
                <a:r>
                  <a:rPr lang="en-US" sz="2800" dirty="0">
                    <a:latin typeface="Cambria Math"/>
                  </a:rPr>
                  <a:t>16   </a:t>
                </a:r>
                <a:r>
                  <a:rPr lang="en-US" sz="2800" dirty="0"/>
                  <a:t> </a:t>
                </a:r>
                <a:r>
                  <a:rPr lang="en-US" sz="2800" dirty="0">
                    <a:latin typeface="Cambria Math"/>
                  </a:rPr>
                  <a:t>20   </a:t>
                </a:r>
                <a:r>
                  <a:rPr lang="en-US" sz="2800" dirty="0"/>
                  <a:t> </a:t>
                </a:r>
                <a:r>
                  <a:rPr lang="en-US" sz="2800" dirty="0">
                    <a:latin typeface="Cambria Math"/>
                  </a:rPr>
                  <a:t>12   </a:t>
                </a:r>
                <a:r>
                  <a:rPr lang="en-US" sz="2800" dirty="0"/>
                  <a:t> </a:t>
                </a:r>
                <a:r>
                  <a:rPr lang="en-US" sz="2800" dirty="0">
                    <a:latin typeface="Cambria Math"/>
                  </a:rPr>
                  <a:t>16   </a:t>
                </a:r>
                <a:r>
                  <a:rPr lang="en-US" sz="2800" dirty="0"/>
                  <a:t> </a:t>
                </a:r>
                <a:r>
                  <a:rPr lang="en-US" sz="2800" dirty="0">
                    <a:latin typeface="Cambria Math"/>
                  </a:rPr>
                  <a:t>16   </a:t>
                </a:r>
                <a:r>
                  <a:rPr lang="en-US" sz="2800" dirty="0"/>
                  <a:t> </a:t>
                </a:r>
                <a:r>
                  <a:rPr lang="en-US" sz="2800" dirty="0">
                    <a:latin typeface="Cambria Math"/>
                  </a:rPr>
                  <a:t>18   </a:t>
                </a:r>
                <a:r>
                  <a:rPr lang="en-US" sz="2800" dirty="0"/>
                  <a:t> </a:t>
                </a:r>
                <a:r>
                  <a:rPr lang="en-US" sz="2800" dirty="0">
                    <a:latin typeface="Cambria Math"/>
                  </a:rPr>
                  <a:t>28   </a:t>
                </a:r>
                <a:r>
                  <a:rPr lang="en-US" sz="2800" dirty="0"/>
                  <a:t> </a:t>
                </a:r>
                <a:r>
                  <a:rPr lang="en-US" sz="2800" dirty="0">
                    <a:latin typeface="Cambria Math"/>
                  </a:rPr>
                  <a:t>12   </a:t>
                </a:r>
                <a:r>
                  <a:rPr lang="en-US" sz="2800" dirty="0"/>
                  <a:t> </a:t>
                </a:r>
                <a:r>
                  <a:rPr lang="en-US" sz="2800" dirty="0">
                    <a:latin typeface="Cambria Math"/>
                  </a:rPr>
                  <a:t>9</a:t>
                </a:r>
              </a:p>
              <a:p>
                <a:r>
                  <a:rPr lang="en-US" b="1" dirty="0"/>
                  <a:t>Solution</a:t>
                </a:r>
              </a:p>
              <a:p>
                <a:r>
                  <a:rPr lang="en-US" dirty="0"/>
                  <a:t>The maximum value is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28</m:t>
                    </m:r>
                  </m:oMath>
                </a14:m>
                <a:r>
                  <a:rPr lang="en-US" dirty="0"/>
                  <a:t> and the minimum value is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9</m:t>
                    </m:r>
                  </m:oMath>
                </a14:m>
                <a:r>
                  <a:rPr lang="en-US" dirty="0"/>
                  <a:t>, so the range is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28−9=19.</m:t>
                    </m:r>
                  </m:oMath>
                </a14:m>
                <a:endParaRPr lang="en-US" dirty="0"/>
              </a:p>
              <a:p>
                <a:endParaRPr sz="2800" dirty="0">
                  <a:latin typeface="Cambria Math"/>
                </a:endParaRPr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227" r="-222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2: Finding the Range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sz="2800" dirty="0"/>
                  <a:t>The grades on a recent statistics exam are listed below. Calculate the range.</a:t>
                </a: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 dirty="0" smtClean="0">
                          <a:latin typeface="Cambria Math" panose="02040503050406030204" pitchFamily="18" charset="0"/>
                        </a:rPr>
                        <m:t>85</m:t>
                      </m:r>
                      <m:r>
                        <a:rPr lang="en-US" sz="2800" i="1" dirty="0" smtClean="0">
                          <a:latin typeface="Cambria Math" panose="02040503050406030204" pitchFamily="18" charset="0"/>
                        </a:rPr>
                        <m:t>    </m:t>
                      </m:r>
                      <m:r>
                        <a:rPr lang="en-US" sz="2800" i="1" dirty="0" smtClean="0">
                          <a:latin typeface="Cambria Math" panose="02040503050406030204" pitchFamily="18" charset="0"/>
                        </a:rPr>
                        <m:t>88</m:t>
                      </m:r>
                      <m:r>
                        <a:rPr lang="en-US" sz="2800" i="1" dirty="0" smtClean="0">
                          <a:latin typeface="Cambria Math" panose="02040503050406030204" pitchFamily="18" charset="0"/>
                        </a:rPr>
                        <m:t>    </m:t>
                      </m:r>
                      <m:r>
                        <a:rPr lang="en-US" sz="2800" i="1" dirty="0" smtClean="0">
                          <a:latin typeface="Cambria Math" panose="02040503050406030204" pitchFamily="18" charset="0"/>
                        </a:rPr>
                        <m:t>82</m:t>
                      </m:r>
                      <m:r>
                        <a:rPr lang="en-US" sz="2800" i="1" dirty="0" smtClean="0">
                          <a:latin typeface="Cambria Math" panose="02040503050406030204" pitchFamily="18" charset="0"/>
                        </a:rPr>
                        <m:t>    </m:t>
                      </m:r>
                      <m:r>
                        <a:rPr lang="en-US" sz="2800" i="1" dirty="0" smtClean="0">
                          <a:latin typeface="Cambria Math" panose="02040503050406030204" pitchFamily="18" charset="0"/>
                        </a:rPr>
                        <m:t>84</m:t>
                      </m:r>
                      <m:r>
                        <a:rPr lang="en-US" sz="2800" i="1" dirty="0" smtClean="0">
                          <a:latin typeface="Cambria Math" panose="02040503050406030204" pitchFamily="18" charset="0"/>
                        </a:rPr>
                        <m:t>    </m:t>
                      </m:r>
                      <m:r>
                        <a:rPr lang="en-US" sz="2800" i="1" dirty="0" smtClean="0">
                          <a:latin typeface="Cambria Math" panose="02040503050406030204" pitchFamily="18" charset="0"/>
                        </a:rPr>
                        <m:t>89</m:t>
                      </m:r>
                      <m:r>
                        <a:rPr lang="en-US" sz="2800" i="1" dirty="0" smtClean="0">
                          <a:latin typeface="Cambria Math" panose="02040503050406030204" pitchFamily="18" charset="0"/>
                        </a:rPr>
                        <m:t>    </m:t>
                      </m:r>
                      <m:r>
                        <a:rPr lang="en-US" sz="2800" i="1" dirty="0" smtClean="0">
                          <a:latin typeface="Cambria Math" panose="02040503050406030204" pitchFamily="18" charset="0"/>
                        </a:rPr>
                        <m:t>81</m:t>
                      </m:r>
                      <m:r>
                        <a:rPr lang="en-US" sz="2800" i="1" dirty="0" smtClean="0">
                          <a:latin typeface="Cambria Math" panose="02040503050406030204" pitchFamily="18" charset="0"/>
                        </a:rPr>
                        <m:t>    </m:t>
                      </m:r>
                      <m:r>
                        <a:rPr lang="en-US" sz="2800" i="1" dirty="0" smtClean="0">
                          <a:latin typeface="Cambria Math" panose="02040503050406030204" pitchFamily="18" charset="0"/>
                        </a:rPr>
                        <m:t>90</m:t>
                      </m:r>
                      <m:r>
                        <a:rPr lang="en-US" sz="2800" i="1" dirty="0" smtClean="0">
                          <a:latin typeface="Cambria Math" panose="02040503050406030204" pitchFamily="18" charset="0"/>
                        </a:rPr>
                        <m:t>    </m:t>
                      </m:r>
                      <m:r>
                        <a:rPr lang="en-US" sz="2800" i="1" dirty="0" smtClean="0">
                          <a:latin typeface="Cambria Math" panose="02040503050406030204" pitchFamily="18" charset="0"/>
                        </a:rPr>
                        <m:t>63</m:t>
                      </m:r>
                      <m:r>
                        <a:rPr lang="en-US" sz="2800" i="1" dirty="0" smtClean="0">
                          <a:latin typeface="Cambria Math" panose="02040503050406030204" pitchFamily="18" charset="0"/>
                        </a:rPr>
                        <m:t>    </m:t>
                      </m:r>
                      <m:r>
                        <a:rPr lang="en-US" sz="2800" i="1" dirty="0" smtClean="0">
                          <a:latin typeface="Cambria Math" panose="02040503050406030204" pitchFamily="18" charset="0"/>
                        </a:rPr>
                        <m:t>87</m:t>
                      </m:r>
                      <m:r>
                        <a:rPr lang="en-US" sz="2800" i="1" dirty="0" smtClean="0">
                          <a:latin typeface="Cambria Math" panose="02040503050406030204" pitchFamily="18" charset="0"/>
                        </a:rPr>
                        <m:t>    </m:t>
                      </m:r>
                      <m:r>
                        <a:rPr lang="en-US" sz="2800" i="1" dirty="0" smtClean="0">
                          <a:latin typeface="Cambria Math" panose="02040503050406030204" pitchFamily="18" charset="0"/>
                        </a:rPr>
                        <m:t>86</m:t>
                      </m:r>
                    </m:oMath>
                  </m:oMathPara>
                </a14:m>
                <a:endParaRPr lang="en-US" sz="2800" dirty="0">
                  <a:latin typeface="Cambria Math"/>
                </a:endParaRPr>
              </a:p>
              <a:p>
                <a:r>
                  <a:rPr lang="en-US" b="1" dirty="0"/>
                  <a:t>Solution</a:t>
                </a:r>
              </a:p>
              <a:p>
                <a:r>
                  <a:rPr lang="en-US" dirty="0"/>
                  <a:t>The maximum value is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90</m:t>
                    </m:r>
                  </m:oMath>
                </a14:m>
                <a:r>
                  <a:rPr lang="en-US" dirty="0"/>
                  <a:t> and the minimum value is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63</m:t>
                    </m:r>
                  </m:oMath>
                </a14:m>
                <a:r>
                  <a:rPr lang="en-US" dirty="0"/>
                  <a:t>, so the range is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90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63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27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endParaRPr lang="en-US" dirty="0"/>
              </a:p>
              <a:p>
                <a:endParaRPr sz="2800" dirty="0">
                  <a:latin typeface="Cambria Math"/>
                </a:endParaRPr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227" r="-667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/>
            </a:pPr>
            <a:r>
              <a:rPr lang="en-US" dirty="0"/>
              <a:t>Note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1143313"/>
            <a:ext cx="8229600" cy="1384995"/>
          </a:xfrm>
        </p:spPr>
        <p:txBody>
          <a:bodyPr>
            <a:spAutoFit/>
          </a:bodyPr>
          <a:lstStyle/>
          <a:p>
            <a:r>
              <a:rPr lang="en-US" sz="2800" dirty="0"/>
              <a:t>It is important to note that the formula for standard deviation differs for samples and populations. We will only consider samples here.</a:t>
            </a:r>
            <a:endParaRPr sz="2800" dirty="0"/>
          </a:p>
        </p:txBody>
      </p:sp>
    </p:spTree>
    <p:extLst>
      <p:ext uri="{BB962C8B-B14F-4D97-AF65-F5344CB8AC3E}">
        <p14:creationId xmlns:p14="http://schemas.microsoft.com/office/powerpoint/2010/main" val="16139953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/>
            </a:pPr>
            <a:r>
              <a:rPr lang="en-US" dirty="0"/>
              <a:t>Formula: </a:t>
            </a:r>
            <a:r>
              <a:rPr dirty="0"/>
              <a:t>Sample Standard Deviation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>
              <a:xfrm>
                <a:off x="457200" y="1143313"/>
                <a:ext cx="8229600" cy="3902222"/>
              </a:xfrm>
            </p:spPr>
            <p:txBody>
              <a:bodyPr>
                <a:spAutoFit/>
              </a:bodyPr>
              <a:lstStyle/>
              <a:p>
                <a:r>
                  <a:rPr lang="en-US" sz="2800" dirty="0"/>
                  <a:t>The </a:t>
                </a:r>
                <a:r>
                  <a:rPr lang="en-US" sz="2800" b="1" dirty="0"/>
                  <a:t>sample standard deviation</a:t>
                </a:r>
                <a:r>
                  <a:rPr lang="en-US" sz="2800" dirty="0"/>
                  <a:t> indicates how much we would expect a data value to differ from the mean.</a:t>
                </a:r>
              </a:p>
              <a:p>
                <a:r>
                  <a:rPr lang="en-US" sz="2800" dirty="0"/>
                  <a:t>The formula for standard deviation for a sample is</a:t>
                </a:r>
              </a:p>
              <a:p>
                <a:pPr>
                  <a:defRPr sz="2800"/>
                </a:pPr>
                <a:r>
                  <a:rPr lang="en-US" sz="2800" dirty="0"/>
                  <a:t>		 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𝑠</m:t>
                    </m:r>
                    <m:r>
                      <a:rPr lang="en-US">
                        <a:latin typeface="Cambria Math" panose="02040503050406030204" pitchFamily="18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f>
                          <m:fPr>
                            <m:ctrlPr>
                              <a:rPr lang="ar-AE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ar-AE">
                                <a:latin typeface="Cambria Math" panose="02040503050406030204" pitchFamily="18" charset="0"/>
                              </a:rPr>
                              <m:t>∑</m:t>
                            </m:r>
                            <m:sSup>
                              <m:sSupPr>
                                <m:ctrlPr>
                                  <a:rPr lang="ar-AE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d>
                                  <m:dPr>
                                    <m:ctrlPr>
                                      <a:rPr lang="ar-AE" i="1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ar-AE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  <m:r>
                                      <a:rPr lang="ar-AE">
                                        <a:latin typeface="Cambria Math" panose="02040503050406030204" pitchFamily="18" charset="0"/>
                                      </a:rPr>
                                      <m:t>−</m:t>
                                    </m:r>
                                    <m:limUpp>
                                      <m:limUppPr>
                                        <m:ctrlPr>
                                          <a:rPr lang="ar-AE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limUppPr>
                                      <m:e>
                                        <m:r>
                                          <a:rPr lang="ar-AE" smtClean="0"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  <m:lim>
                                        <m:r>
                                          <a:rPr lang="ar-AE">
                                            <a:latin typeface="Cambria Math" panose="02040503050406030204" pitchFamily="18" charset="0"/>
                                          </a:rPr>
                                          <m:t>_</m:t>
                                        </m:r>
                                      </m:lim>
                                    </m:limUpp>
                                  </m:e>
                                </m:d>
                              </m:e>
                              <m:sup>
                                <m:r>
                                  <a:rPr lang="ar-AE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num>
                          <m:den>
                            <m:r>
                              <a:rPr lang="ar-AE">
                                <a:latin typeface="Cambria Math" panose="02040503050406030204" pitchFamily="18" charset="0"/>
                              </a:rPr>
                              <m:t>𝑛</m:t>
                            </m:r>
                            <m:r>
                              <a:rPr lang="ar-AE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ar-AE">
                                <a:latin typeface="Cambria Math" panose="02040503050406030204" pitchFamily="18" charset="0"/>
                              </a:rPr>
                              <m:t>1</m:t>
                            </m:r>
                          </m:den>
                        </m:f>
                      </m:e>
                    </m:rad>
                  </m:oMath>
                </a14:m>
                <a:r>
                  <a:rPr lang="en-US" sz="2800" dirty="0"/>
                  <a:t>,</a:t>
                </a:r>
                <a:endParaRPr lang="ar-AE" sz="2800" dirty="0"/>
              </a:p>
              <a:p>
                <a:pPr>
                  <a:defRPr sz="2800"/>
                </a:pPr>
                <a:r>
                  <a:rPr lang="en-US" sz="2800" dirty="0"/>
                  <a:t>where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sz="2800" dirty="0"/>
                  <a:t> represents each data value, </a:t>
                </a:r>
                <a14:m>
                  <m:oMath xmlns:m="http://schemas.openxmlformats.org/officeDocument/2006/math">
                    <m:limUpp>
                      <m:limUpp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limUppPr>
                      <m:e>
                        <m:r>
                          <a:rPr lang="ar-AE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lim>
                        <m:r>
                          <a:rPr lang="ar-AE">
                            <a:latin typeface="Cambria Math" panose="02040503050406030204" pitchFamily="18" charset="0"/>
                          </a:rPr>
                          <m:t>_</m:t>
                        </m:r>
                      </m:lim>
                    </m:limUpp>
                  </m:oMath>
                </a14:m>
                <a:r>
                  <a:rPr lang="ar-AE" sz="2800" dirty="0"/>
                  <a:t> </a:t>
                </a:r>
                <a:r>
                  <a:rPr lang="en-US" sz="2800" dirty="0"/>
                  <a:t>is the sample mean, and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sz="2800" dirty="0"/>
                  <a:t> is the sample size. Recall that the Greek letter sigma, </a:t>
                </a:r>
                <a14:m>
                  <m:oMath xmlns:m="http://schemas.openxmlformats.org/officeDocument/2006/math">
                    <m:r>
                      <a:rPr lang="ar-AE">
                        <a:latin typeface="Cambria Math" panose="02040503050406030204" pitchFamily="18" charset="0"/>
                      </a:rPr>
                      <m:t>∑</m:t>
                    </m:r>
                  </m:oMath>
                </a14:m>
                <a:r>
                  <a:rPr lang="el-GR" sz="2800" dirty="0"/>
                  <a:t>, </a:t>
                </a:r>
                <a:r>
                  <a:rPr lang="en-US" sz="2800" dirty="0"/>
                  <a:t>is used to denote summation.</a:t>
                </a:r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xfrm>
                <a:off x="457200" y="1143313"/>
                <a:ext cx="8229600" cy="3902222"/>
              </a:xfrm>
              <a:blipFill>
                <a:blip r:embed="rId2"/>
                <a:stretch>
                  <a:fillRect l="-1328" t="-1240" r="-1771" b="-3101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3: Finding the Standard Deviation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 lnSpcReduction="10000"/>
              </a:bodyPr>
              <a:lstStyle/>
              <a:p>
                <a:r>
                  <a:rPr lang="en-US" sz="2800" dirty="0"/>
                  <a:t>A sample of points scored by a star center in recent basketball games is listed below. Calculate the standard deviation. Round to the nearest hundredth.</a:t>
                </a:r>
              </a:p>
              <a:p>
                <a:pPr algn="ctr"/>
                <a:r>
                  <a:rPr lang="en-US" sz="2800" dirty="0">
                    <a:latin typeface="Cambria Math"/>
                  </a:rPr>
                  <a:t>15</a:t>
                </a:r>
                <a:r>
                  <a:rPr lang="en-US" sz="2800" dirty="0"/>
                  <a:t>    </a:t>
                </a:r>
                <a:r>
                  <a:rPr lang="en-US" sz="2800" dirty="0">
                    <a:latin typeface="Cambria Math"/>
                  </a:rPr>
                  <a:t>16   </a:t>
                </a:r>
                <a:r>
                  <a:rPr lang="en-US" sz="2800" dirty="0"/>
                  <a:t> </a:t>
                </a:r>
                <a:r>
                  <a:rPr lang="en-US" sz="2800" dirty="0">
                    <a:latin typeface="Cambria Math"/>
                  </a:rPr>
                  <a:t>20   </a:t>
                </a:r>
                <a:r>
                  <a:rPr lang="en-US" sz="2800" dirty="0"/>
                  <a:t> </a:t>
                </a:r>
                <a:r>
                  <a:rPr lang="en-US" sz="2800" dirty="0">
                    <a:latin typeface="Cambria Math"/>
                  </a:rPr>
                  <a:t>12</a:t>
                </a:r>
                <a:r>
                  <a:rPr lang="en-US" sz="2800" dirty="0"/>
                  <a:t>    </a:t>
                </a:r>
                <a:r>
                  <a:rPr lang="en-US" sz="2800" dirty="0">
                    <a:latin typeface="Cambria Math"/>
                  </a:rPr>
                  <a:t>16   </a:t>
                </a:r>
                <a:r>
                  <a:rPr lang="en-US" sz="2800" dirty="0"/>
                  <a:t> </a:t>
                </a:r>
                <a:r>
                  <a:rPr lang="en-US" sz="2800" dirty="0">
                    <a:latin typeface="Cambria Math"/>
                  </a:rPr>
                  <a:t>16</a:t>
                </a:r>
                <a:r>
                  <a:rPr lang="en-US" sz="2800" dirty="0"/>
                  <a:t>    </a:t>
                </a:r>
                <a:r>
                  <a:rPr lang="en-US" sz="2800" dirty="0">
                    <a:latin typeface="Cambria Math"/>
                  </a:rPr>
                  <a:t>18   </a:t>
                </a:r>
                <a:r>
                  <a:rPr lang="en-US" sz="2800" dirty="0"/>
                  <a:t> </a:t>
                </a:r>
                <a:r>
                  <a:rPr lang="en-US" sz="2800" dirty="0">
                    <a:latin typeface="Cambria Math"/>
                  </a:rPr>
                  <a:t>28   </a:t>
                </a:r>
                <a:r>
                  <a:rPr lang="en-US" sz="2800" dirty="0"/>
                  <a:t> </a:t>
                </a:r>
                <a:r>
                  <a:rPr lang="en-US" sz="2800" dirty="0">
                    <a:latin typeface="Cambria Math"/>
                  </a:rPr>
                  <a:t>12   </a:t>
                </a:r>
                <a:r>
                  <a:rPr lang="en-US" sz="2800" dirty="0"/>
                  <a:t> </a:t>
                </a:r>
                <a:r>
                  <a:rPr lang="en-US" sz="2800" dirty="0">
                    <a:latin typeface="Cambria Math"/>
                  </a:rPr>
                  <a:t>9</a:t>
                </a:r>
              </a:p>
              <a:p>
                <a:r>
                  <a:rPr lang="en-US" b="1" dirty="0"/>
                  <a:t>Solution</a:t>
                </a:r>
              </a:p>
              <a:p>
                <a:r>
                  <a:rPr lang="en-US" dirty="0"/>
                  <a:t>In order to calculate the standard deviation, we begin by finding the mean of the sample.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bar>
                        <m:barPr>
                          <m:pos m:val="top"/>
                          <m:ctrlPr>
                            <a:rPr lang="ar-AE" i="1" smtClean="0">
                              <a:latin typeface="Cambria Math" panose="02040503050406030204" pitchFamily="18" charset="0"/>
                            </a:rPr>
                          </m:ctrlPr>
                        </m:bar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bar>
                      <m:r>
                        <a:rPr lang="ar-AE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ar-AE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nary>
                            <m:naryPr>
                              <m:chr m:val="∑"/>
                              <m:subHide m:val="on"/>
                              <m:supHide m:val="on"/>
                              <m:ctrlPr>
                                <a:rPr lang="ar-AE" b="0" i="1" smtClean="0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/>
                            <m:sup/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nary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15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16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20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12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16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16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18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28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12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9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10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2086" r="-1630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3: Finding the Standard Deviation</a:t>
            </a:r>
            <a:r>
              <a:rPr lang="en-US" dirty="0"/>
              <a:t> (cont.)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162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10</m:t>
                          </m:r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=16.2</m:t>
                      </m:r>
                    </m:oMath>
                  </m:oMathPara>
                </a14:m>
                <a:endParaRPr lang="en-US" dirty="0"/>
              </a:p>
              <a:p>
                <a:r>
                  <a:rPr lang="en-US" dirty="0"/>
                  <a:t>The mean is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16.2.</m:t>
                    </m:r>
                  </m:oMath>
                </a14:m>
                <a:endParaRPr lang="en-US" dirty="0"/>
              </a:p>
              <a:p>
                <a:r>
                  <a:rPr lang="en-US" dirty="0"/>
                  <a:t>When calculating the standard deviation, it is helpful to use a table to keep the numbers organized.</a:t>
                </a:r>
              </a:p>
              <a:p>
                <a:endParaRPr lang="en-US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r="-1481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e 3">
                <a:extLst>
                  <a:ext uri="{FF2B5EF4-FFF2-40B4-BE49-F238E27FC236}">
                    <a16:creationId xmlns:a16="http://schemas.microsoft.com/office/drawing/2014/main" id="{22184AF0-2C72-7300-BA01-0C2EE183F3D3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420192543"/>
                  </p:ext>
                </p:extLst>
              </p:nvPr>
            </p:nvGraphicFramePr>
            <p:xfrm>
              <a:off x="1371600" y="3335694"/>
              <a:ext cx="6096000" cy="259696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2032000">
                      <a:extLst>
                        <a:ext uri="{9D8B030D-6E8A-4147-A177-3AD203B41FA5}">
                          <a16:colId xmlns:a16="http://schemas.microsoft.com/office/drawing/2014/main" val="1815030885"/>
                        </a:ext>
                      </a:extLst>
                    </a:gridCol>
                    <a:gridCol w="2032000">
                      <a:extLst>
                        <a:ext uri="{9D8B030D-6E8A-4147-A177-3AD203B41FA5}">
                          <a16:colId xmlns:a16="http://schemas.microsoft.com/office/drawing/2014/main" val="3075939277"/>
                        </a:ext>
                      </a:extLst>
                    </a:gridCol>
                    <a:gridCol w="2032000">
                      <a:extLst>
                        <a:ext uri="{9D8B030D-6E8A-4147-A177-3AD203B41FA5}">
                          <a16:colId xmlns:a16="http://schemas.microsoft.com/office/drawing/2014/main" val="1340286199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𝒙</m:t>
                                </m:r>
                              </m:oMath>
                            </m:oMathPara>
                          </a14:m>
                          <a:endParaRPr lang="en-IN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𝒙</m:t>
                                </m:r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bar>
                                  <m:barPr>
                                    <m:pos m:val="top"/>
                                    <m:ctrlPr>
                                      <a:rPr lang="en-US" b="1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barPr>
                                  <m:e>
                                    <m:r>
                                      <a:rPr lang="en-US" b="1" i="1" smtClean="0">
                                        <a:latin typeface="Cambria Math" panose="02040503050406030204" pitchFamily="18" charset="0"/>
                                      </a:rPr>
                                      <m:t>𝒙</m:t>
                                    </m:r>
                                  </m:e>
                                </m:bar>
                              </m:oMath>
                            </m:oMathPara>
                          </a14:m>
                          <a:endParaRPr lang="en-IN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en-US" b="1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d>
                                      <m:dPr>
                                        <m:ctrlPr>
                                          <a:rPr lang="en-IN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lang="en-US" b="1" i="1" smtClean="0">
                                            <a:latin typeface="Cambria Math" panose="02040503050406030204" pitchFamily="18" charset="0"/>
                                          </a:rPr>
                                          <m:t>𝒙</m:t>
                                        </m:r>
                                        <m:r>
                                          <a:rPr lang="en-US" b="1" i="1" smtClean="0">
                                            <a:latin typeface="Cambria Math" panose="02040503050406030204" pitchFamily="18" charset="0"/>
                                          </a:rPr>
                                          <m:t>−</m:t>
                                        </m:r>
                                        <m:bar>
                                          <m:barPr>
                                            <m:pos m:val="top"/>
                                            <m:ctrlPr>
                                              <a:rPr lang="en-US" b="1" i="1" smtClean="0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barPr>
                                          <m:e>
                                            <m:r>
                                              <a:rPr lang="en-US" b="1" i="1" smtClean="0">
                                                <a:latin typeface="Cambria Math" panose="02040503050406030204" pitchFamily="18" charset="0"/>
                                              </a:rPr>
                                              <m:t>𝒙</m:t>
                                            </m:r>
                                          </m:e>
                                        </m:bar>
                                      </m:e>
                                    </m:d>
                                  </m:e>
                                  <m:sup>
                                    <m:r>
                                      <a:rPr lang="en-US" b="1" i="1" smtClean="0">
                                        <a:latin typeface="Cambria Math" panose="02040503050406030204" pitchFamily="18" charset="0"/>
                                      </a:rPr>
                                      <m:t>𝟐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IN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4199651168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15</m:t>
                                </m:r>
                              </m:oMath>
                            </m:oMathPara>
                          </a14:m>
                          <a:endParaRPr lang="en-IN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−1.2</m:t>
                                </m:r>
                              </m:oMath>
                            </m:oMathPara>
                          </a14:m>
                          <a:endParaRPr lang="en-IN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1.44</m:t>
                                </m:r>
                              </m:oMath>
                            </m:oMathPara>
                          </a14:m>
                          <a:endParaRPr lang="en-IN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337693097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16</m:t>
                                </m:r>
                              </m:oMath>
                            </m:oMathPara>
                          </a14:m>
                          <a:endParaRPr lang="en-IN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−0.2</m:t>
                                </m:r>
                              </m:oMath>
                            </m:oMathPara>
                          </a14:m>
                          <a:endParaRPr lang="en-IN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0.04</m:t>
                                </m:r>
                              </m:oMath>
                            </m:oMathPara>
                          </a14:m>
                          <a:endParaRPr lang="en-IN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093973510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20</m:t>
                                </m:r>
                              </m:oMath>
                            </m:oMathPara>
                          </a14:m>
                          <a:endParaRPr lang="en-IN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3.8</m:t>
                                </m:r>
                              </m:oMath>
                            </m:oMathPara>
                          </a14:m>
                          <a:endParaRPr lang="en-IN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14.44</m:t>
                                </m:r>
                              </m:oMath>
                            </m:oMathPara>
                          </a14:m>
                          <a:endParaRPr lang="en-IN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238929261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12</m:t>
                                </m:r>
                              </m:oMath>
                            </m:oMathPara>
                          </a14:m>
                          <a:endParaRPr lang="en-IN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−4.2</m:t>
                                </m:r>
                              </m:oMath>
                            </m:oMathPara>
                          </a14:m>
                          <a:endParaRPr lang="en-IN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17.64</m:t>
                                </m:r>
                              </m:oMath>
                            </m:oMathPara>
                          </a14:m>
                          <a:endParaRPr lang="en-IN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44146694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16</m:t>
                                </m:r>
                              </m:oMath>
                            </m:oMathPara>
                          </a14:m>
                          <a:endParaRPr lang="en-IN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−0.2</m:t>
                                </m:r>
                              </m:oMath>
                            </m:oMathPara>
                          </a14:m>
                          <a:endParaRPr lang="en-IN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0.04</m:t>
                                </m:r>
                              </m:oMath>
                            </m:oMathPara>
                          </a14:m>
                          <a:endParaRPr lang="en-IN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091286454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16</m:t>
                                </m:r>
                              </m:oMath>
                            </m:oMathPara>
                          </a14:m>
                          <a:endParaRPr lang="en-IN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−0.2</m:t>
                                </m:r>
                              </m:oMath>
                            </m:oMathPara>
                          </a14:m>
                          <a:endParaRPr lang="en-IN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0.04</m:t>
                                </m:r>
                              </m:oMath>
                            </m:oMathPara>
                          </a14:m>
                          <a:endParaRPr lang="en-IN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759052290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e 3">
                <a:extLst>
                  <a:ext uri="{FF2B5EF4-FFF2-40B4-BE49-F238E27FC236}">
                    <a16:creationId xmlns:a16="http://schemas.microsoft.com/office/drawing/2014/main" id="{22184AF0-2C72-7300-BA01-0C2EE183F3D3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420192543"/>
                  </p:ext>
                </p:extLst>
              </p:nvPr>
            </p:nvGraphicFramePr>
            <p:xfrm>
              <a:off x="1371600" y="3335694"/>
              <a:ext cx="6096000" cy="259696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2032000">
                      <a:extLst>
                        <a:ext uri="{9D8B030D-6E8A-4147-A177-3AD203B41FA5}">
                          <a16:colId xmlns:a16="http://schemas.microsoft.com/office/drawing/2014/main" val="1815030885"/>
                        </a:ext>
                      </a:extLst>
                    </a:gridCol>
                    <a:gridCol w="2032000">
                      <a:extLst>
                        <a:ext uri="{9D8B030D-6E8A-4147-A177-3AD203B41FA5}">
                          <a16:colId xmlns:a16="http://schemas.microsoft.com/office/drawing/2014/main" val="3075939277"/>
                        </a:ext>
                      </a:extLst>
                    </a:gridCol>
                    <a:gridCol w="2032000">
                      <a:extLst>
                        <a:ext uri="{9D8B030D-6E8A-4147-A177-3AD203B41FA5}">
                          <a16:colId xmlns:a16="http://schemas.microsoft.com/office/drawing/2014/main" val="1340286199"/>
                        </a:ext>
                      </a:extLst>
                    </a:gridCol>
                  </a:tblGrid>
                  <a:tr h="37192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601" t="-1639" r="-201802" b="-60327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100299" t="-1639" r="-101198" b="-60327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200901" t="-1639" r="-1502" b="-60327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4199651168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601" t="-101639" r="-201802" b="-50327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100299" t="-101639" r="-101198" b="-50327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200901" t="-101639" r="-1502" b="-50327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337693097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601" t="-201639" r="-201802" b="-40327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100299" t="-201639" r="-101198" b="-40327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200901" t="-201639" r="-1502" b="-40327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093973510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601" t="-301639" r="-201802" b="-30327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100299" t="-301639" r="-101198" b="-30327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200901" t="-301639" r="-1502" b="-30327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238929261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601" t="-401639" r="-201802" b="-20327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100299" t="-401639" r="-101198" b="-20327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200901" t="-401639" r="-1502" b="-20327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44146694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601" t="-501639" r="-201802" b="-10327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100299" t="-501639" r="-101198" b="-10327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200901" t="-501639" r="-1502" b="-10327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091286454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601" t="-601639" r="-201802" b="-327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100299" t="-601639" r="-101198" b="-327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200901" t="-601639" r="-1502" b="-327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759052290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17928828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Finding the Standard Deviation (cont.)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 lnSpcReduction="10000"/>
              </a:bodyPr>
              <a:lstStyle/>
              <a:p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  <a:p>
                <a:r>
                  <a:rPr lang="en-US" dirty="0"/>
                  <a:t>Now that the table is complete, we are ready to substitute values into the standard deviation formula.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nary>
                                <m:naryPr>
                                  <m:chr m:val="∑"/>
                                  <m:subHide m:val="on"/>
                                  <m:supHide m:val="on"/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naryPr>
                                <m:sub/>
                                <m:sup/>
                                <m:e>
                                  <m:sSup>
                                    <m:sSupPr>
                                      <m:ctrlP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d>
                                        <m:dPr>
                                          <m:ctrlPr>
                                            <a:rPr lang="en-US" b="0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r>
                                            <a:rPr lang="en-US" b="0" i="1" smtClean="0">
                                              <a:latin typeface="Cambria Math" panose="02040503050406030204" pitchFamily="18" charset="0"/>
                                            </a:rPr>
                                            <m:t>𝑥</m:t>
                                          </m:r>
                                          <m:r>
                                            <a:rPr lang="en-US" b="0" i="1" smtClean="0">
                                              <a:latin typeface="Cambria Math" panose="02040503050406030204" pitchFamily="18" charset="0"/>
                                            </a:rPr>
                                            <m:t>−</m:t>
                                          </m:r>
                                          <m:bar>
                                            <m:barPr>
                                              <m:pos m:val="top"/>
                                              <m:ctrlPr>
                                                <a:rPr lang="en-US" b="0" i="1" smtClean="0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barPr>
                                            <m:e>
                                              <m:r>
                                                <a:rPr lang="en-US" b="0" i="1" smtClean="0">
                                                  <a:latin typeface="Cambria Math" panose="02040503050406030204" pitchFamily="18" charset="0"/>
                                                </a:rPr>
                                                <m:t>𝑥</m:t>
                                              </m:r>
                                            </m:e>
                                          </m:bar>
                                        </m:e>
                                      </m:d>
                                    </m:e>
                                    <m:sup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</m:e>
                              </m:nary>
                            </m:num>
                            <m:den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den>
                          </m:f>
                        </m:e>
                      </m:ra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e 3">
                <a:extLst>
                  <a:ext uri="{FF2B5EF4-FFF2-40B4-BE49-F238E27FC236}">
                    <a16:creationId xmlns:a16="http://schemas.microsoft.com/office/drawing/2014/main" id="{22184AF0-2C72-7300-BA01-0C2EE183F3D3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115578797"/>
                  </p:ext>
                </p:extLst>
              </p:nvPr>
            </p:nvGraphicFramePr>
            <p:xfrm>
              <a:off x="1360713" y="1163216"/>
              <a:ext cx="6096000" cy="2590674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2032000">
                      <a:extLst>
                        <a:ext uri="{9D8B030D-6E8A-4147-A177-3AD203B41FA5}">
                          <a16:colId xmlns:a16="http://schemas.microsoft.com/office/drawing/2014/main" val="1815030885"/>
                        </a:ext>
                      </a:extLst>
                    </a:gridCol>
                    <a:gridCol w="2032000">
                      <a:extLst>
                        <a:ext uri="{9D8B030D-6E8A-4147-A177-3AD203B41FA5}">
                          <a16:colId xmlns:a16="http://schemas.microsoft.com/office/drawing/2014/main" val="3075939277"/>
                        </a:ext>
                      </a:extLst>
                    </a:gridCol>
                    <a:gridCol w="2032000">
                      <a:extLst>
                        <a:ext uri="{9D8B030D-6E8A-4147-A177-3AD203B41FA5}">
                          <a16:colId xmlns:a16="http://schemas.microsoft.com/office/drawing/2014/main" val="1340286199"/>
                        </a:ext>
                      </a:extLst>
                    </a:gridCol>
                  </a:tblGrid>
                  <a:tr h="324076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𝒙</m:t>
                                </m:r>
                              </m:oMath>
                            </m:oMathPara>
                          </a14:m>
                          <a:endParaRPr lang="en-IN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𝒙</m:t>
                                </m:r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bar>
                                  <m:barPr>
                                    <m:pos m:val="top"/>
                                    <m:ctrlPr>
                                      <a:rPr lang="en-US" b="1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barPr>
                                  <m:e>
                                    <m:r>
                                      <a:rPr lang="en-US" b="1" i="1" smtClean="0">
                                        <a:latin typeface="Cambria Math" panose="02040503050406030204" pitchFamily="18" charset="0"/>
                                      </a:rPr>
                                      <m:t>𝒙</m:t>
                                    </m:r>
                                  </m:e>
                                </m:bar>
                              </m:oMath>
                            </m:oMathPara>
                          </a14:m>
                          <a:endParaRPr lang="en-IN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en-US" b="1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d>
                                      <m:dPr>
                                        <m:ctrlPr>
                                          <a:rPr lang="en-IN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lang="en-US" b="1" i="1" smtClean="0">
                                            <a:latin typeface="Cambria Math" panose="02040503050406030204" pitchFamily="18" charset="0"/>
                                          </a:rPr>
                                          <m:t>𝒙</m:t>
                                        </m:r>
                                        <m:r>
                                          <a:rPr lang="en-US" b="1" i="1" smtClean="0">
                                            <a:latin typeface="Cambria Math" panose="02040503050406030204" pitchFamily="18" charset="0"/>
                                          </a:rPr>
                                          <m:t>−</m:t>
                                        </m:r>
                                        <m:bar>
                                          <m:barPr>
                                            <m:pos m:val="top"/>
                                            <m:ctrlPr>
                                              <a:rPr lang="en-US" b="1" i="1" smtClean="0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barPr>
                                          <m:e>
                                            <m:r>
                                              <a:rPr lang="en-US" b="1" i="1" smtClean="0">
                                                <a:latin typeface="Cambria Math" panose="02040503050406030204" pitchFamily="18" charset="0"/>
                                              </a:rPr>
                                              <m:t>𝒙</m:t>
                                            </m:r>
                                          </m:e>
                                        </m:bar>
                                      </m:e>
                                    </m:d>
                                  </m:e>
                                  <m:sup>
                                    <m:r>
                                      <a:rPr lang="en-US" b="1" i="1" smtClean="0">
                                        <a:latin typeface="Cambria Math" panose="02040503050406030204" pitchFamily="18" charset="0"/>
                                      </a:rPr>
                                      <m:t>𝟐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IN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4199651168"/>
                      </a:ext>
                    </a:extLst>
                  </a:tr>
                  <a:tr h="323135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18</m:t>
                                </m:r>
                              </m:oMath>
                            </m:oMathPara>
                          </a14:m>
                          <a:endParaRPr lang="en-IN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1.8</m:t>
                                </m:r>
                              </m:oMath>
                            </m:oMathPara>
                          </a14:m>
                          <a:endParaRPr lang="en-IN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3.24</m:t>
                                </m:r>
                              </m:oMath>
                            </m:oMathPara>
                          </a14:m>
                          <a:endParaRPr lang="en-IN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4108713920"/>
                      </a:ext>
                    </a:extLst>
                  </a:tr>
                  <a:tr h="323135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28</m:t>
                                </m:r>
                              </m:oMath>
                            </m:oMathPara>
                          </a14:m>
                          <a:endParaRPr lang="en-IN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11.8</m:t>
                                </m:r>
                              </m:oMath>
                            </m:oMathPara>
                          </a14:m>
                          <a:endParaRPr lang="en-IN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139.24</m:t>
                                </m:r>
                              </m:oMath>
                            </m:oMathPara>
                          </a14:m>
                          <a:endParaRPr lang="en-IN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337693097"/>
                      </a:ext>
                    </a:extLst>
                  </a:tr>
                  <a:tr h="323135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12</m:t>
                                </m:r>
                              </m:oMath>
                            </m:oMathPara>
                          </a14:m>
                          <a:endParaRPr lang="en-IN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−4.2</m:t>
                                </m:r>
                              </m:oMath>
                            </m:oMathPara>
                          </a14:m>
                          <a:endParaRPr lang="en-IN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17.64</m:t>
                                </m:r>
                              </m:oMath>
                            </m:oMathPara>
                          </a14:m>
                          <a:endParaRPr lang="en-IN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093973510"/>
                      </a:ext>
                    </a:extLst>
                  </a:tr>
                  <a:tr h="323135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9</m:t>
                                </m:r>
                              </m:oMath>
                            </m:oMathPara>
                          </a14:m>
                          <a:endParaRPr lang="en-IN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−7.2</m:t>
                                </m:r>
                              </m:oMath>
                            </m:oMathPara>
                          </a14:m>
                          <a:endParaRPr lang="en-IN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51.84</m:t>
                                </m:r>
                              </m:oMath>
                            </m:oMathPara>
                          </a14:m>
                          <a:endParaRPr lang="en-IN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238929261"/>
                      </a:ext>
                    </a:extLst>
                  </a:tr>
                  <a:tr h="658498"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nary>
                                  <m:naryPr>
                                    <m:chr m:val="∑"/>
                                    <m:subHide m:val="on"/>
                                    <m:supHide m:val="on"/>
                                    <m:ctrlPr>
                                      <a:rPr lang="en-US" b="1" i="1" dirty="0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naryPr>
                                  <m:sub/>
                                  <m:sup/>
                                  <m:e>
                                    <m:r>
                                      <a:rPr lang="en-US" b="1" i="1" dirty="0" smtClean="0">
                                        <a:latin typeface="Cambria Math" panose="02040503050406030204" pitchFamily="18" charset="0"/>
                                      </a:rPr>
                                      <m:t>=</m:t>
                                    </m:r>
                                    <m:r>
                                      <a:rPr lang="en-US" b="1" i="1" dirty="0" smtClean="0">
                                        <a:latin typeface="Cambria Math" panose="02040503050406030204" pitchFamily="18" charset="0"/>
                                      </a:rPr>
                                      <m:t>𝟐𝟒𝟓</m:t>
                                    </m:r>
                                    <m:r>
                                      <a:rPr lang="en-US" b="1" i="1" dirty="0" smtClean="0">
                                        <a:latin typeface="Cambria Math" panose="02040503050406030204" pitchFamily="18" charset="0"/>
                                      </a:rPr>
                                      <m:t>.</m:t>
                                    </m:r>
                                    <m:r>
                                      <a:rPr lang="en-US" b="1" i="1" dirty="0" smtClean="0">
                                        <a:latin typeface="Cambria Math" panose="02040503050406030204" pitchFamily="18" charset="0"/>
                                      </a:rPr>
                                      <m:t>𝟔</m:t>
                                    </m:r>
                                  </m:e>
                                </m:nary>
                              </m:oMath>
                            </m:oMathPara>
                          </a14:m>
                          <a:endParaRPr lang="en-IN" b="1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759052290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e 3">
                <a:extLst>
                  <a:ext uri="{FF2B5EF4-FFF2-40B4-BE49-F238E27FC236}">
                    <a16:creationId xmlns:a16="http://schemas.microsoft.com/office/drawing/2014/main" id="{22184AF0-2C72-7300-BA01-0C2EE183F3D3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115578797"/>
                  </p:ext>
                </p:extLst>
              </p:nvPr>
            </p:nvGraphicFramePr>
            <p:xfrm>
              <a:off x="1360713" y="1163216"/>
              <a:ext cx="6096000" cy="2590674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2032000">
                      <a:extLst>
                        <a:ext uri="{9D8B030D-6E8A-4147-A177-3AD203B41FA5}">
                          <a16:colId xmlns:a16="http://schemas.microsoft.com/office/drawing/2014/main" val="1815030885"/>
                        </a:ext>
                      </a:extLst>
                    </a:gridCol>
                    <a:gridCol w="2032000">
                      <a:extLst>
                        <a:ext uri="{9D8B030D-6E8A-4147-A177-3AD203B41FA5}">
                          <a16:colId xmlns:a16="http://schemas.microsoft.com/office/drawing/2014/main" val="3075939277"/>
                        </a:ext>
                      </a:extLst>
                    </a:gridCol>
                    <a:gridCol w="2032000">
                      <a:extLst>
                        <a:ext uri="{9D8B030D-6E8A-4147-A177-3AD203B41FA5}">
                          <a16:colId xmlns:a16="http://schemas.microsoft.com/office/drawing/2014/main" val="1340286199"/>
                        </a:ext>
                      </a:extLst>
                    </a:gridCol>
                  </a:tblGrid>
                  <a:tr h="37192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299" t="-1639" r="-200898" b="-60163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100601" t="-1639" r="-101502" b="-60163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200000" t="-1639" r="-1198" b="-60163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4199651168"/>
                      </a:ext>
                    </a:extLst>
                  </a:tr>
                  <a:tr h="36576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299" t="-103333" r="-200898" b="-511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100601" t="-103333" r="-101502" b="-511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200000" t="-103333" r="-1198" b="-51166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4108713920"/>
                      </a:ext>
                    </a:extLst>
                  </a:tr>
                  <a:tr h="36576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299" t="-203333" r="-200898" b="-411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100601" t="-203333" r="-101502" b="-411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200000" t="-203333" r="-1198" b="-41166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337693097"/>
                      </a:ext>
                    </a:extLst>
                  </a:tr>
                  <a:tr h="36576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299" t="-298361" r="-200898" b="-30491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100601" t="-298361" r="-101502" b="-30491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200000" t="-298361" r="-1198" b="-304918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093973510"/>
                      </a:ext>
                    </a:extLst>
                  </a:tr>
                  <a:tr h="36576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299" t="-405000" r="-200898" b="-21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100601" t="-405000" r="-101502" b="-21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200000" t="-405000" r="-1198" b="-210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238929261"/>
                      </a:ext>
                    </a:extLst>
                  </a:tr>
                  <a:tr h="755714"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200000" t="-244355" r="-1198" b="-161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759052290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13813378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607</TotalTime>
  <Words>1013</Words>
  <Application>Microsoft Office PowerPoint</Application>
  <PresentationFormat>On-screen Show (4:3)</PresentationFormat>
  <Paragraphs>115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Calibri</vt:lpstr>
      <vt:lpstr>Cambria Math</vt:lpstr>
      <vt:lpstr>Courier New</vt:lpstr>
      <vt:lpstr>Arial</vt:lpstr>
      <vt:lpstr>Office Theme</vt:lpstr>
      <vt:lpstr>Section 10.4</vt:lpstr>
      <vt:lpstr>Definition: Range</vt:lpstr>
      <vt:lpstr>Example 1: Finding the Range</vt:lpstr>
      <vt:lpstr>Example 2: Finding the Range</vt:lpstr>
      <vt:lpstr>Note</vt:lpstr>
      <vt:lpstr>Formula: Sample Standard Deviation</vt:lpstr>
      <vt:lpstr>Example 3: Finding the Standard Deviation</vt:lpstr>
      <vt:lpstr>Example 3: Finding the Standard Deviation (cont.)</vt:lpstr>
      <vt:lpstr>Example 3: Finding the Standard Deviation (cont.)</vt:lpstr>
      <vt:lpstr>Example 3: Finding the Standard Deviation (cont.)</vt:lpstr>
      <vt:lpstr>Note</vt:lpstr>
      <vt:lpstr>Example 4: Using Percentiles</vt:lpstr>
      <vt:lpstr>Definition: Quartiles</vt:lpstr>
      <vt:lpstr>Example 5: Determining Quartiles</vt:lpstr>
      <vt:lpstr>Example 5: Determining Quartiles (cont.)</vt:lpstr>
      <vt:lpstr>Example 5: Determining Quartiles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Pathways to College Mathematics</dc:title>
  <dc:creator>Hawkes Learning</dc:creator>
  <cp:lastModifiedBy>Jolie Even</cp:lastModifiedBy>
  <cp:revision>122</cp:revision>
  <dcterms:created xsi:type="dcterms:W3CDTF">2013-04-26T14:43:13Z</dcterms:created>
  <dcterms:modified xsi:type="dcterms:W3CDTF">2024-09-19T21:28:53Z</dcterms:modified>
</cp:coreProperties>
</file>