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72" r:id="rId3"/>
    <p:sldId id="287" r:id="rId4"/>
    <p:sldId id="257" r:id="rId5"/>
    <p:sldId id="273" r:id="rId6"/>
    <p:sldId id="259" r:id="rId7"/>
    <p:sldId id="260" r:id="rId8"/>
    <p:sldId id="270" r:id="rId9"/>
    <p:sldId id="271" r:id="rId10"/>
    <p:sldId id="261" r:id="rId11"/>
    <p:sldId id="274" r:id="rId12"/>
    <p:sldId id="275" r:id="rId13"/>
    <p:sldId id="276" r:id="rId14"/>
    <p:sldId id="263" r:id="rId15"/>
    <p:sldId id="278" r:id="rId16"/>
    <p:sldId id="277" r:id="rId17"/>
    <p:sldId id="279" r:id="rId18"/>
    <p:sldId id="280" r:id="rId19"/>
    <p:sldId id="281" r:id="rId20"/>
    <p:sldId id="282" r:id="rId21"/>
    <p:sldId id="265" r:id="rId22"/>
    <p:sldId id="266" r:id="rId23"/>
    <p:sldId id="283" r:id="rId24"/>
    <p:sldId id="284" r:id="rId25"/>
    <p:sldId id="268" r:id="rId26"/>
    <p:sldId id="285" r:id="rId27"/>
    <p:sldId id="286" r:id="rId28"/>
  </p:sldIdLst>
  <p:sldSz cx="9144000" cy="6858000" type="screen4x3"/>
  <p:notesSz cx="6858000" cy="9144000"/>
  <p:embeddedFontLs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yamprasad" initials="s" lastIdx="1" clrIdx="1">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77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29287"/>
            <a:ext cx="8229600" cy="4967067"/>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The Normal Distribution</a:t>
            </a:r>
          </a:p>
        </p:txBody>
      </p:sp>
      <p:sp>
        <p:nvSpPr>
          <p:cNvPr id="3" name="Title 2"/>
          <p:cNvSpPr>
            <a:spLocks noGrp="1"/>
          </p:cNvSpPr>
          <p:nvPr>
            <p:ph type="title"/>
          </p:nvPr>
        </p:nvSpPr>
        <p:spPr/>
        <p:txBody>
          <a:bodyPr/>
          <a:lstStyle/>
          <a:p>
            <a:r>
              <a:rPr dirty="0"/>
              <a:t>Section 10.5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Applying the Empirical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Cars of a specific make and model were tested for their gas consumption on the highway. The mean of the data set was found to be </a:t>
                </a:r>
                <a14:m>
                  <m:oMath xmlns:m="http://schemas.openxmlformats.org/officeDocument/2006/math">
                    <m:r>
                      <a:rPr lang="en-US" sz="2800" i="1" dirty="0" smtClean="0">
                        <a:latin typeface="Cambria Math" panose="02040503050406030204" pitchFamily="18" charset="0"/>
                      </a:rPr>
                      <m:t>33</m:t>
                    </m:r>
                  </m:oMath>
                </a14:m>
                <a:r>
                  <a:rPr lang="en-US" sz="2800" dirty="0"/>
                  <a:t> miles per gallon with a standard deviation of </a:t>
                </a:r>
                <a14:m>
                  <m:oMath xmlns:m="http://schemas.openxmlformats.org/officeDocument/2006/math">
                    <m:r>
                      <a:rPr lang="en-US" sz="2800" i="1" dirty="0" smtClean="0">
                        <a:latin typeface="Cambria Math" panose="02040503050406030204" pitchFamily="18" charset="0"/>
                      </a:rPr>
                      <m:t>4</m:t>
                    </m:r>
                  </m:oMath>
                </a14:m>
                <a:r>
                  <a:rPr lang="en-US" sz="2800" dirty="0"/>
                  <a:t>. Assume the data are approximately normally distributed</a:t>
                </a:r>
                <a:r>
                  <a:rPr sz="2800" dirty="0"/>
                  <a:t>.</a:t>
                </a:r>
              </a:p>
              <a:p>
                <a:pPr marL="514350" indent="-514350">
                  <a:buFont typeface="+mj-lt"/>
                  <a:buAutoNum type="alphaLcPeriod"/>
                  <a:defRPr sz="2800"/>
                </a:pPr>
                <a:r>
                  <a:rPr dirty="0"/>
                  <a:t>​</a:t>
                </a:r>
                <a:r>
                  <a:rPr lang="en-US" sz="2800" dirty="0"/>
                  <a:t>What percentage of this type of car gets between </a:t>
                </a:r>
                <a14:m>
                  <m:oMath xmlns:m="http://schemas.openxmlformats.org/officeDocument/2006/math">
                    <m:r>
                      <a:rPr lang="en-US" sz="2800" i="1" dirty="0" smtClean="0">
                        <a:latin typeface="Cambria Math" panose="02040503050406030204" pitchFamily="18" charset="0"/>
                      </a:rPr>
                      <m:t>29</m:t>
                    </m:r>
                  </m:oMath>
                </a14:m>
                <a:r>
                  <a:rPr lang="en-US" sz="2800" dirty="0"/>
                  <a:t> and </a:t>
                </a:r>
                <a14:m>
                  <m:oMath xmlns:m="http://schemas.openxmlformats.org/officeDocument/2006/math">
                    <m:r>
                      <a:rPr lang="en-US" sz="2800" i="1" dirty="0" smtClean="0">
                        <a:latin typeface="Cambria Math" panose="02040503050406030204" pitchFamily="18" charset="0"/>
                      </a:rPr>
                      <m:t>37</m:t>
                    </m:r>
                  </m:oMath>
                </a14:m>
                <a:r>
                  <a:rPr lang="en-US" sz="2800" dirty="0"/>
                  <a:t> miles per gallon on the highway</a:t>
                </a:r>
                <a:r>
                  <a:rPr sz="2800" dirty="0"/>
                  <a:t>?</a:t>
                </a:r>
              </a:p>
              <a:p>
                <a:pPr marL="514350" indent="-514350">
                  <a:buFont typeface="+mj-lt"/>
                  <a:buAutoNum type="alphaLcPeriod" startAt="2"/>
                  <a:defRPr sz="2800"/>
                </a:pPr>
                <a:r>
                  <a:rPr dirty="0"/>
                  <a:t>​</a:t>
                </a:r>
                <a:r>
                  <a:rPr lang="en-US" dirty="0"/>
                  <a:t>Identify the range of miles per gallon that </a:t>
                </a:r>
                <a14:m>
                  <m:oMath xmlns:m="http://schemas.openxmlformats.org/officeDocument/2006/math">
                    <m:r>
                      <a:rPr lang="en-US" i="1" dirty="0" smtClean="0">
                        <a:latin typeface="Cambria Math" panose="02040503050406030204" pitchFamily="18" charset="0"/>
                      </a:rPr>
                      <m:t>95</m:t>
                    </m:r>
                    <m:r>
                      <a:rPr lang="en-US" i="1" dirty="0" smtClean="0">
                        <a:latin typeface="Cambria Math" panose="02040503050406030204" pitchFamily="18" charset="0"/>
                      </a:rPr>
                      <m:t>%</m:t>
                    </m:r>
                  </m:oMath>
                </a14:m>
                <a:r>
                  <a:rPr lang="en-US" dirty="0"/>
                  <a:t> of this type of car will fall into</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852"/>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endParaRPr sz="2800" b="1" dirty="0"/>
              </a:p>
              <a:p>
                <a:pPr marL="514350" indent="-514350">
                  <a:buFont typeface="+mj-lt"/>
                  <a:buAutoNum type="alphaLcPeriod"/>
                  <a:defRPr sz="2800"/>
                </a:pPr>
                <a:r>
                  <a:rPr dirty="0"/>
                  <a:t>​</a:t>
                </a:r>
                <a:endParaRPr lang="en-US" dirty="0"/>
              </a:p>
              <a:p>
                <a:pPr>
                  <a:defRPr sz="2800"/>
                </a:pPr>
                <a:endParaRPr lang="en-US" sz="2800" dirty="0"/>
              </a:p>
              <a:p>
                <a:pPr>
                  <a:defRPr sz="2800"/>
                </a:pPr>
                <a:endParaRPr lang="en-IN" dirty="0"/>
              </a:p>
              <a:p>
                <a:pPr>
                  <a:defRPr sz="2800"/>
                </a:pPr>
                <a:endParaRPr lang="en-IN" sz="2800" dirty="0"/>
              </a:p>
              <a:p>
                <a:pPr>
                  <a:defRPr sz="2800"/>
                </a:pPr>
                <a:r>
                  <a:rPr lang="en-US" sz="2800" dirty="0"/>
                  <a:t>The high end of the range, </a:t>
                </a:r>
                <a14:m>
                  <m:oMath xmlns:m="http://schemas.openxmlformats.org/officeDocument/2006/math">
                    <m:r>
                      <a:rPr lang="en-US" sz="2800" i="1" dirty="0" smtClean="0">
                        <a:latin typeface="Cambria Math" panose="02040503050406030204" pitchFamily="18" charset="0"/>
                      </a:rPr>
                      <m:t>37</m:t>
                    </m:r>
                  </m:oMath>
                </a14:m>
                <a:r>
                  <a:rPr lang="en-US" sz="2800" dirty="0"/>
                  <a:t>, is </a:t>
                </a:r>
                <a14:m>
                  <m:oMath xmlns:m="http://schemas.openxmlformats.org/officeDocument/2006/math">
                    <m:r>
                      <a:rPr lang="en-US" sz="2800" i="1" dirty="0" smtClean="0">
                        <a:latin typeface="Cambria Math" panose="02040503050406030204" pitchFamily="18" charset="0"/>
                      </a:rPr>
                      <m:t>4</m:t>
                    </m:r>
                  </m:oMath>
                </a14:m>
                <a:r>
                  <a:rPr lang="en-US" sz="2800" dirty="0"/>
                  <a:t> greater than the mean of </a:t>
                </a:r>
                <a14:m>
                  <m:oMath xmlns:m="http://schemas.openxmlformats.org/officeDocument/2006/math">
                    <m:r>
                      <a:rPr lang="en-US" sz="2800" i="1" dirty="0" smtClean="0">
                        <a:latin typeface="Cambria Math" panose="02040503050406030204" pitchFamily="18" charset="0"/>
                      </a:rPr>
                      <m:t>33</m:t>
                    </m:r>
                  </m:oMath>
                </a14:m>
                <a:r>
                  <a:rPr lang="en-US" sz="2800" dirty="0"/>
                  <a:t>. Since the standard deviation is </a:t>
                </a:r>
                <a14:m>
                  <m:oMath xmlns:m="http://schemas.openxmlformats.org/officeDocument/2006/math">
                    <m:r>
                      <a:rPr lang="en-US" sz="2800" i="1" dirty="0" smtClean="0">
                        <a:latin typeface="Cambria Math" panose="02040503050406030204" pitchFamily="18" charset="0"/>
                      </a:rPr>
                      <m:t>4</m:t>
                    </m:r>
                  </m:oMath>
                </a14:m>
                <a:r>
                  <a:rPr lang="en-US" sz="2800" dirty="0"/>
                  <a:t>, this means that </a:t>
                </a:r>
                <a14:m>
                  <m:oMath xmlns:m="http://schemas.openxmlformats.org/officeDocument/2006/math">
                    <m:r>
                      <a:rPr lang="en-US" sz="2800" i="1" dirty="0" smtClean="0">
                        <a:latin typeface="Cambria Math" panose="02040503050406030204" pitchFamily="18" charset="0"/>
                      </a:rPr>
                      <m:t>37</m:t>
                    </m:r>
                  </m:oMath>
                </a14:m>
                <a:r>
                  <a:rPr lang="en-US" sz="2800" dirty="0"/>
                  <a:t> is one standard deviation above the mean. Similarly, the low end of the range, </a:t>
                </a:r>
                <a14:m>
                  <m:oMath xmlns:m="http://schemas.openxmlformats.org/officeDocument/2006/math">
                    <m:r>
                      <a:rPr lang="en-US" sz="2800" i="1" dirty="0" smtClean="0">
                        <a:latin typeface="Cambria Math" panose="02040503050406030204" pitchFamily="18" charset="0"/>
                      </a:rPr>
                      <m:t>29</m:t>
                    </m:r>
                  </m:oMath>
                </a14:m>
                <a:r>
                  <a:rPr lang="en-US" sz="2800" dirty="0"/>
                  <a:t>, is </a:t>
                </a:r>
                <a14:m>
                  <m:oMath xmlns:m="http://schemas.openxmlformats.org/officeDocument/2006/math">
                    <m:r>
                      <a:rPr lang="en-US" sz="2800" i="1" dirty="0" smtClean="0">
                        <a:latin typeface="Cambria Math" panose="02040503050406030204" pitchFamily="18" charset="0"/>
                      </a:rPr>
                      <m:t>4</m:t>
                    </m:r>
                  </m:oMath>
                </a14:m>
                <a:r>
                  <a:rPr lang="en-US" sz="2800" dirty="0"/>
                  <a:t> less than the mean of </a:t>
                </a:r>
                <a14:m>
                  <m:oMath xmlns:m="http://schemas.openxmlformats.org/officeDocument/2006/math">
                    <m:r>
                      <a:rPr lang="en-US" sz="2800" i="1" dirty="0" smtClean="0">
                        <a:latin typeface="Cambria Math" panose="02040503050406030204" pitchFamily="18" charset="0"/>
                      </a:rPr>
                      <m:t>33</m:t>
                    </m:r>
                  </m:oMath>
                </a14:m>
                <a:r>
                  <a:rPr lang="en-US" sz="2800" dirty="0"/>
                  <a:t>, meaning </a:t>
                </a:r>
                <a14:m>
                  <m:oMath xmlns:m="http://schemas.openxmlformats.org/officeDocument/2006/math">
                    <m:r>
                      <a:rPr lang="en-US" sz="2800" i="1" dirty="0" smtClean="0">
                        <a:latin typeface="Cambria Math" panose="02040503050406030204" pitchFamily="18" charset="0"/>
                      </a:rPr>
                      <m:t>29</m:t>
                    </m:r>
                  </m:oMath>
                </a14:m>
                <a:r>
                  <a:rPr lang="en-US" sz="2800" dirty="0"/>
                  <a:t> is one standard deviation below the mean.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C0396CAF-42CE-9565-8221-15AF498FC91E}"/>
              </a:ext>
            </a:extLst>
          </p:cNvPr>
          <p:cNvPicPr>
            <a:picLocks noChangeAspect="1"/>
          </p:cNvPicPr>
          <p:nvPr/>
        </p:nvPicPr>
        <p:blipFill>
          <a:blip r:embed="rId3"/>
          <a:stretch>
            <a:fillRect/>
          </a:stretch>
        </p:blipFill>
        <p:spPr>
          <a:xfrm>
            <a:off x="1219200" y="1414105"/>
            <a:ext cx="3895295" cy="1996204"/>
          </a:xfrm>
          <a:prstGeom prst="rect">
            <a:avLst/>
          </a:prstGeom>
        </p:spPr>
      </p:pic>
    </p:spTree>
    <p:extLst>
      <p:ext uri="{BB962C8B-B14F-4D97-AF65-F5344CB8AC3E}">
        <p14:creationId xmlns:p14="http://schemas.microsoft.com/office/powerpoint/2010/main" val="271956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So, the range of gas mileage in question is between one standard deviation below and above the mean. According to the empirical rule, we can say that approximately </a:t>
                </a:r>
                <a14:m>
                  <m:oMath xmlns:m="http://schemas.openxmlformats.org/officeDocument/2006/math">
                    <m:r>
                      <a:rPr lang="en-US" i="1" dirty="0" smtClean="0">
                        <a:latin typeface="Cambria Math" panose="02040503050406030204" pitchFamily="18" charset="0"/>
                      </a:rPr>
                      <m:t>68</m:t>
                    </m:r>
                    <m:r>
                      <a:rPr lang="en-US" i="1" dirty="0" smtClean="0">
                        <a:latin typeface="Cambria Math" panose="02040503050406030204" pitchFamily="18" charset="0"/>
                      </a:rPr>
                      <m:t>%</m:t>
                    </m:r>
                  </m:oMath>
                </a14:m>
                <a:r>
                  <a:rPr lang="en-US" dirty="0"/>
                  <a:t> of this type of car get between </a:t>
                </a:r>
                <a14:m>
                  <m:oMath xmlns:m="http://schemas.openxmlformats.org/officeDocument/2006/math">
                    <m:r>
                      <a:rPr lang="en-US" i="1" dirty="0" smtClean="0">
                        <a:latin typeface="Cambria Math" panose="02040503050406030204" pitchFamily="18" charset="0"/>
                      </a:rPr>
                      <m:t>29</m:t>
                    </m:r>
                  </m:oMath>
                </a14:m>
                <a:r>
                  <a:rPr lang="en-US" dirty="0"/>
                  <a:t> and </a:t>
                </a:r>
                <a14:m>
                  <m:oMath xmlns:m="http://schemas.openxmlformats.org/officeDocument/2006/math">
                    <m:r>
                      <a:rPr lang="en-US" i="1" dirty="0" smtClean="0">
                        <a:latin typeface="Cambria Math" panose="02040503050406030204" pitchFamily="18" charset="0"/>
                      </a:rPr>
                      <m:t>37</m:t>
                    </m:r>
                  </m:oMath>
                </a14:m>
                <a:r>
                  <a:rPr lang="en-US" dirty="0"/>
                  <a:t> miles per gallon on the highway.</a:t>
                </a:r>
              </a:p>
              <a:p>
                <a:pPr>
                  <a:defRPr sz="2800"/>
                </a:pPr>
                <a:r>
                  <a:rPr lang="en-US" sz="2800" dirty="0"/>
                  <a:t>b.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23410662-7B7D-6895-83E8-4A41A7745E17}"/>
              </a:ext>
            </a:extLst>
          </p:cNvPr>
          <p:cNvPicPr>
            <a:picLocks noChangeAspect="1"/>
          </p:cNvPicPr>
          <p:nvPr/>
        </p:nvPicPr>
        <p:blipFill>
          <a:blip r:embed="rId3"/>
          <a:stretch>
            <a:fillRect/>
          </a:stretch>
        </p:blipFill>
        <p:spPr>
          <a:xfrm>
            <a:off x="838201" y="3450566"/>
            <a:ext cx="4335120" cy="2264434"/>
          </a:xfrm>
          <a:prstGeom prst="rect">
            <a:avLst/>
          </a:prstGeom>
        </p:spPr>
      </p:pic>
    </p:spTree>
    <p:extLst>
      <p:ext uri="{BB962C8B-B14F-4D97-AF65-F5344CB8AC3E}">
        <p14:creationId xmlns:p14="http://schemas.microsoft.com/office/powerpoint/2010/main" val="31261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According to the empirical rule, we know that </a:t>
                </a:r>
                <a14:m>
                  <m:oMath xmlns:m="http://schemas.openxmlformats.org/officeDocument/2006/math">
                    <m:r>
                      <a:rPr lang="en-US" i="1" dirty="0" smtClean="0">
                        <a:latin typeface="Cambria Math" panose="02040503050406030204" pitchFamily="18" charset="0"/>
                      </a:rPr>
                      <m:t>95</m:t>
                    </m:r>
                    <m:r>
                      <a:rPr lang="en-US" i="1" dirty="0" smtClean="0">
                        <a:latin typeface="Cambria Math" panose="02040503050406030204" pitchFamily="18" charset="0"/>
                      </a:rPr>
                      <m:t>%</m:t>
                    </m:r>
                  </m:oMath>
                </a14:m>
                <a:r>
                  <a:rPr lang="en-US" dirty="0"/>
                  <a:t> of the data falls within two standard deviations of the mean. Since the standard deviation is </a:t>
                </a:r>
                <a14:m>
                  <m:oMath xmlns:m="http://schemas.openxmlformats.org/officeDocument/2006/math">
                    <m:r>
                      <a:rPr lang="en-US" i="1" dirty="0" smtClean="0">
                        <a:latin typeface="Cambria Math" panose="02040503050406030204" pitchFamily="18" charset="0"/>
                      </a:rPr>
                      <m:t>4</m:t>
                    </m:r>
                  </m:oMath>
                </a14:m>
                <a:r>
                  <a:rPr lang="en-US" dirty="0"/>
                  <a:t>, two standard deviations is </a:t>
                </a:r>
                <a14:m>
                  <m:oMath xmlns:m="http://schemas.openxmlformats.org/officeDocument/2006/math">
                    <m:r>
                      <a:rPr lang="en-US" i="1" dirty="0" smtClean="0">
                        <a:latin typeface="Cambria Math" panose="02040503050406030204" pitchFamily="18" charset="0"/>
                      </a:rPr>
                      <m:t>8</m:t>
                    </m:r>
                  </m:oMath>
                </a14:m>
                <a:r>
                  <a:rPr lang="en-US" dirty="0"/>
                  <a:t>. We can calculate the high and low end of the range by adding or subtracting </a:t>
                </a:r>
                <a14:m>
                  <m:oMath xmlns:m="http://schemas.openxmlformats.org/officeDocument/2006/math">
                    <m:r>
                      <a:rPr lang="en-US" i="1" dirty="0" smtClean="0">
                        <a:latin typeface="Cambria Math" panose="02040503050406030204" pitchFamily="18" charset="0"/>
                      </a:rPr>
                      <m:t>8</m:t>
                    </m:r>
                  </m:oMath>
                </a14:m>
                <a:r>
                  <a:rPr lang="en-US" dirty="0"/>
                  <a:t> from the mean.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33</m:t>
                      </m:r>
                      <m:r>
                        <a:rPr lang="en-US" sz="2800" b="0" i="1" smtClean="0">
                          <a:latin typeface="Cambria Math" panose="02040503050406030204" pitchFamily="18" charset="0"/>
                        </a:rPr>
                        <m:t>+</m:t>
                      </m:r>
                      <m:r>
                        <a:rPr lang="en-US" sz="2800" b="0" i="1" smtClean="0">
                          <a:latin typeface="Cambria Math" panose="02040503050406030204" pitchFamily="18" charset="0"/>
                        </a:rPr>
                        <m:t>8</m:t>
                      </m:r>
                      <m:r>
                        <a:rPr lang="en-US" sz="2800" b="0" i="1" smtClean="0">
                          <a:latin typeface="Cambria Math" panose="02040503050406030204" pitchFamily="18" charset="0"/>
                        </a:rPr>
                        <m:t>=</m:t>
                      </m:r>
                      <m:r>
                        <a:rPr lang="en-US" sz="2800" b="0" i="1" smtClean="0">
                          <a:latin typeface="Cambria Math" panose="02040503050406030204" pitchFamily="18" charset="0"/>
                        </a:rPr>
                        <m:t>41</m:t>
                      </m:r>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33</m:t>
                      </m:r>
                      <m:r>
                        <a:rPr lang="en-US" sz="2800" b="0" i="1" smtClean="0">
                          <a:latin typeface="Cambria Math" panose="02040503050406030204" pitchFamily="18" charset="0"/>
                        </a:rPr>
                        <m:t>−</m:t>
                      </m:r>
                      <m:r>
                        <a:rPr lang="en-US" sz="2800" b="0" i="1" smtClean="0">
                          <a:latin typeface="Cambria Math" panose="02040503050406030204" pitchFamily="18" charset="0"/>
                        </a:rPr>
                        <m:t>8</m:t>
                      </m:r>
                      <m:r>
                        <a:rPr lang="en-US" sz="2800" b="0" i="1" smtClean="0">
                          <a:latin typeface="Cambria Math" panose="02040503050406030204" pitchFamily="18" charset="0"/>
                        </a:rPr>
                        <m:t>=</m:t>
                      </m:r>
                      <m:r>
                        <a:rPr lang="en-US" sz="2800" b="0" i="1" smtClean="0">
                          <a:latin typeface="Cambria Math" panose="02040503050406030204" pitchFamily="18" charset="0"/>
                        </a:rPr>
                        <m:t>25</m:t>
                      </m:r>
                    </m:oMath>
                  </m:oMathPara>
                </a14:m>
                <a:endParaRPr lang="en-US" sz="2800" dirty="0"/>
              </a:p>
              <a:p>
                <a:pPr>
                  <a:defRPr sz="2800"/>
                </a:pPr>
                <a:r>
                  <a:rPr lang="en-US" sz="2800" dirty="0"/>
                  <a:t>Thus, </a:t>
                </a:r>
                <a14:m>
                  <m:oMath xmlns:m="http://schemas.openxmlformats.org/officeDocument/2006/math">
                    <m:r>
                      <a:rPr lang="en-US" sz="2800" i="1" dirty="0" smtClean="0">
                        <a:latin typeface="Cambria Math" panose="02040503050406030204" pitchFamily="18" charset="0"/>
                      </a:rPr>
                      <m:t>95</m:t>
                    </m:r>
                    <m:r>
                      <a:rPr lang="en-US" sz="2800" i="1" dirty="0" smtClean="0">
                        <a:latin typeface="Cambria Math" panose="02040503050406030204" pitchFamily="18" charset="0"/>
                      </a:rPr>
                      <m:t>%</m:t>
                    </m:r>
                  </m:oMath>
                </a14:m>
                <a:r>
                  <a:rPr lang="en-US" sz="2800" dirty="0"/>
                  <a:t> of the cars are likely to fall in a range of </a:t>
                </a:r>
                <a14:m>
                  <m:oMath xmlns:m="http://schemas.openxmlformats.org/officeDocument/2006/math">
                    <m:r>
                      <a:rPr lang="en-US" sz="2800" i="1" dirty="0" smtClean="0">
                        <a:latin typeface="Cambria Math" panose="02040503050406030204" pitchFamily="18" charset="0"/>
                      </a:rPr>
                      <m:t>25</m:t>
                    </m:r>
                  </m:oMath>
                </a14:m>
                <a:r>
                  <a:rPr lang="en-US" sz="2800" dirty="0"/>
                  <a:t> to </a:t>
                </a:r>
                <a14:m>
                  <m:oMath xmlns:m="http://schemas.openxmlformats.org/officeDocument/2006/math">
                    <m:r>
                      <a:rPr lang="en-US" sz="2800" i="1" dirty="0" smtClean="0">
                        <a:latin typeface="Cambria Math" panose="02040503050406030204" pitchFamily="18" charset="0"/>
                      </a:rPr>
                      <m:t>41</m:t>
                    </m:r>
                  </m:oMath>
                </a14:m>
                <a:r>
                  <a:rPr lang="en-US" sz="2800" dirty="0"/>
                  <a:t> miles per gallon</a:t>
                </a:r>
                <a:r>
                  <a:rPr lang="en-IN"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IN">
                    <a:noFill/>
                  </a:rPr>
                  <a:t> </a:t>
                </a:r>
              </a:p>
            </p:txBody>
          </p:sp>
        </mc:Fallback>
      </mc:AlternateContent>
    </p:spTree>
    <p:extLst>
      <p:ext uri="{BB962C8B-B14F-4D97-AF65-F5344CB8AC3E}">
        <p14:creationId xmlns:p14="http://schemas.microsoft.com/office/powerpoint/2010/main" val="272036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A survey was taken among college students to find out how many hours they spend studying each week. The data were approximately normally distributed with a mean of </a:t>
                </a:r>
                <a14:m>
                  <m:oMath xmlns:m="http://schemas.openxmlformats.org/officeDocument/2006/math">
                    <m:r>
                      <a:rPr lang="en-US" sz="2800" i="1" dirty="0" smtClean="0">
                        <a:latin typeface="Cambria Math" panose="02040503050406030204" pitchFamily="18" charset="0"/>
                      </a:rPr>
                      <m:t>24</m:t>
                    </m:r>
                  </m:oMath>
                </a14:m>
                <a:r>
                  <a:rPr lang="en-US" sz="2800" dirty="0"/>
                  <a:t> hours and a standard deviation of </a:t>
                </a:r>
                <a14:m>
                  <m:oMath xmlns:m="http://schemas.openxmlformats.org/officeDocument/2006/math">
                    <m:r>
                      <a:rPr lang="en-US" sz="2800" i="1" dirty="0" smtClean="0">
                        <a:latin typeface="Cambria Math" panose="02040503050406030204" pitchFamily="18" charset="0"/>
                      </a:rPr>
                      <m:t>3</m:t>
                    </m:r>
                  </m:oMath>
                </a14:m>
                <a:r>
                  <a:rPr lang="en-US" sz="2800" dirty="0"/>
                  <a:t> hours</a:t>
                </a:r>
                <a:r>
                  <a:rPr sz="2800" dirty="0"/>
                  <a:t>.</a:t>
                </a:r>
              </a:p>
              <a:p>
                <a:r>
                  <a:rPr sz="2800" dirty="0"/>
                  <a:t>Use the empirical rule to find the following.</a:t>
                </a:r>
              </a:p>
              <a:p>
                <a:pPr marL="514350" indent="-514350">
                  <a:buFont typeface="+mj-lt"/>
                  <a:buAutoNum type="alphaLcPeriod"/>
                  <a:defRPr sz="2800"/>
                </a:pPr>
                <a:r>
                  <a:rPr dirty="0"/>
                  <a:t>​</a:t>
                </a:r>
                <a:r>
                  <a:rPr sz="2800" dirty="0"/>
                  <a:t>What percent of students studied between </a:t>
                </a:r>
                <a14:m>
                  <m:oMath xmlns:m="http://schemas.openxmlformats.org/officeDocument/2006/math">
                    <m:r>
                      <a:rPr lang="en-IN" sz="2800" i="1" dirty="0" smtClean="0">
                        <a:latin typeface="Cambria Math" panose="02040503050406030204" pitchFamily="18" charset="0"/>
                      </a:rPr>
                      <m:t>21</m:t>
                    </m:r>
                  </m:oMath>
                </a14:m>
                <a:r>
                  <a:rPr sz="2800" dirty="0"/>
                  <a:t> and </a:t>
                </a:r>
                <a14:m>
                  <m:oMath xmlns:m="http://schemas.openxmlformats.org/officeDocument/2006/math">
                    <m:r>
                      <a:rPr lang="en-IN" sz="2800" i="1" dirty="0" smtClean="0">
                        <a:latin typeface="Cambria Math" panose="02040503050406030204" pitchFamily="18" charset="0"/>
                      </a:rPr>
                      <m:t>27</m:t>
                    </m:r>
                  </m:oMath>
                </a14:m>
                <a:r>
                  <a:rPr sz="2800" dirty="0"/>
                  <a:t> hours per week?</a:t>
                </a:r>
              </a:p>
              <a:p>
                <a:pPr marL="514350" indent="-514350">
                  <a:buFont typeface="+mj-lt"/>
                  <a:buAutoNum type="alphaLcPeriod" startAt="2"/>
                  <a:defRPr sz="2800"/>
                </a:pPr>
                <a:r>
                  <a:rPr dirty="0"/>
                  <a:t>​</a:t>
                </a:r>
                <a:r>
                  <a:rPr sz="2800" dirty="0"/>
                  <a:t>What percent of students studied between </a:t>
                </a:r>
                <a14:m>
                  <m:oMath xmlns:m="http://schemas.openxmlformats.org/officeDocument/2006/math">
                    <m:r>
                      <a:rPr lang="en-IN" sz="2800" i="1" dirty="0" smtClean="0">
                        <a:latin typeface="Cambria Math" panose="02040503050406030204" pitchFamily="18" charset="0"/>
                      </a:rPr>
                      <m:t>18</m:t>
                    </m:r>
                  </m:oMath>
                </a14:m>
                <a:r>
                  <a:rPr sz="2800" dirty="0"/>
                  <a:t> and </a:t>
                </a:r>
                <a14:m>
                  <m:oMath xmlns:m="http://schemas.openxmlformats.org/officeDocument/2006/math">
                    <m:r>
                      <a:rPr lang="en-IN" sz="2800" i="1" dirty="0" smtClean="0">
                        <a:latin typeface="Cambria Math" panose="02040503050406030204" pitchFamily="18" charset="0"/>
                      </a:rPr>
                      <m:t>30</m:t>
                    </m:r>
                  </m:oMath>
                </a14:m>
                <a:r>
                  <a:rPr sz="2800" dirty="0"/>
                  <a:t> hours per week?</a:t>
                </a:r>
              </a:p>
              <a:p>
                <a:pPr marL="514350" indent="-514350">
                  <a:buFont typeface="+mj-lt"/>
                  <a:buAutoNum type="alphaLcPeriod" startAt="3"/>
                  <a:defRPr sz="2800"/>
                </a:pPr>
                <a:r>
                  <a:rPr dirty="0"/>
                  <a:t>​</a:t>
                </a:r>
                <a:r>
                  <a:rPr sz="2800" dirty="0"/>
                  <a:t>What percent of students studied more than </a:t>
                </a:r>
                <a14:m>
                  <m:oMath xmlns:m="http://schemas.openxmlformats.org/officeDocument/2006/math">
                    <m:r>
                      <a:rPr lang="en-IN" sz="2800" i="1" dirty="0" smtClean="0">
                        <a:latin typeface="Cambria Math" panose="02040503050406030204" pitchFamily="18" charset="0"/>
                      </a:rPr>
                      <m:t>21</m:t>
                    </m:r>
                  </m:oMath>
                </a14:m>
                <a:r>
                  <a:rPr sz="2800" dirty="0"/>
                  <a:t> hours per week?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48"/>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What percent of students studied fewer than </a:t>
                </a:r>
                <a14:m>
                  <m:oMath xmlns:m="http://schemas.openxmlformats.org/officeDocument/2006/math">
                    <m:r>
                      <a:rPr lang="en-IN" sz="2800" i="1" dirty="0" smtClean="0">
                        <a:latin typeface="Cambria Math" panose="02040503050406030204" pitchFamily="18" charset="0"/>
                      </a:rPr>
                      <m:t>21</m:t>
                    </m:r>
                  </m:oMath>
                </a14:m>
                <a:r>
                  <a:rPr sz="2800" dirty="0"/>
                  <a:t> hours per week?</a:t>
                </a:r>
                <a:endParaRPr lang="en-US" sz="2800" dirty="0"/>
              </a:p>
              <a:p>
                <a:pPr>
                  <a:defRPr sz="2800"/>
                </a:pPr>
                <a:r>
                  <a:rPr lang="en-IN" b="1" dirty="0"/>
                  <a:t>Solution</a:t>
                </a:r>
              </a:p>
              <a:p>
                <a:pPr>
                  <a:defRPr sz="2800"/>
                </a:pPr>
                <a:r>
                  <a:rPr lang="en-IN" sz="2800" dirty="0"/>
                  <a:t>a. </a:t>
                </a:r>
              </a:p>
              <a:p>
                <a:pPr>
                  <a:defRPr sz="2800"/>
                </a:pPr>
                <a:endParaRPr lang="en-IN" dirty="0"/>
              </a:p>
              <a:p>
                <a:pPr>
                  <a:defRPr sz="2800"/>
                </a:pPr>
                <a:endParaRPr lang="en-IN" sz="2800" dirty="0"/>
              </a:p>
              <a:p>
                <a:pPr>
                  <a:defRPr sz="2800"/>
                </a:pPr>
                <a:r>
                  <a:rPr lang="en-US" sz="2800" dirty="0"/>
                  <a:t>Since we know that the mean is </a:t>
                </a:r>
                <a14:m>
                  <m:oMath xmlns:m="http://schemas.openxmlformats.org/officeDocument/2006/math">
                    <m:r>
                      <a:rPr lang="en-US" sz="2800" i="1" dirty="0" smtClean="0">
                        <a:latin typeface="Cambria Math" panose="02040503050406030204" pitchFamily="18" charset="0"/>
                      </a:rPr>
                      <m:t>24</m:t>
                    </m:r>
                  </m:oMath>
                </a14:m>
                <a:r>
                  <a:rPr lang="en-US" sz="2800" dirty="0"/>
                  <a:t>, we can see that </a:t>
                </a:r>
                <a14:m>
                  <m:oMath xmlns:m="http://schemas.openxmlformats.org/officeDocument/2006/math">
                    <m:r>
                      <a:rPr lang="en-US" sz="2800" i="1" dirty="0" smtClean="0">
                        <a:latin typeface="Cambria Math" panose="02040503050406030204" pitchFamily="18" charset="0"/>
                      </a:rPr>
                      <m:t>21</m:t>
                    </m:r>
                  </m:oMath>
                </a14:m>
                <a:r>
                  <a:rPr lang="en-US" sz="2800" dirty="0"/>
                  <a:t> and </a:t>
                </a:r>
                <a14:m>
                  <m:oMath xmlns:m="http://schemas.openxmlformats.org/officeDocument/2006/math">
                    <m:r>
                      <a:rPr lang="en-US" sz="2800" i="1" dirty="0" smtClean="0">
                        <a:latin typeface="Cambria Math" panose="02040503050406030204" pitchFamily="18" charset="0"/>
                      </a:rPr>
                      <m:t>27</m:t>
                    </m:r>
                  </m:oMath>
                </a14:m>
                <a:r>
                  <a:rPr lang="en-US" sz="2800" dirty="0"/>
                  <a:t> are each one standard deviation away from the mean. Therefore, by the empirical rule, </a:t>
                </a:r>
                <a14:m>
                  <m:oMath xmlns:m="http://schemas.openxmlformats.org/officeDocument/2006/math">
                    <m:r>
                      <a:rPr lang="en-US" sz="2800" i="1" dirty="0" smtClean="0">
                        <a:latin typeface="Cambria Math" panose="02040503050406030204" pitchFamily="18" charset="0"/>
                      </a:rPr>
                      <m:t>68</m:t>
                    </m:r>
                    <m:r>
                      <a:rPr lang="en-US" sz="2800" i="1" dirty="0" smtClean="0">
                        <a:latin typeface="Cambria Math" panose="02040503050406030204" pitchFamily="18" charset="0"/>
                      </a:rPr>
                      <m:t>%</m:t>
                    </m:r>
                  </m:oMath>
                </a14:m>
                <a:r>
                  <a:rPr lang="en-US" sz="2800" dirty="0"/>
                  <a:t> of the students studied between </a:t>
                </a:r>
                <a14:m>
                  <m:oMath xmlns:m="http://schemas.openxmlformats.org/officeDocument/2006/math">
                    <m:r>
                      <a:rPr lang="en-US" sz="2800" i="1" dirty="0" smtClean="0">
                        <a:latin typeface="Cambria Math" panose="02040503050406030204" pitchFamily="18" charset="0"/>
                      </a:rPr>
                      <m:t>21</m:t>
                    </m:r>
                  </m:oMath>
                </a14:m>
                <a:r>
                  <a:rPr lang="en-US" sz="2800" dirty="0"/>
                  <a:t> and </a:t>
                </a:r>
                <a14:m>
                  <m:oMath xmlns:m="http://schemas.openxmlformats.org/officeDocument/2006/math">
                    <m:r>
                      <a:rPr lang="en-US" sz="2800" i="1" dirty="0" smtClean="0">
                        <a:latin typeface="Cambria Math" panose="02040503050406030204" pitchFamily="18" charset="0"/>
                      </a:rPr>
                      <m:t>27</m:t>
                    </m:r>
                    <m:r>
                      <a:rPr lang="en-US" sz="2800" i="1" dirty="0" smtClean="0">
                        <a:latin typeface="Cambria Math" panose="02040503050406030204" pitchFamily="18" charset="0"/>
                      </a:rPr>
                      <m:t> </m:t>
                    </m:r>
                  </m:oMath>
                </a14:m>
                <a:r>
                  <a:rPr lang="en-US" sz="2800" dirty="0"/>
                  <a:t>hours per week.</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1"/>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92D47258-FF39-C0A4-7FDC-7C79479B833B}"/>
              </a:ext>
            </a:extLst>
          </p:cNvPr>
          <p:cNvPicPr>
            <a:picLocks noChangeAspect="1"/>
          </p:cNvPicPr>
          <p:nvPr/>
        </p:nvPicPr>
        <p:blipFill>
          <a:blip r:embed="rId3"/>
          <a:stretch>
            <a:fillRect/>
          </a:stretch>
        </p:blipFill>
        <p:spPr>
          <a:xfrm>
            <a:off x="2237792" y="2150707"/>
            <a:ext cx="3733800" cy="1883871"/>
          </a:xfrm>
          <a:prstGeom prst="rect">
            <a:avLst/>
          </a:prstGeom>
        </p:spPr>
      </p:pic>
    </p:spTree>
    <p:extLst>
      <p:ext uri="{BB962C8B-B14F-4D97-AF65-F5344CB8AC3E}">
        <p14:creationId xmlns:p14="http://schemas.microsoft.com/office/powerpoint/2010/main" val="154757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IN" sz="2800" dirty="0"/>
                  <a:t>b. </a:t>
                </a:r>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r>
                  <a:rPr lang="en-US" sz="2800" dirty="0"/>
                  <a:t>Since one standard deviation is </a:t>
                </a:r>
                <a14:m>
                  <m:oMath xmlns:m="http://schemas.openxmlformats.org/officeDocument/2006/math">
                    <m:r>
                      <a:rPr lang="en-US" sz="2800" i="1" dirty="0" smtClean="0">
                        <a:latin typeface="Cambria Math" panose="02040503050406030204" pitchFamily="18" charset="0"/>
                      </a:rPr>
                      <m:t>3</m:t>
                    </m:r>
                  </m:oMath>
                </a14:m>
                <a:r>
                  <a:rPr lang="en-US" sz="2800" dirty="0"/>
                  <a:t>, two standard deviations is </a:t>
                </a:r>
                <a14:m>
                  <m:oMath xmlns:m="http://schemas.openxmlformats.org/officeDocument/2006/math">
                    <m:r>
                      <a:rPr lang="en-US" sz="2800" i="1" dirty="0" smtClean="0">
                        <a:latin typeface="Cambria Math" panose="02040503050406030204" pitchFamily="18" charset="0"/>
                      </a:rPr>
                      <m:t>6</m:t>
                    </m:r>
                  </m:oMath>
                </a14:m>
                <a:r>
                  <a:rPr lang="en-US" sz="2800" dirty="0"/>
                  <a:t>. We have </a:t>
                </a:r>
                <a14:m>
                  <m:oMath xmlns:m="http://schemas.openxmlformats.org/officeDocument/2006/math">
                    <m:r>
                      <a:rPr lang="en-US" sz="2800" i="1" dirty="0" smtClean="0">
                        <a:latin typeface="Cambria Math" panose="02040503050406030204" pitchFamily="18" charset="0"/>
                      </a:rPr>
                      <m:t>24</m:t>
                    </m:r>
                    <m:r>
                      <a:rPr lang="en-US" sz="2800" b="0" i="1" dirty="0" smtClean="0">
                        <a:latin typeface="Cambria Math" panose="02040503050406030204" pitchFamily="18" charset="0"/>
                      </a:rPr>
                      <m:t>−</m:t>
                    </m:r>
                    <m:r>
                      <a:rPr lang="en-US" sz="2800" i="1" dirty="0" smtClean="0">
                        <a:latin typeface="Cambria Math" panose="02040503050406030204" pitchFamily="18" charset="0"/>
                      </a:rPr>
                      <m:t>6</m:t>
                    </m:r>
                    <m:r>
                      <a:rPr lang="en-US" sz="2800" b="0" i="1" dirty="0" smtClean="0">
                        <a:latin typeface="Cambria Math" panose="02040503050406030204" pitchFamily="18" charset="0"/>
                      </a:rPr>
                      <m:t>=</m:t>
                    </m:r>
                    <m:r>
                      <a:rPr lang="en-US" sz="2800" i="1" dirty="0" smtClean="0">
                        <a:latin typeface="Cambria Math" panose="02040503050406030204" pitchFamily="18" charset="0"/>
                      </a:rPr>
                      <m:t>18</m:t>
                    </m:r>
                  </m:oMath>
                </a14:m>
                <a:r>
                  <a:rPr lang="en-US" sz="2800" dirty="0"/>
                  <a:t> and </a:t>
                </a:r>
                <a14:m>
                  <m:oMath xmlns:m="http://schemas.openxmlformats.org/officeDocument/2006/math">
                    <m:r>
                      <a:rPr lang="en-US" sz="2800" i="1" dirty="0" smtClean="0">
                        <a:latin typeface="Cambria Math" panose="02040503050406030204" pitchFamily="18" charset="0"/>
                      </a:rPr>
                      <m:t>24</m:t>
                    </m:r>
                    <m:r>
                      <a:rPr lang="en-US" sz="2800" i="1" dirty="0" smtClean="0">
                        <a:latin typeface="Cambria Math" panose="02040503050406030204" pitchFamily="18" charset="0"/>
                      </a:rPr>
                      <m:t>+</m:t>
                    </m:r>
                    <m:r>
                      <a:rPr lang="en-US" sz="2800" i="1" dirty="0" smtClean="0">
                        <a:latin typeface="Cambria Math" panose="02040503050406030204" pitchFamily="18" charset="0"/>
                      </a:rPr>
                      <m:t>6</m:t>
                    </m:r>
                    <m:r>
                      <a:rPr lang="en-US" sz="2800" i="1" dirty="0" smtClean="0">
                        <a:latin typeface="Cambria Math" panose="02040503050406030204" pitchFamily="18" charset="0"/>
                      </a:rPr>
                      <m:t>=</m:t>
                    </m:r>
                    <m:r>
                      <a:rPr lang="en-US" sz="2800" i="1" dirty="0" smtClean="0">
                        <a:latin typeface="Cambria Math" panose="02040503050406030204" pitchFamily="18" charset="0"/>
                      </a:rPr>
                      <m:t>30</m:t>
                    </m:r>
                  </m:oMath>
                </a14:m>
                <a:r>
                  <a:rPr lang="en-US" sz="2800" dirty="0"/>
                  <a:t>, which means that the values </a:t>
                </a:r>
                <a14:m>
                  <m:oMath xmlns:m="http://schemas.openxmlformats.org/officeDocument/2006/math">
                    <m:r>
                      <a:rPr lang="en-US" sz="2800" i="1" dirty="0" smtClean="0">
                        <a:latin typeface="Cambria Math" panose="02040503050406030204" pitchFamily="18" charset="0"/>
                      </a:rPr>
                      <m:t>18</m:t>
                    </m:r>
                  </m:oMath>
                </a14:m>
                <a:r>
                  <a:rPr lang="en-US" sz="2800" dirty="0"/>
                  <a:t> and </a:t>
                </a:r>
                <a14:m>
                  <m:oMath xmlns:m="http://schemas.openxmlformats.org/officeDocument/2006/math">
                    <m:r>
                      <a:rPr lang="en-US" sz="2800" i="1" dirty="0" smtClean="0">
                        <a:latin typeface="Cambria Math" panose="02040503050406030204" pitchFamily="18" charset="0"/>
                      </a:rPr>
                      <m:t>30</m:t>
                    </m:r>
                  </m:oMath>
                </a14:m>
                <a:r>
                  <a:rPr lang="en-US" sz="2800" dirty="0"/>
                  <a:t> are each two standard deviations away from the mean. Therefore, by the empirical rule, </a:t>
                </a:r>
                <a14:m>
                  <m:oMath xmlns:m="http://schemas.openxmlformats.org/officeDocument/2006/math">
                    <m:r>
                      <a:rPr lang="en-US" sz="2800" i="1" dirty="0" smtClean="0">
                        <a:latin typeface="Cambria Math" panose="02040503050406030204" pitchFamily="18" charset="0"/>
                      </a:rPr>
                      <m:t>95</m:t>
                    </m:r>
                    <m:r>
                      <a:rPr lang="en-US" sz="2800" i="1" dirty="0" smtClean="0">
                        <a:latin typeface="Cambria Math" panose="02040503050406030204" pitchFamily="18" charset="0"/>
                      </a:rPr>
                      <m:t>%</m:t>
                    </m:r>
                  </m:oMath>
                </a14:m>
                <a:r>
                  <a:rPr lang="en-US" sz="2800" dirty="0"/>
                  <a:t> of the students studied between </a:t>
                </a:r>
                <a14:m>
                  <m:oMath xmlns:m="http://schemas.openxmlformats.org/officeDocument/2006/math">
                    <m:r>
                      <a:rPr lang="en-US" sz="2800" i="1" dirty="0" smtClean="0">
                        <a:latin typeface="Cambria Math" panose="02040503050406030204" pitchFamily="18" charset="0"/>
                      </a:rPr>
                      <m:t>18</m:t>
                    </m:r>
                  </m:oMath>
                </a14:m>
                <a:r>
                  <a:rPr lang="en-US" sz="2800" dirty="0"/>
                  <a:t> and </a:t>
                </a:r>
                <a14:m>
                  <m:oMath xmlns:m="http://schemas.openxmlformats.org/officeDocument/2006/math">
                    <m:r>
                      <a:rPr lang="en-US" sz="2800" i="1" dirty="0" smtClean="0">
                        <a:latin typeface="Cambria Math" panose="02040503050406030204" pitchFamily="18" charset="0"/>
                      </a:rPr>
                      <m:t>30</m:t>
                    </m:r>
                  </m:oMath>
                </a14:m>
                <a:r>
                  <a:rPr lang="en-US" sz="2800" dirty="0"/>
                  <a:t> hours per week.</a:t>
                </a:r>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185"/>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8BBBEEA3-561E-A267-2D3C-D1DA868C8FC1}"/>
              </a:ext>
            </a:extLst>
          </p:cNvPr>
          <p:cNvPicPr>
            <a:picLocks noChangeAspect="1"/>
          </p:cNvPicPr>
          <p:nvPr/>
        </p:nvPicPr>
        <p:blipFill>
          <a:blip r:embed="rId3"/>
          <a:stretch>
            <a:fillRect/>
          </a:stretch>
        </p:blipFill>
        <p:spPr>
          <a:xfrm>
            <a:off x="1676400" y="1183125"/>
            <a:ext cx="4077269" cy="2210108"/>
          </a:xfrm>
          <a:prstGeom prst="rect">
            <a:avLst/>
          </a:prstGeom>
        </p:spPr>
      </p:pic>
    </p:spTree>
    <p:extLst>
      <p:ext uri="{BB962C8B-B14F-4D97-AF65-F5344CB8AC3E}">
        <p14:creationId xmlns:p14="http://schemas.microsoft.com/office/powerpoint/2010/main" val="85836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IN" sz="2800" dirty="0"/>
                  <a:t>c. </a:t>
                </a:r>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r>
                  <a:rPr lang="en-US" dirty="0"/>
                  <a:t>In this case, we are looking for the percentage of students who studied more than </a:t>
                </a:r>
                <a14:m>
                  <m:oMath xmlns:m="http://schemas.openxmlformats.org/officeDocument/2006/math">
                    <m:r>
                      <a:rPr lang="en-US" i="1" dirty="0" smtClean="0">
                        <a:latin typeface="Cambria Math" panose="02040503050406030204" pitchFamily="18" charset="0"/>
                      </a:rPr>
                      <m:t>21</m:t>
                    </m:r>
                  </m:oMath>
                </a14:m>
                <a:r>
                  <a:rPr lang="en-US" dirty="0"/>
                  <a:t> hours per week. Since the mean divides the data set in half, we know that </a:t>
                </a:r>
                <a14:m>
                  <m:oMath xmlns:m="http://schemas.openxmlformats.org/officeDocument/2006/math">
                    <m:r>
                      <a:rPr lang="en-US" i="1" dirty="0" smtClean="0">
                        <a:latin typeface="Cambria Math" panose="02040503050406030204" pitchFamily="18" charset="0"/>
                      </a:rPr>
                      <m:t>50</m:t>
                    </m:r>
                    <m:r>
                      <a:rPr lang="en-US" i="1" dirty="0">
                        <a:latin typeface="Cambria Math" panose="02040503050406030204" pitchFamily="18" charset="0"/>
                      </a:rPr>
                      <m:t>%</m:t>
                    </m:r>
                  </m:oMath>
                </a14:m>
                <a:r>
                  <a:rPr lang="en-US" dirty="0"/>
                  <a:t> of students studied more than </a:t>
                </a:r>
                <a14:m>
                  <m:oMath xmlns:m="http://schemas.openxmlformats.org/officeDocument/2006/math">
                    <m:r>
                      <a:rPr lang="en-US" i="1" dirty="0" smtClean="0">
                        <a:latin typeface="Cambria Math" panose="02040503050406030204" pitchFamily="18" charset="0"/>
                      </a:rPr>
                      <m:t>24</m:t>
                    </m:r>
                  </m:oMath>
                </a14:m>
                <a:r>
                  <a:rPr lang="en-US" dirty="0"/>
                  <a:t> hours. From Part a., we know that </a:t>
                </a:r>
                <a14:m>
                  <m:oMath xmlns:m="http://schemas.openxmlformats.org/officeDocument/2006/math">
                    <m:r>
                      <a:rPr lang="en-US" i="1" dirty="0" smtClean="0">
                        <a:latin typeface="Cambria Math" panose="02040503050406030204" pitchFamily="18" charset="0"/>
                      </a:rPr>
                      <m:t>68</m:t>
                    </m:r>
                    <m:r>
                      <a:rPr lang="en-US" i="1" dirty="0" smtClean="0">
                        <a:latin typeface="Cambria Math" panose="02040503050406030204" pitchFamily="18" charset="0"/>
                      </a:rPr>
                      <m:t>%</m:t>
                    </m:r>
                  </m:oMath>
                </a14:m>
                <a:r>
                  <a:rPr lang="en-US" dirty="0"/>
                  <a:t> of students studied between </a:t>
                </a:r>
                <a14:m>
                  <m:oMath xmlns:m="http://schemas.openxmlformats.org/officeDocument/2006/math">
                    <m:r>
                      <a:rPr lang="en-US" i="1" dirty="0" smtClean="0">
                        <a:latin typeface="Cambria Math" panose="02040503050406030204" pitchFamily="18" charset="0"/>
                      </a:rPr>
                      <m:t>21</m:t>
                    </m:r>
                  </m:oMath>
                </a14:m>
                <a:r>
                  <a:rPr lang="en-US" dirty="0"/>
                  <a:t> and </a:t>
                </a:r>
                <a14:m>
                  <m:oMath xmlns:m="http://schemas.openxmlformats.org/officeDocument/2006/math">
                    <m:r>
                      <a:rPr lang="en-US" i="1" dirty="0" smtClean="0">
                        <a:latin typeface="Cambria Math" panose="02040503050406030204" pitchFamily="18" charset="0"/>
                      </a:rPr>
                      <m:t>27</m:t>
                    </m:r>
                  </m:oMath>
                </a14:m>
                <a:r>
                  <a:rPr lang="en-US" dirty="0"/>
                  <a:t> hours per week.</a:t>
                </a:r>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205A7E0-FCCB-24DF-0529-71224DA48D25}"/>
              </a:ext>
            </a:extLst>
          </p:cNvPr>
          <p:cNvPicPr>
            <a:picLocks noChangeAspect="1"/>
          </p:cNvPicPr>
          <p:nvPr/>
        </p:nvPicPr>
        <p:blipFill>
          <a:blip r:embed="rId3"/>
          <a:stretch>
            <a:fillRect/>
          </a:stretch>
        </p:blipFill>
        <p:spPr>
          <a:xfrm>
            <a:off x="1642188" y="1143000"/>
            <a:ext cx="4067743" cy="2114845"/>
          </a:xfrm>
          <a:prstGeom prst="rect">
            <a:avLst/>
          </a:prstGeom>
        </p:spPr>
      </p:pic>
    </p:spTree>
    <p:extLst>
      <p:ext uri="{BB962C8B-B14F-4D97-AF65-F5344CB8AC3E}">
        <p14:creationId xmlns:p14="http://schemas.microsoft.com/office/powerpoint/2010/main" val="61215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We cannot simply add these two percentages together because then the number of students who studied between </a:t>
                </a:r>
                <a14:m>
                  <m:oMath xmlns:m="http://schemas.openxmlformats.org/officeDocument/2006/math">
                    <m:r>
                      <a:rPr lang="en-US" i="1" dirty="0" smtClean="0">
                        <a:latin typeface="Cambria Math" panose="02040503050406030204" pitchFamily="18" charset="0"/>
                      </a:rPr>
                      <m:t>24</m:t>
                    </m:r>
                  </m:oMath>
                </a14:m>
                <a:r>
                  <a:rPr lang="en-US" dirty="0"/>
                  <a:t> and </a:t>
                </a:r>
                <a14:m>
                  <m:oMath xmlns:m="http://schemas.openxmlformats.org/officeDocument/2006/math">
                    <m:r>
                      <a:rPr lang="en-US" i="1" dirty="0" smtClean="0">
                        <a:latin typeface="Cambria Math" panose="02040503050406030204" pitchFamily="18" charset="0"/>
                      </a:rPr>
                      <m:t>27</m:t>
                    </m:r>
                  </m:oMath>
                </a14:m>
                <a:r>
                  <a:rPr lang="en-US" dirty="0"/>
                  <a:t> hours per week would be counted twice. Instead we’ll find the percentage of students who studied between </a:t>
                </a:r>
                <a14:m>
                  <m:oMath xmlns:m="http://schemas.openxmlformats.org/officeDocument/2006/math">
                    <m:r>
                      <a:rPr lang="en-US" i="1" dirty="0" smtClean="0">
                        <a:latin typeface="Cambria Math" panose="02040503050406030204" pitchFamily="18" charset="0"/>
                      </a:rPr>
                      <m:t>21</m:t>
                    </m:r>
                  </m:oMath>
                </a14:m>
                <a:r>
                  <a:rPr lang="en-US" dirty="0"/>
                  <a:t> and </a:t>
                </a:r>
                <a14:m>
                  <m:oMath xmlns:m="http://schemas.openxmlformats.org/officeDocument/2006/math">
                    <m:r>
                      <a:rPr lang="en-US" i="1" dirty="0" smtClean="0">
                        <a:latin typeface="Cambria Math" panose="02040503050406030204" pitchFamily="18" charset="0"/>
                      </a:rPr>
                      <m:t>24</m:t>
                    </m:r>
                  </m:oMath>
                </a14:m>
                <a:r>
                  <a:rPr lang="en-US" dirty="0"/>
                  <a:t> hours and add it to </a:t>
                </a:r>
                <a14:m>
                  <m:oMath xmlns:m="http://schemas.openxmlformats.org/officeDocument/2006/math">
                    <m:r>
                      <a:rPr lang="en-US" i="1" dirty="0" smtClean="0">
                        <a:latin typeface="Cambria Math" panose="02040503050406030204" pitchFamily="18" charset="0"/>
                      </a:rPr>
                      <m:t>50</m:t>
                    </m:r>
                    <m:r>
                      <a:rPr lang="en-US" i="1" dirty="0" smtClean="0">
                        <a:latin typeface="Cambria Math" panose="02040503050406030204" pitchFamily="18" charset="0"/>
                      </a:rPr>
                      <m:t>%</m:t>
                    </m:r>
                  </m:oMath>
                </a14:m>
                <a:r>
                  <a:rPr lang="en-US" dirty="0"/>
                  <a:t>, the percentage that studied more than </a:t>
                </a:r>
                <a14:m>
                  <m:oMath xmlns:m="http://schemas.openxmlformats.org/officeDocument/2006/math">
                    <m:r>
                      <a:rPr lang="en-US" i="1" dirty="0" smtClean="0">
                        <a:latin typeface="Cambria Math" panose="02040503050406030204" pitchFamily="18" charset="0"/>
                      </a:rPr>
                      <m:t>24</m:t>
                    </m:r>
                  </m:oMath>
                </a14:m>
                <a:r>
                  <a:rPr lang="en-US" dirty="0"/>
                  <a:t> hours.</a:t>
                </a:r>
              </a:p>
              <a:p>
                <a:pPr>
                  <a:defRPr sz="2800"/>
                </a:pPr>
                <a14:m>
                  <m:oMath xmlns:m="http://schemas.openxmlformats.org/officeDocument/2006/math">
                    <m:r>
                      <a:rPr lang="en-US" i="1" dirty="0" smtClean="0">
                        <a:latin typeface="Cambria Math" panose="02040503050406030204" pitchFamily="18" charset="0"/>
                      </a:rPr>
                      <m:t>%</m:t>
                    </m:r>
                  </m:oMath>
                </a14:m>
                <a:r>
                  <a:rPr lang="en-US" dirty="0"/>
                  <a:t> of students who studied </a:t>
                </a:r>
                <a14:m>
                  <m:oMath xmlns:m="http://schemas.openxmlformats.org/officeDocument/2006/math">
                    <m:r>
                      <a:rPr lang="en-US" i="1" dirty="0" smtClean="0">
                        <a:latin typeface="Cambria Math" panose="02040503050406030204" pitchFamily="18" charset="0"/>
                      </a:rPr>
                      <m:t>21</m:t>
                    </m:r>
                  </m:oMath>
                </a14:m>
                <a:r>
                  <a:rPr lang="en-US" dirty="0"/>
                  <a:t> to </a:t>
                </a:r>
                <a14:m>
                  <m:oMath xmlns:m="http://schemas.openxmlformats.org/officeDocument/2006/math">
                    <m:r>
                      <a:rPr lang="en-US" i="1" dirty="0" smtClean="0">
                        <a:latin typeface="Cambria Math" panose="02040503050406030204" pitchFamily="18" charset="0"/>
                      </a:rPr>
                      <m:t>24</m:t>
                    </m:r>
                  </m:oMath>
                </a14:m>
                <a:r>
                  <a:rPr lang="en-US" dirty="0"/>
                  <a:t> hours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68</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34</m:t>
                    </m:r>
                    <m:r>
                      <a:rPr lang="en-US" b="0" i="1" smtClean="0">
                        <a:latin typeface="Cambria Math" panose="02040503050406030204" pitchFamily="18" charset="0"/>
                        <a:ea typeface="Cambria Math" panose="02040503050406030204" pitchFamily="18" charset="0"/>
                      </a:rPr>
                      <m:t>%</m:t>
                    </m:r>
                  </m:oMath>
                </a14:m>
                <a:endParaRPr lang="en-IN" dirty="0"/>
              </a:p>
              <a:p>
                <a:pPr>
                  <a:defRPr sz="2800"/>
                </a:pPr>
                <a:r>
                  <a:rPr lang="en-US" dirty="0"/>
                  <a:t>So, </a:t>
                </a:r>
                <a14:m>
                  <m:oMath xmlns:m="http://schemas.openxmlformats.org/officeDocument/2006/math">
                    <m:r>
                      <a:rPr lang="en-US" i="1" dirty="0" smtClean="0">
                        <a:latin typeface="Cambria Math" panose="02040503050406030204" pitchFamily="18" charset="0"/>
                      </a:rPr>
                      <m:t>34</m:t>
                    </m:r>
                    <m:r>
                      <a:rPr lang="en-US" i="1" dirty="0" smtClean="0">
                        <a:latin typeface="Cambria Math" panose="02040503050406030204" pitchFamily="18" charset="0"/>
                      </a:rPr>
                      <m:t>%+</m:t>
                    </m:r>
                    <m:r>
                      <a:rPr lang="en-US" i="1" dirty="0" smtClean="0">
                        <a:latin typeface="Cambria Math" panose="02040503050406030204" pitchFamily="18" charset="0"/>
                      </a:rPr>
                      <m:t>50</m:t>
                    </m:r>
                    <m:r>
                      <a:rPr lang="en-US" i="1" dirty="0" smtClean="0">
                        <a:latin typeface="Cambria Math" panose="02040503050406030204" pitchFamily="18" charset="0"/>
                      </a:rPr>
                      <m:t>%=</m:t>
                    </m:r>
                    <m:r>
                      <a:rPr lang="en-US" i="1" dirty="0" smtClean="0">
                        <a:latin typeface="Cambria Math" panose="02040503050406030204" pitchFamily="18" charset="0"/>
                      </a:rPr>
                      <m:t>84</m:t>
                    </m:r>
                    <m:r>
                      <a:rPr lang="en-US" i="1" dirty="0" smtClean="0">
                        <a:latin typeface="Cambria Math" panose="02040503050406030204" pitchFamily="18" charset="0"/>
                      </a:rPr>
                      <m:t>%</m:t>
                    </m:r>
                  </m:oMath>
                </a14:m>
                <a:r>
                  <a:rPr lang="en-US" dirty="0"/>
                  <a:t> of the students studied more than </a:t>
                </a:r>
                <a14:m>
                  <m:oMath xmlns:m="http://schemas.openxmlformats.org/officeDocument/2006/math">
                    <m:r>
                      <a:rPr lang="en-US" i="1" dirty="0" smtClean="0">
                        <a:latin typeface="Cambria Math" panose="02040503050406030204" pitchFamily="18" charset="0"/>
                      </a:rPr>
                      <m:t>21</m:t>
                    </m:r>
                  </m:oMath>
                </a14:m>
                <a:r>
                  <a:rPr lang="en-US" dirty="0"/>
                  <a:t> hours per week</a:t>
                </a:r>
                <a:r>
                  <a:rPr lang="en-IN"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IN">
                    <a:noFill/>
                  </a:rPr>
                  <a:t> </a:t>
                </a:r>
              </a:p>
            </p:txBody>
          </p:sp>
        </mc:Fallback>
      </mc:AlternateContent>
    </p:spTree>
    <p:extLst>
      <p:ext uri="{BB962C8B-B14F-4D97-AF65-F5344CB8AC3E}">
        <p14:creationId xmlns:p14="http://schemas.microsoft.com/office/powerpoint/2010/main" val="229267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d. </a:t>
                </a:r>
              </a:p>
              <a:p>
                <a:pPr>
                  <a:defRPr sz="2800"/>
                </a:pPr>
                <a:endParaRPr lang="en-US" dirty="0"/>
              </a:p>
              <a:p>
                <a:pPr>
                  <a:defRPr sz="2800"/>
                </a:pPr>
                <a:endParaRPr lang="en-US" dirty="0"/>
              </a:p>
              <a:p>
                <a:pPr>
                  <a:defRPr sz="2800"/>
                </a:pPr>
                <a:endParaRPr lang="en-US" dirty="0"/>
              </a:p>
              <a:p>
                <a:pPr>
                  <a:defRPr sz="2800"/>
                </a:pPr>
                <a:r>
                  <a:rPr lang="en-US" dirty="0"/>
                  <a:t>To find the percentage of students studying fewer than </a:t>
                </a:r>
                <a14:m>
                  <m:oMath xmlns:m="http://schemas.openxmlformats.org/officeDocument/2006/math">
                    <m:r>
                      <a:rPr lang="en-US" i="1" dirty="0" smtClean="0">
                        <a:latin typeface="Cambria Math" panose="02040503050406030204" pitchFamily="18" charset="0"/>
                      </a:rPr>
                      <m:t>21</m:t>
                    </m:r>
                  </m:oMath>
                </a14:m>
                <a:r>
                  <a:rPr lang="en-US" dirty="0"/>
                  <a:t> hours per week, we can subtract the percentage of students who study more than </a:t>
                </a:r>
                <a14:m>
                  <m:oMath xmlns:m="http://schemas.openxmlformats.org/officeDocument/2006/math">
                    <m:r>
                      <a:rPr lang="en-US" i="1" dirty="0" smtClean="0">
                        <a:latin typeface="Cambria Math" panose="02040503050406030204" pitchFamily="18" charset="0"/>
                      </a:rPr>
                      <m:t>21</m:t>
                    </m:r>
                  </m:oMath>
                </a14:m>
                <a:r>
                  <a:rPr lang="en-US" dirty="0"/>
                  <a:t> hours per week from </a:t>
                </a:r>
                <a14:m>
                  <m:oMath xmlns:m="http://schemas.openxmlformats.org/officeDocument/2006/math">
                    <m:r>
                      <a:rPr lang="en-US" i="1" dirty="0" smtClean="0">
                        <a:latin typeface="Cambria Math" panose="02040503050406030204" pitchFamily="18" charset="0"/>
                      </a:rPr>
                      <m:t>100</m:t>
                    </m:r>
                    <m:r>
                      <a:rPr lang="en-US" i="1" dirty="0" smtClean="0">
                        <a:latin typeface="Cambria Math" panose="02040503050406030204" pitchFamily="18" charset="0"/>
                      </a:rPr>
                      <m:t>%</m:t>
                    </m:r>
                  </m:oMath>
                </a14:m>
                <a:r>
                  <a:rPr lang="en-US" dirty="0"/>
                  <a:t>. From Part c., we know that </a:t>
                </a:r>
                <a14:m>
                  <m:oMath xmlns:m="http://schemas.openxmlformats.org/officeDocument/2006/math">
                    <m:r>
                      <a:rPr lang="en-US" i="1" dirty="0" smtClean="0">
                        <a:latin typeface="Cambria Math" panose="02040503050406030204" pitchFamily="18" charset="0"/>
                      </a:rPr>
                      <m:t>84</m:t>
                    </m:r>
                    <m:r>
                      <a:rPr lang="en-US" i="1" dirty="0" smtClean="0">
                        <a:latin typeface="Cambria Math" panose="02040503050406030204" pitchFamily="18" charset="0"/>
                      </a:rPr>
                      <m:t>%</m:t>
                    </m:r>
                  </m:oMath>
                </a14:m>
                <a:r>
                  <a:rPr lang="en-US" dirty="0"/>
                  <a:t> of the students studied more than </a:t>
                </a:r>
                <a14:m>
                  <m:oMath xmlns:m="http://schemas.openxmlformats.org/officeDocument/2006/math">
                    <m:r>
                      <a:rPr lang="en-US" i="1" dirty="0" smtClean="0">
                        <a:latin typeface="Cambria Math" panose="02040503050406030204" pitchFamily="18" charset="0"/>
                      </a:rPr>
                      <m:t>21</m:t>
                    </m:r>
                  </m:oMath>
                </a14:m>
                <a:r>
                  <a:rPr lang="en-US" dirty="0"/>
                  <a:t> hours per week.</a:t>
                </a:r>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m:t>
                      </m:r>
                      <m:r>
                        <a:rPr lang="en-US" b="0" i="1" smtClean="0">
                          <a:latin typeface="Cambria Math" panose="02040503050406030204" pitchFamily="18" charset="0"/>
                        </a:rPr>
                        <m:t>%−</m:t>
                      </m:r>
                      <m:r>
                        <a:rPr lang="en-US" b="0" i="1" smtClean="0">
                          <a:latin typeface="Cambria Math" panose="02040503050406030204" pitchFamily="18" charset="0"/>
                        </a:rPr>
                        <m:t>84</m:t>
                      </m:r>
                      <m:r>
                        <a:rPr lang="en-US" b="0" i="1" smtClean="0">
                          <a:latin typeface="Cambria Math" panose="02040503050406030204" pitchFamily="18" charset="0"/>
                        </a:rPr>
                        <m:t>%=</m:t>
                      </m:r>
                      <m:r>
                        <a:rPr lang="en-US" b="0" i="1" smtClean="0">
                          <a:latin typeface="Cambria Math" panose="02040503050406030204" pitchFamily="18" charset="0"/>
                        </a:rPr>
                        <m:t>16</m:t>
                      </m:r>
                      <m:r>
                        <a:rPr lang="en-US" b="0" i="1" smtClean="0">
                          <a:latin typeface="Cambria Math" panose="02040503050406030204" pitchFamily="18" charset="0"/>
                        </a:rPr>
                        <m:t>%</m:t>
                      </m:r>
                    </m:oMath>
                  </m:oMathPara>
                </a14:m>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E35802F9-C325-DE3E-D860-C88462720041}"/>
              </a:ext>
            </a:extLst>
          </p:cNvPr>
          <p:cNvPicPr>
            <a:picLocks noChangeAspect="1"/>
          </p:cNvPicPr>
          <p:nvPr/>
        </p:nvPicPr>
        <p:blipFill>
          <a:blip r:embed="rId3"/>
          <a:stretch>
            <a:fillRect/>
          </a:stretch>
        </p:blipFill>
        <p:spPr>
          <a:xfrm>
            <a:off x="1219200" y="1143000"/>
            <a:ext cx="3547188" cy="1925148"/>
          </a:xfrm>
          <a:prstGeom prst="rect">
            <a:avLst/>
          </a:prstGeom>
        </p:spPr>
      </p:pic>
    </p:spTree>
    <p:extLst>
      <p:ext uri="{BB962C8B-B14F-4D97-AF65-F5344CB8AC3E}">
        <p14:creationId xmlns:p14="http://schemas.microsoft.com/office/powerpoint/2010/main" val="136308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dirty="0"/>
                  <a:t>​</a:t>
                </a:r>
                <a:r>
                  <a:rPr lang="en-US" sz="2800" dirty="0"/>
                  <a:t>So far in this chapter we have looked at data from samples, however the normal distribution is constructed based on population parameters. In this section, we will begin using the population mean and standard deviation. The mean and standard deviation of a population are represented with different symbols than they were for a sample. The population mean is represented by the Greek lower-case letter </a:t>
                </a:r>
                <a14:m>
                  <m:oMath xmlns:m="http://schemas.openxmlformats.org/officeDocument/2006/math">
                    <m:r>
                      <m:rPr>
                        <m:sty m:val="p"/>
                      </m:rPr>
                      <a:rPr lang="en-US" sz="2800" i="0" dirty="0" smtClean="0">
                        <a:latin typeface="Cambria Math" panose="02040503050406030204" pitchFamily="18" charset="0"/>
                      </a:rPr>
                      <m:t>mu</m:t>
                    </m:r>
                  </m:oMath>
                </a14:m>
                <a:r>
                  <a:rPr lang="en-US" sz="2800" dirty="0"/>
                  <a:t>, </a:t>
                </a:r>
                <a14:m>
                  <m:oMath xmlns:m="http://schemas.openxmlformats.org/officeDocument/2006/math">
                    <m:r>
                      <a:rPr lang="en-US" sz="2800" i="1" dirty="0" smtClean="0">
                        <a:latin typeface="Cambria Math" panose="02040503050406030204" pitchFamily="18" charset="0"/>
                      </a:rPr>
                      <m:t>𝜇</m:t>
                    </m:r>
                  </m:oMath>
                </a14:m>
                <a:r>
                  <a:rPr lang="en-US" sz="2800" dirty="0"/>
                  <a:t>. and the population standard deviation is represented by the Greek lower-case letter sigma, </a:t>
                </a:r>
                <a14:m>
                  <m:oMath xmlns:m="http://schemas.openxmlformats.org/officeDocument/2006/math">
                    <m:r>
                      <a:rPr lang="en-US" sz="2800" i="1" dirty="0" smtClean="0">
                        <a:latin typeface="Cambria Math" panose="02040503050406030204" pitchFamily="18" charset="0"/>
                      </a:rPr>
                      <m:t>𝜎</m:t>
                    </m:r>
                  </m:oMath>
                </a14:m>
                <a:r>
                  <a:rPr lang="en-US" sz="2800" dirty="0"/>
                  <a:t>. The relationship between samples and the normal distribution is explored more in statistics courses.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29" r="-2214"/>
                </a:stretch>
              </a:blipFill>
            </p:spPr>
            <p:txBody>
              <a:bodyPr/>
              <a:lstStyle/>
              <a:p>
                <a:r>
                  <a:rPr lang="en-IN">
                    <a:noFill/>
                  </a:rPr>
                  <a:t> </a:t>
                </a:r>
              </a:p>
            </p:txBody>
          </p:sp>
        </mc:Fallback>
      </mc:AlternateContent>
      <p:sp>
        <p:nvSpPr>
          <p:cNvPr id="2" name="Title 1"/>
          <p:cNvSpPr>
            <a:spLocks noGrp="1"/>
          </p:cNvSpPr>
          <p:nvPr>
            <p:ph type="title"/>
          </p:nvPr>
        </p:nvSpPr>
        <p:spPr/>
        <p:txBody>
          <a:bodyPr/>
          <a:lstStyle/>
          <a:p>
            <a:pPr>
              <a:defRPr sz="3200"/>
            </a:pPr>
            <a:r>
              <a:rPr lang="en-US" dirty="0"/>
              <a:t>Note</a:t>
            </a:r>
            <a:endParaRPr dirty="0"/>
          </a:p>
        </p:txBody>
      </p:sp>
    </p:spTree>
    <p:extLst>
      <p:ext uri="{BB962C8B-B14F-4D97-AF65-F5344CB8AC3E}">
        <p14:creationId xmlns:p14="http://schemas.microsoft.com/office/powerpoint/2010/main" val="231723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Applying the Empirical Rule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Therefore, </a:t>
                </a:r>
                <a14:m>
                  <m:oMath xmlns:m="http://schemas.openxmlformats.org/officeDocument/2006/math">
                    <m:r>
                      <a:rPr lang="en-US" i="1" dirty="0" smtClean="0">
                        <a:latin typeface="Cambria Math" panose="02040503050406030204" pitchFamily="18" charset="0"/>
                      </a:rPr>
                      <m:t>16</m:t>
                    </m:r>
                    <m:r>
                      <a:rPr lang="en-US" i="1" dirty="0" smtClean="0">
                        <a:latin typeface="Cambria Math" panose="02040503050406030204" pitchFamily="18" charset="0"/>
                      </a:rPr>
                      <m:t>%</m:t>
                    </m:r>
                  </m:oMath>
                </a14:m>
                <a:r>
                  <a:rPr lang="en-US" dirty="0"/>
                  <a:t> of the students studied fewer than </a:t>
                </a:r>
                <a14:m>
                  <m:oMath xmlns:m="http://schemas.openxmlformats.org/officeDocument/2006/math">
                    <m:r>
                      <a:rPr lang="en-US" i="1" dirty="0" smtClean="0">
                        <a:latin typeface="Cambria Math" panose="02040503050406030204" pitchFamily="18" charset="0"/>
                      </a:rPr>
                      <m:t>21</m:t>
                    </m:r>
                  </m:oMath>
                </a14:m>
                <a:r>
                  <a:rPr lang="en-US" dirty="0"/>
                  <a:t> hours per week.</a:t>
                </a:r>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89542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b="0" dirty="0"/>
                  <a:t>Formula: </a:t>
                </a:r>
                <a14:m>
                  <m:oMath xmlns:m="http://schemas.openxmlformats.org/officeDocument/2006/math">
                    <m:r>
                      <a:rPr lang="en-US" sz="3200" b="0" i="1" smtClean="0">
                        <a:latin typeface="Cambria Math" panose="02040503050406030204" pitchFamily="18" charset="0"/>
                      </a:rPr>
                      <m:t>𝑧</m:t>
                    </m:r>
                  </m:oMath>
                </a14:m>
                <a:r>
                  <a:rPr lang="en-US" sz="3200" dirty="0"/>
                  <a:t>-Score</a:t>
                </a:r>
                <a:endParaRPr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685713"/>
              </a:xfrm>
            </p:spPr>
            <p:txBody>
              <a:bodyPr>
                <a:normAutofit/>
              </a:bodyPr>
              <a:lstStyle/>
              <a:p>
                <a:r>
                  <a:rPr lang="en-US" sz="2800" dirty="0"/>
                  <a:t>The </a:t>
                </a:r>
                <a14:m>
                  <m:oMath xmlns:m="http://schemas.openxmlformats.org/officeDocument/2006/math">
                    <m:r>
                      <a:rPr lang="en-US" b="1" i="1" dirty="0" smtClean="0">
                        <a:latin typeface="Cambria Math" panose="02040503050406030204" pitchFamily="18" charset="0"/>
                      </a:rPr>
                      <m:t>𝒛</m:t>
                    </m:r>
                  </m:oMath>
                </a14:m>
                <a:r>
                  <a:rPr lang="en-US" sz="2800" b="1" dirty="0"/>
                  <a:t>-score </a:t>
                </a:r>
                <a:r>
                  <a:rPr lang="en-US" sz="2800" dirty="0"/>
                  <a:t>tells us how many standard deviations a data value is from the mean.</a:t>
                </a:r>
              </a:p>
              <a:p>
                <a:pP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𝑧</m:t>
                      </m:r>
                      <m:r>
                        <a:rPr lang="en-US">
                          <a:latin typeface="Cambria Math" panose="02040503050406030204" pitchFamily="18" charset="0"/>
                        </a:rPr>
                        <m:t>=</m:t>
                      </m:r>
                      <m:f>
                        <m:fPr>
                          <m:ctrlPr>
                            <a:rPr lang="ar-AE" i="1">
                              <a:latin typeface="Cambria Math" panose="02040503050406030204" pitchFamily="18" charset="0"/>
                            </a:rPr>
                          </m:ctrlPr>
                        </m:fPr>
                        <m:num>
                          <m:r>
                            <m:rPr>
                              <m:sty m:val="p"/>
                            </m:rPr>
                            <a:rPr lang="en-US">
                              <a:latin typeface="Cambria Math" panose="02040503050406030204" pitchFamily="18" charset="0"/>
                            </a:rPr>
                            <m:t>data</m:t>
                          </m:r>
                          <m:r>
                            <a:rPr lang="en-US">
                              <a:latin typeface="Cambria Math" panose="02040503050406030204" pitchFamily="18" charset="0"/>
                            </a:rPr>
                            <m:t> </m:t>
                          </m:r>
                          <m:r>
                            <m:rPr>
                              <m:sty m:val="p"/>
                            </m:rPr>
                            <a:rPr lang="en-US">
                              <a:latin typeface="Cambria Math" panose="02040503050406030204" pitchFamily="18" charset="0"/>
                            </a:rPr>
                            <m:t>value</m:t>
                          </m:r>
                          <m:r>
                            <a:rPr lang="en-US">
                              <a:latin typeface="Cambria Math" panose="02040503050406030204" pitchFamily="18" charset="0"/>
                            </a:rPr>
                            <m:t>−</m:t>
                          </m:r>
                          <m:r>
                            <m:rPr>
                              <m:sty m:val="p"/>
                            </m:rPr>
                            <a:rPr lang="en-US">
                              <a:latin typeface="Cambria Math" panose="02040503050406030204" pitchFamily="18" charset="0"/>
                            </a:rPr>
                            <m:t>mean</m:t>
                          </m:r>
                        </m:num>
                        <m:den>
                          <m:r>
                            <m:rPr>
                              <m:sty m:val="p"/>
                            </m:rPr>
                            <a:rPr lang="en-US">
                              <a:latin typeface="Cambria Math" panose="02040503050406030204" pitchFamily="18" charset="0"/>
                            </a:rPr>
                            <m:t>standard</m:t>
                          </m:r>
                          <m:r>
                            <a:rPr lang="en-US">
                              <a:latin typeface="Cambria Math" panose="02040503050406030204" pitchFamily="18" charset="0"/>
                            </a:rPr>
                            <m:t> </m:t>
                          </m:r>
                          <m:r>
                            <m:rPr>
                              <m:sty m:val="p"/>
                            </m:rPr>
                            <a:rPr lang="en-US">
                              <a:latin typeface="Cambria Math" panose="02040503050406030204" pitchFamily="18" charset="0"/>
                            </a:rPr>
                            <m:t>deviation</m:t>
                          </m:r>
                        </m:den>
                      </m:f>
                    </m:oMath>
                  </m:oMathPara>
                </a14:m>
                <a:endParaRPr lang="en-US" sz="2800" dirty="0"/>
              </a:p>
              <a:p>
                <a:pPr>
                  <a:defRPr sz="2800"/>
                </a:pPr>
                <a:br>
                  <a:rPr lang="ar-AE" sz="2800" dirty="0"/>
                </a:br>
                <a:r>
                  <a:rPr lang="en-US" sz="2800" dirty="0"/>
                  <a:t>More formally with symbols, the formula is</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𝑧</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m:oMathPara>
                </a14:m>
                <a:endParaRPr lang="ar-AE" dirty="0"/>
              </a:p>
              <a:p>
                <a:pPr>
                  <a:defRPr sz="2800"/>
                </a:pPr>
                <a:r>
                  <a:rPr lang="en-US" sz="2800" dirty="0"/>
                  <a:t>for populations where </a:t>
                </a:r>
                <a14:m>
                  <m:oMath xmlns:m="http://schemas.openxmlformats.org/officeDocument/2006/math">
                    <m:r>
                      <a:rPr lang="ar-AE">
                        <a:latin typeface="Cambria Math" panose="02040503050406030204" pitchFamily="18" charset="0"/>
                      </a:rPr>
                      <m:t>𝜇</m:t>
                    </m:r>
                  </m:oMath>
                </a14:m>
                <a:r>
                  <a:rPr lang="el-GR" sz="2800" dirty="0"/>
                  <a:t> </a:t>
                </a:r>
                <a:r>
                  <a:rPr lang="en-US" sz="2800" dirty="0"/>
                  <a:t>is the mean and </a:t>
                </a:r>
                <a14:m>
                  <m:oMath xmlns:m="http://schemas.openxmlformats.org/officeDocument/2006/math">
                    <m:r>
                      <a:rPr lang="ar-AE">
                        <a:latin typeface="Cambria Math" panose="02040503050406030204" pitchFamily="18" charset="0"/>
                      </a:rPr>
                      <m:t>𝜎</m:t>
                    </m:r>
                  </m:oMath>
                </a14:m>
                <a:r>
                  <a:rPr lang="el-GR" sz="2800" dirty="0"/>
                  <a:t> </a:t>
                </a:r>
                <a:r>
                  <a:rPr lang="en-US" sz="2800" dirty="0"/>
                  <a:t>is standard deviation.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685713"/>
              </a:xfrm>
              <a:blipFill>
                <a:blip r:embed="rId3"/>
                <a:stretch>
                  <a:fillRect l="-1328" t="-103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dirty="0"/>
                  <a:t>An exam had scores that were approximately normally distributed with a mean of </a:t>
                </a:r>
                <a14:m>
                  <m:oMath xmlns:m="http://schemas.openxmlformats.org/officeDocument/2006/math">
                    <m:r>
                      <a:rPr lang="en-US" i="1" dirty="0" smtClean="0">
                        <a:latin typeface="Cambria Math" panose="02040503050406030204" pitchFamily="18" charset="0"/>
                      </a:rPr>
                      <m:t>82</m:t>
                    </m:r>
                  </m:oMath>
                </a14:m>
                <a:r>
                  <a:rPr lang="en-US" dirty="0"/>
                  <a:t> and a standard deviation of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Find the </a:t>
                </a:r>
                <a14:m>
                  <m:oMath xmlns:m="http://schemas.openxmlformats.org/officeDocument/2006/math">
                    <m:r>
                      <a:rPr lang="en-US" i="1" dirty="0" smtClean="0">
                        <a:latin typeface="Cambria Math" panose="02040503050406030204" pitchFamily="18" charset="0"/>
                      </a:rPr>
                      <m:t>𝑧</m:t>
                    </m:r>
                  </m:oMath>
                </a14:m>
                <a:r>
                  <a:rPr lang="en-US" dirty="0"/>
                  <a:t>-scores for the following pieces of data</a:t>
                </a:r>
                <a:r>
                  <a:rPr sz="2800" dirty="0"/>
                  <a:t>.</a:t>
                </a:r>
              </a:p>
              <a:p>
                <a:pPr marL="514350" indent="-514350">
                  <a:buFont typeface="+mj-lt"/>
                  <a:buAutoNum type="alphaLcPeriod"/>
                  <a:defRPr sz="2800"/>
                </a:pPr>
                <a:r>
                  <a:rPr dirty="0"/>
                  <a:t>​</a:t>
                </a:r>
                <a:r>
                  <a:rPr sz="2800" dirty="0"/>
                  <a:t>An exam score of </a:t>
                </a:r>
                <a14:m>
                  <m:oMath xmlns:m="http://schemas.openxmlformats.org/officeDocument/2006/math">
                    <m:r>
                      <a:rPr lang="en-IN" sz="2800" i="1" dirty="0" smtClean="0">
                        <a:latin typeface="Cambria Math" panose="02040503050406030204" pitchFamily="18" charset="0"/>
                      </a:rPr>
                      <m:t>85</m:t>
                    </m:r>
                    <m:r>
                      <a:rPr lang="en-IN" sz="2800" i="1" dirty="0" smtClean="0">
                        <a:latin typeface="Cambria Math" panose="02040503050406030204" pitchFamily="18" charset="0"/>
                      </a:rPr>
                      <m:t>.</m:t>
                    </m:r>
                    <m:r>
                      <a:rPr lang="en-IN" sz="2800" i="1" dirty="0" smtClean="0">
                        <a:latin typeface="Cambria Math" panose="02040503050406030204" pitchFamily="18" charset="0"/>
                      </a:rPr>
                      <m:t>75</m:t>
                    </m:r>
                  </m:oMath>
                </a14:m>
                <a:endParaRPr sz="2800" dirty="0">
                  <a:latin typeface="Cambria Math"/>
                </a:endParaRPr>
              </a:p>
              <a:p>
                <a:pPr marL="514350" indent="-514350">
                  <a:buFont typeface="+mj-lt"/>
                  <a:buAutoNum type="alphaLcPeriod" startAt="2"/>
                  <a:defRPr sz="2800"/>
                </a:pPr>
                <a:r>
                  <a:rPr dirty="0"/>
                  <a:t>​</a:t>
                </a:r>
                <a:r>
                  <a:rPr sz="2800" dirty="0"/>
                  <a:t>An exam score of </a:t>
                </a:r>
                <a14:m>
                  <m:oMath xmlns:m="http://schemas.openxmlformats.org/officeDocument/2006/math">
                    <m:r>
                      <a:rPr lang="en-IN" sz="2800" i="1" dirty="0" smtClean="0">
                        <a:latin typeface="Cambria Math" panose="02040503050406030204" pitchFamily="18" charset="0"/>
                      </a:rPr>
                      <m:t>75</m:t>
                    </m:r>
                    <m:r>
                      <a:rPr lang="en-IN" sz="2800" i="1" dirty="0" smtClean="0">
                        <a:latin typeface="Cambria Math" panose="02040503050406030204" pitchFamily="18" charset="0"/>
                      </a:rPr>
                      <m:t>.</m:t>
                    </m:r>
                    <m:r>
                      <a:rPr lang="en-IN" sz="2800" i="1" dirty="0" smtClean="0">
                        <a:latin typeface="Cambria Math" panose="02040503050406030204" pitchFamily="18" charset="0"/>
                      </a:rPr>
                      <m:t>75</m:t>
                    </m:r>
                  </m:oMath>
                </a14:m>
                <a:endParaRPr sz="2800" dirty="0">
                  <a:latin typeface="Cambria Math"/>
                </a:endParaRPr>
              </a:p>
              <a:p>
                <a:pPr marL="514350" indent="-514350">
                  <a:buFont typeface="+mj-lt"/>
                  <a:buAutoNum type="alphaLcPeriod" startAt="3"/>
                  <a:defRPr sz="2800"/>
                </a:pPr>
                <a:r>
                  <a:rPr dirty="0"/>
                  <a:t>​</a:t>
                </a:r>
                <a:r>
                  <a:rPr sz="2800" dirty="0"/>
                  <a:t>An exam score of </a:t>
                </a:r>
                <a14:m>
                  <m:oMath xmlns:m="http://schemas.openxmlformats.org/officeDocument/2006/math">
                    <m:r>
                      <a:rPr lang="en-IN" sz="2800" i="1" dirty="0" smtClean="0">
                        <a:latin typeface="Cambria Math" panose="02040503050406030204" pitchFamily="18" charset="0"/>
                      </a:rPr>
                      <m:t>88</m:t>
                    </m:r>
                  </m:oMath>
                </a14:m>
                <a:endParaRPr lang="en-US" sz="2800" dirty="0">
                  <a:latin typeface="Cambria Math"/>
                </a:endParaRPr>
              </a:p>
              <a:p>
                <a:pPr>
                  <a:defRPr sz="2800"/>
                </a:pPr>
                <a:r>
                  <a:rPr lang="en-IN" b="1" dirty="0"/>
                  <a:t>Solution</a:t>
                </a:r>
              </a:p>
              <a:p>
                <a:pPr marL="514350" indent="-514350">
                  <a:buFont typeface="+mj-lt"/>
                  <a:buAutoNum type="alphaLcPeriod"/>
                  <a:defRPr sz="2800"/>
                </a:pPr>
                <a:r>
                  <a:rPr lang="en-US" dirty="0"/>
                  <a:t>Substitute the data value </a:t>
                </a:r>
                <a14:m>
                  <m:oMath xmlns:m="http://schemas.openxmlformats.org/officeDocument/2006/math">
                    <m:r>
                      <a:rPr lang="en-US" i="1" dirty="0" smtClean="0">
                        <a:latin typeface="Cambria Math" panose="02040503050406030204" pitchFamily="18" charset="0"/>
                      </a:rPr>
                      <m:t>85</m:t>
                    </m:r>
                    <m:r>
                      <a:rPr lang="en-US" i="1" dirty="0" smtClean="0">
                        <a:latin typeface="Cambria Math" panose="02040503050406030204" pitchFamily="18" charset="0"/>
                      </a:rPr>
                      <m:t>.</m:t>
                    </m:r>
                    <m:r>
                      <a:rPr lang="en-US" i="1" dirty="0" smtClean="0">
                        <a:latin typeface="Cambria Math" panose="02040503050406030204" pitchFamily="18" charset="0"/>
                      </a:rPr>
                      <m:t>75</m:t>
                    </m:r>
                  </m:oMath>
                </a14:m>
                <a:r>
                  <a:rPr lang="en-US" dirty="0"/>
                  <a:t>, the mean </a:t>
                </a:r>
                <a14:m>
                  <m:oMath xmlns:m="http://schemas.openxmlformats.org/officeDocument/2006/math">
                    <m:r>
                      <a:rPr lang="en-US" i="1" dirty="0" smtClean="0">
                        <a:latin typeface="Cambria Math" panose="02040503050406030204" pitchFamily="18" charset="0"/>
                      </a:rPr>
                      <m:t>82</m:t>
                    </m:r>
                  </m:oMath>
                </a14:m>
                <a:r>
                  <a:rPr lang="en-US" dirty="0"/>
                  <a:t>, and the standard deviation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into the </a:t>
                </a:r>
                <a14:m>
                  <m:oMath xmlns:m="http://schemas.openxmlformats.org/officeDocument/2006/math">
                    <m:r>
                      <a:rPr lang="en-US" i="1" dirty="0" smtClean="0">
                        <a:latin typeface="Cambria Math" panose="02040503050406030204" pitchFamily="18" charset="0"/>
                      </a:rPr>
                      <m:t>𝑧</m:t>
                    </m:r>
                  </m:oMath>
                </a14:m>
                <a:r>
                  <a:rPr lang="en-US" dirty="0"/>
                  <a:t>-score formula and simplify.</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407"/>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C749A994-B0FF-339D-A72E-5C4025DFEEEE}"/>
              </a:ext>
            </a:extLst>
          </p:cNvPr>
          <p:cNvSpPr>
            <a:spLocks noGrp="1"/>
          </p:cNvSpPr>
          <p:nvPr>
            <p:ph type="title"/>
          </p:nvPr>
        </p:nvSpPr>
        <p:spPr/>
        <p:txBody>
          <a:bodyPr/>
          <a:lstStyle/>
          <a:p>
            <a:r>
              <a:rPr lang="en-US" dirty="0"/>
              <a:t>Example 4: Finding a 𝑧-Score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spcBef>
                    <a:spcPts val="1800"/>
                  </a:spcBef>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𝑧</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data</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value</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mean</m:t>
                          </m:r>
                        </m:num>
                        <m:den>
                          <m:r>
                            <m:rPr>
                              <m:sty m:val="p"/>
                            </m:rPr>
                            <a:rPr lang="en-US" sz="2800" b="0" i="0" smtClean="0">
                              <a:latin typeface="Cambria Math" panose="02040503050406030204" pitchFamily="18" charset="0"/>
                            </a:rPr>
                            <m:t>standard</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deviation</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85</m:t>
                          </m:r>
                          <m:r>
                            <a:rPr lang="en-US" sz="2800" b="0" i="1" smtClean="0">
                              <a:latin typeface="Cambria Math" panose="02040503050406030204" pitchFamily="18" charset="0"/>
                            </a:rPr>
                            <m:t>.</m:t>
                          </m:r>
                          <m:r>
                            <a:rPr lang="en-US" sz="2800" b="0" i="1" smtClean="0">
                              <a:latin typeface="Cambria Math" panose="02040503050406030204" pitchFamily="18" charset="0"/>
                            </a:rPr>
                            <m:t>75</m:t>
                          </m:r>
                          <m:r>
                            <a:rPr lang="en-US" sz="2800" b="0" i="1" smtClean="0">
                              <a:latin typeface="Cambria Math" panose="02040503050406030204" pitchFamily="18" charset="0"/>
                            </a:rPr>
                            <m:t>−</m:t>
                          </m:r>
                          <m:r>
                            <a:rPr lang="en-US" sz="2800" b="0" i="1" smtClean="0">
                              <a:latin typeface="Cambria Math" panose="02040503050406030204" pitchFamily="18" charset="0"/>
                            </a:rPr>
                            <m:t>82</m:t>
                          </m:r>
                        </m:num>
                        <m:den>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5</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75</m:t>
                          </m:r>
                        </m:num>
                        <m:den>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5</m:t>
                          </m:r>
                        </m:den>
                      </m:f>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5</m:t>
                      </m:r>
                    </m:oMath>
                  </m:oMathPara>
                </a14:m>
                <a:endParaRPr lang="en-US" sz="2800" dirty="0"/>
              </a:p>
              <a:p>
                <a:pPr marL="514350" indent="-514350">
                  <a:spcBef>
                    <a:spcPts val="1800"/>
                  </a:spcBef>
                  <a:buFont typeface="+mj-lt"/>
                  <a:buAutoNum type="alphaLcPeriod" startAt="2"/>
                </a:pPr>
                <a:r>
                  <a:rPr lang="en-US" dirty="0"/>
                  <a:t>Substitute the data value </a:t>
                </a:r>
                <a14:m>
                  <m:oMath xmlns:m="http://schemas.openxmlformats.org/officeDocument/2006/math">
                    <m:r>
                      <a:rPr lang="en-US" i="1" dirty="0" smtClean="0">
                        <a:latin typeface="Cambria Math" panose="02040503050406030204" pitchFamily="18" charset="0"/>
                      </a:rPr>
                      <m:t>75</m:t>
                    </m:r>
                    <m:r>
                      <a:rPr lang="en-US" i="1" dirty="0" smtClean="0">
                        <a:latin typeface="Cambria Math" panose="02040503050406030204" pitchFamily="18" charset="0"/>
                      </a:rPr>
                      <m:t>.</m:t>
                    </m:r>
                    <m:r>
                      <a:rPr lang="en-US" i="1" dirty="0" smtClean="0">
                        <a:latin typeface="Cambria Math" panose="02040503050406030204" pitchFamily="18" charset="0"/>
                      </a:rPr>
                      <m:t>75</m:t>
                    </m:r>
                  </m:oMath>
                </a14:m>
                <a:r>
                  <a:rPr lang="en-US" dirty="0"/>
                  <a:t>, the mean </a:t>
                </a:r>
                <a14:m>
                  <m:oMath xmlns:m="http://schemas.openxmlformats.org/officeDocument/2006/math">
                    <m:r>
                      <a:rPr lang="en-US" i="1" dirty="0" smtClean="0">
                        <a:latin typeface="Cambria Math" panose="02040503050406030204" pitchFamily="18" charset="0"/>
                      </a:rPr>
                      <m:t>82</m:t>
                    </m:r>
                  </m:oMath>
                </a14:m>
                <a:r>
                  <a:rPr lang="en-US" dirty="0"/>
                  <a:t>, and the standard deviation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into the </a:t>
                </a:r>
                <a14:m>
                  <m:oMath xmlns:m="http://schemas.openxmlformats.org/officeDocument/2006/math">
                    <m:r>
                      <a:rPr lang="en-US" i="1" dirty="0" smtClean="0">
                        <a:latin typeface="Cambria Math" panose="02040503050406030204" pitchFamily="18" charset="0"/>
                      </a:rPr>
                      <m:t>𝑧</m:t>
                    </m:r>
                  </m:oMath>
                </a14:m>
                <a:r>
                  <a:rPr lang="en-US" dirty="0"/>
                  <a:t>-score formula and simplify.</a:t>
                </a:r>
              </a:p>
              <a:p>
                <a:pPr indent="-285750">
                  <a:spcBef>
                    <a:spcPts val="1200"/>
                  </a:spcBef>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data</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m:t>
                          </m:r>
                          <m:r>
                            <m:rPr>
                              <m:sty m:val="p"/>
                            </m:rPr>
                            <a:rPr lang="en-US" b="0" i="0" smtClean="0">
                              <a:latin typeface="Cambria Math" panose="02040503050406030204" pitchFamily="18" charset="0"/>
                            </a:rPr>
                            <m:t>mean</m:t>
                          </m:r>
                        </m:num>
                        <m:den>
                          <m:r>
                            <m:rPr>
                              <m:sty m:val="p"/>
                            </m:rPr>
                            <a:rPr lang="en-US" b="0" i="0" smtClean="0">
                              <a:latin typeface="Cambria Math" panose="02040503050406030204" pitchFamily="18" charset="0"/>
                            </a:rPr>
                            <m:t>standard</m:t>
                          </m:r>
                          <m:r>
                            <a:rPr lang="en-US" b="0" i="0" smtClean="0">
                              <a:latin typeface="Cambria Math" panose="02040503050406030204" pitchFamily="18" charset="0"/>
                            </a:rPr>
                            <m:t> </m:t>
                          </m:r>
                          <m:r>
                            <m:rPr>
                              <m:sty m:val="p"/>
                            </m:rPr>
                            <a:rPr lang="en-US" b="0" i="0" smtClean="0">
                              <a:latin typeface="Cambria Math" panose="02040503050406030204" pitchFamily="18" charset="0"/>
                            </a:rPr>
                            <m:t>deviation</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75</m:t>
                          </m:r>
                          <m:r>
                            <a:rPr lang="en-US" b="0" i="1" smtClean="0">
                              <a:latin typeface="Cambria Math" panose="02040503050406030204" pitchFamily="18" charset="0"/>
                            </a:rPr>
                            <m:t>.</m:t>
                          </m:r>
                          <m:r>
                            <a:rPr lang="en-US" b="0" i="1" smtClean="0">
                              <a:latin typeface="Cambria Math" panose="02040503050406030204" pitchFamily="18" charset="0"/>
                            </a:rPr>
                            <m:t>75</m:t>
                          </m:r>
                          <m:r>
                            <a:rPr lang="en-US" b="0" i="1" smtClean="0">
                              <a:latin typeface="Cambria Math" panose="02040503050406030204" pitchFamily="18" charset="0"/>
                            </a:rPr>
                            <m:t>−</m:t>
                          </m:r>
                          <m:r>
                            <a:rPr lang="en-US" b="0" i="1" smtClean="0">
                              <a:latin typeface="Cambria Math" panose="02040503050406030204" pitchFamily="18" charset="0"/>
                            </a:rPr>
                            <m:t>82</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25</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den>
                      </m:f>
                    </m:oMath>
                  </m:oMathPara>
                </a14:m>
                <a:endParaRPr lang="en-US" sz="2800" dirty="0"/>
              </a:p>
              <a:p>
                <a:pPr indent="-285750">
                  <a:spcBef>
                    <a:spcPts val="1200"/>
                  </a:spcBef>
                </a:pPr>
                <a:r>
                  <a:rPr lang="en-IN"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519"/>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3C716BAE-35A9-71E1-3F7A-DA699AD9D302}"/>
              </a:ext>
            </a:extLst>
          </p:cNvPr>
          <p:cNvSpPr>
            <a:spLocks noGrp="1"/>
          </p:cNvSpPr>
          <p:nvPr>
            <p:ph type="title"/>
          </p:nvPr>
        </p:nvSpPr>
        <p:spPr/>
        <p:txBody>
          <a:bodyPr/>
          <a:lstStyle/>
          <a:p>
            <a:r>
              <a:rPr lang="en-US" dirty="0"/>
              <a:t>Example 4: Finding a 𝑧-Score (cont.)</a:t>
            </a:r>
            <a:endParaRPr lang="en-IN" dirty="0"/>
          </a:p>
        </p:txBody>
      </p:sp>
    </p:spTree>
    <p:extLst>
      <p:ext uri="{BB962C8B-B14F-4D97-AF65-F5344CB8AC3E}">
        <p14:creationId xmlns:p14="http://schemas.microsoft.com/office/powerpoint/2010/main" val="317506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spcBef>
                    <a:spcPts val="1800"/>
                  </a:spcBef>
                  <a:buFont typeface="+mj-lt"/>
                  <a:buAutoNum type="alphaLcPeriod" startAt="3"/>
                </a:pPr>
                <a:r>
                  <a:rPr lang="en-US" dirty="0"/>
                  <a:t>Substitute the data value </a:t>
                </a:r>
                <a14:m>
                  <m:oMath xmlns:m="http://schemas.openxmlformats.org/officeDocument/2006/math">
                    <m:r>
                      <a:rPr lang="en-US" i="1" dirty="0" smtClean="0">
                        <a:latin typeface="Cambria Math" panose="02040503050406030204" pitchFamily="18" charset="0"/>
                      </a:rPr>
                      <m:t>88</m:t>
                    </m:r>
                  </m:oMath>
                </a14:m>
                <a:r>
                  <a:rPr lang="en-US" dirty="0"/>
                  <a:t>, the mean </a:t>
                </a:r>
                <a14:m>
                  <m:oMath xmlns:m="http://schemas.openxmlformats.org/officeDocument/2006/math">
                    <m:r>
                      <a:rPr lang="en-US" i="1" dirty="0" smtClean="0">
                        <a:latin typeface="Cambria Math" panose="02040503050406030204" pitchFamily="18" charset="0"/>
                      </a:rPr>
                      <m:t>82</m:t>
                    </m:r>
                  </m:oMath>
                </a14:m>
                <a:r>
                  <a:rPr lang="en-US" dirty="0"/>
                  <a:t>, and the standard deviation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into the </a:t>
                </a:r>
                <a14:m>
                  <m:oMath xmlns:m="http://schemas.openxmlformats.org/officeDocument/2006/math">
                    <m:r>
                      <a:rPr lang="en-US" i="1" dirty="0" smtClean="0">
                        <a:latin typeface="Cambria Math" panose="02040503050406030204" pitchFamily="18" charset="0"/>
                      </a:rPr>
                      <m:t>𝑧</m:t>
                    </m:r>
                  </m:oMath>
                </a14:m>
                <a:r>
                  <a:rPr lang="en-US" dirty="0"/>
                  <a:t>-score formula and simplify.</a:t>
                </a:r>
              </a:p>
              <a:p>
                <a:pPr indent="-285750">
                  <a:spcBef>
                    <a:spcPts val="1200"/>
                  </a:spcBef>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data</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m:t>
                          </m:r>
                          <m:r>
                            <m:rPr>
                              <m:sty m:val="p"/>
                            </m:rPr>
                            <a:rPr lang="en-US" b="0" i="0" smtClean="0">
                              <a:latin typeface="Cambria Math" panose="02040503050406030204" pitchFamily="18" charset="0"/>
                            </a:rPr>
                            <m:t>mean</m:t>
                          </m:r>
                        </m:num>
                        <m:den>
                          <m:r>
                            <m:rPr>
                              <m:sty m:val="p"/>
                            </m:rPr>
                            <a:rPr lang="en-US" b="0" i="0" smtClean="0">
                              <a:latin typeface="Cambria Math" panose="02040503050406030204" pitchFamily="18" charset="0"/>
                            </a:rPr>
                            <m:t>standard</m:t>
                          </m:r>
                          <m:r>
                            <a:rPr lang="en-US" b="0" i="0" smtClean="0">
                              <a:latin typeface="Cambria Math" panose="02040503050406030204" pitchFamily="18" charset="0"/>
                            </a:rPr>
                            <m:t> </m:t>
                          </m:r>
                          <m:r>
                            <m:rPr>
                              <m:sty m:val="p"/>
                            </m:rPr>
                            <a:rPr lang="en-US" b="0" i="0" smtClean="0">
                              <a:latin typeface="Cambria Math" panose="02040503050406030204" pitchFamily="18" charset="0"/>
                            </a:rPr>
                            <m:t>deviation</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88</m:t>
                          </m:r>
                          <m:r>
                            <a:rPr lang="en-US" b="0" i="1" smtClean="0">
                              <a:latin typeface="Cambria Math" panose="02040503050406030204" pitchFamily="18" charset="0"/>
                            </a:rPr>
                            <m:t>−</m:t>
                          </m:r>
                          <m:r>
                            <a:rPr lang="en-US" b="0" i="1" smtClean="0">
                              <a:latin typeface="Cambria Math" panose="02040503050406030204" pitchFamily="18" charset="0"/>
                            </a:rPr>
                            <m:t>82</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4</m:t>
                      </m:r>
                    </m:oMath>
                  </m:oMathPara>
                </a14:m>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259"/>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55A59EE4-36BA-2915-9A33-E64460806911}"/>
              </a:ext>
            </a:extLst>
          </p:cNvPr>
          <p:cNvSpPr>
            <a:spLocks noGrp="1"/>
          </p:cNvSpPr>
          <p:nvPr>
            <p:ph type="title"/>
          </p:nvPr>
        </p:nvSpPr>
        <p:spPr/>
        <p:txBody>
          <a:bodyPr/>
          <a:lstStyle/>
          <a:p>
            <a:r>
              <a:rPr lang="en-US" dirty="0"/>
              <a:t>Example 4: Finding a 𝑧-Score (cont.)</a:t>
            </a:r>
            <a:endParaRPr lang="en-IN" dirty="0"/>
          </a:p>
        </p:txBody>
      </p:sp>
    </p:spTree>
    <p:extLst>
      <p:ext uri="{BB962C8B-B14F-4D97-AF65-F5344CB8AC3E}">
        <p14:creationId xmlns:p14="http://schemas.microsoft.com/office/powerpoint/2010/main" val="47965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Sally and Janet each took a standardized test for their respective areas of study in preparation to apply to graduate school. Although they took different tests, they want to compare how well they performed on the tests. Sally scored </a:t>
                </a:r>
                <a14:m>
                  <m:oMath xmlns:m="http://schemas.openxmlformats.org/officeDocument/2006/math">
                    <m:r>
                      <a:rPr lang="en-US" sz="2800" i="1" dirty="0" smtClean="0">
                        <a:latin typeface="Cambria Math" panose="02040503050406030204" pitchFamily="18" charset="0"/>
                      </a:rPr>
                      <m:t>1280</m:t>
                    </m:r>
                  </m:oMath>
                </a14:m>
                <a:r>
                  <a:rPr lang="en-US" sz="2800" dirty="0"/>
                  <a:t>, and her test had a mean of </a:t>
                </a:r>
                <a14:m>
                  <m:oMath xmlns:m="http://schemas.openxmlformats.org/officeDocument/2006/math">
                    <m:r>
                      <a:rPr lang="en-US" sz="2800" i="1" dirty="0" smtClean="0">
                        <a:latin typeface="Cambria Math" panose="02040503050406030204" pitchFamily="18" charset="0"/>
                      </a:rPr>
                      <m:t>1000</m:t>
                    </m:r>
                  </m:oMath>
                </a14:m>
                <a:r>
                  <a:rPr lang="en-US" sz="2800" dirty="0"/>
                  <a:t> with a standard deviation of </a:t>
                </a:r>
                <a14:m>
                  <m:oMath xmlns:m="http://schemas.openxmlformats.org/officeDocument/2006/math">
                    <m:r>
                      <a:rPr lang="en-US" sz="2800" i="1" dirty="0" smtClean="0">
                        <a:latin typeface="Cambria Math" panose="02040503050406030204" pitchFamily="18" charset="0"/>
                      </a:rPr>
                      <m:t>140</m:t>
                    </m:r>
                  </m:oMath>
                </a14:m>
                <a:r>
                  <a:rPr lang="en-US" sz="2800" dirty="0"/>
                  <a:t>. Janet scored </a:t>
                </a:r>
                <a14:m>
                  <m:oMath xmlns:m="http://schemas.openxmlformats.org/officeDocument/2006/math">
                    <m:r>
                      <a:rPr lang="en-US" sz="2800" i="1" dirty="0" smtClean="0">
                        <a:latin typeface="Cambria Math" panose="02040503050406030204" pitchFamily="18" charset="0"/>
                      </a:rPr>
                      <m:t>1440</m:t>
                    </m:r>
                  </m:oMath>
                </a14:m>
                <a:r>
                  <a:rPr lang="en-US" sz="2800" dirty="0"/>
                  <a:t>, and her test had a mean of </a:t>
                </a:r>
                <a14:m>
                  <m:oMath xmlns:m="http://schemas.openxmlformats.org/officeDocument/2006/math">
                    <m:r>
                      <a:rPr lang="en-US" sz="2800" i="1" dirty="0" smtClean="0">
                        <a:latin typeface="Cambria Math" panose="02040503050406030204" pitchFamily="18" charset="0"/>
                      </a:rPr>
                      <m:t>1200</m:t>
                    </m:r>
                  </m:oMath>
                </a14:m>
                <a:r>
                  <a:rPr lang="en-US" sz="2800" dirty="0"/>
                  <a:t> with a standard deviation of </a:t>
                </a:r>
                <a14:m>
                  <m:oMath xmlns:m="http://schemas.openxmlformats.org/officeDocument/2006/math">
                    <m:r>
                      <a:rPr lang="en-US" sz="2800" i="1" dirty="0" smtClean="0">
                        <a:latin typeface="Cambria Math" panose="02040503050406030204" pitchFamily="18" charset="0"/>
                      </a:rPr>
                      <m:t>160</m:t>
                    </m:r>
                  </m:oMath>
                </a14:m>
                <a:r>
                  <a:rPr lang="en-US" sz="2800" dirty="0"/>
                  <a:t>. The scores for both tests are approximately normally distributed. Who performed better on her test, Sally or Janet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51E445DC-6987-752D-19ED-E989C92752A4}"/>
                  </a:ext>
                </a:extLst>
              </p:cNvPr>
              <p:cNvSpPr>
                <a:spLocks noGrp="1"/>
              </p:cNvSpPr>
              <p:nvPr>
                <p:ph type="title"/>
              </p:nvPr>
            </p:nvSpPr>
            <p:spPr/>
            <p:txBody>
              <a:bodyPr/>
              <a:lstStyle/>
              <a:p>
                <a:r>
                  <a:rPr lang="en-IN" dirty="0"/>
                  <a:t>Example 5: Application: Interpreting the </a:t>
                </a:r>
                <a14:m>
                  <m:oMath xmlns:m="http://schemas.openxmlformats.org/officeDocument/2006/math">
                    <m:r>
                      <a:rPr lang="en-IN" i="1" dirty="0" smtClean="0">
                        <a:latin typeface="Cambria Math" panose="02040503050406030204" pitchFamily="18" charset="0"/>
                      </a:rPr>
                      <m:t>𝑧</m:t>
                    </m:r>
                  </m:oMath>
                </a14:m>
                <a:r>
                  <a:rPr lang="en-IN" dirty="0"/>
                  <a:t>-Score</a:t>
                </a:r>
              </a:p>
            </p:txBody>
          </p:sp>
        </mc:Choice>
        <mc:Fallback xmlns="">
          <p:sp>
            <p:nvSpPr>
              <p:cNvPr id="5" name="Title 4">
                <a:extLst>
                  <a:ext uri="{FF2B5EF4-FFF2-40B4-BE49-F238E27FC236}">
                    <a16:creationId xmlns:a16="http://schemas.microsoft.com/office/drawing/2014/main" id="{51E445DC-6987-752D-19ED-E989C92752A4}"/>
                  </a:ext>
                </a:extLst>
              </p:cNvPr>
              <p:cNvSpPr>
                <a:spLocks noGrp="1" noRot="1" noChangeAspect="1" noMove="1" noResize="1" noEditPoints="1" noAdjustHandles="1" noChangeArrowheads="1" noChangeShapeType="1" noTextEdit="1"/>
              </p:cNvSpPr>
              <p:nvPr>
                <p:ph type="title"/>
              </p:nvPr>
            </p:nvSpPr>
            <p:spPr>
              <a:blipFill>
                <a:blip r:embed="rId3"/>
                <a:stretch>
                  <a:fillRect l="-1037" r="-1111"/>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We can compare Sally and Janet’s test scores by determining the corresponding </a:t>
                </a:r>
                <a14:m>
                  <m:oMath xmlns:m="http://schemas.openxmlformats.org/officeDocument/2006/math">
                    <m:r>
                      <a:rPr lang="en-US" sz="2800" i="1" dirty="0" smtClean="0">
                        <a:latin typeface="Cambria Math" panose="02040503050406030204" pitchFamily="18" charset="0"/>
                      </a:rPr>
                      <m:t>𝑧</m:t>
                    </m:r>
                  </m:oMath>
                </a14:m>
                <a:r>
                  <a:rPr lang="en-US" sz="2800" dirty="0"/>
                  <a:t>-score for each test score.</a:t>
                </a:r>
              </a:p>
              <a:p>
                <a:r>
                  <a:rPr lang="en-US" sz="2800" dirty="0"/>
                  <a:t>To find Sally’s </a:t>
                </a:r>
                <a14:m>
                  <m:oMath xmlns:m="http://schemas.openxmlformats.org/officeDocument/2006/math">
                    <m:r>
                      <a:rPr lang="en-US" sz="2800" i="1" dirty="0" smtClean="0">
                        <a:latin typeface="Cambria Math" panose="02040503050406030204" pitchFamily="18" charset="0"/>
                      </a:rPr>
                      <m:t>𝑧</m:t>
                    </m:r>
                  </m:oMath>
                </a14:m>
                <a:r>
                  <a:rPr lang="en-US" sz="2800" dirty="0"/>
                  <a:t>-score, substitute the data value </a:t>
                </a:r>
                <a14:m>
                  <m:oMath xmlns:m="http://schemas.openxmlformats.org/officeDocument/2006/math">
                    <m:r>
                      <a:rPr lang="en-US" sz="2800" i="1" dirty="0" smtClean="0">
                        <a:latin typeface="Cambria Math" panose="02040503050406030204" pitchFamily="18" charset="0"/>
                      </a:rPr>
                      <m:t>1280</m:t>
                    </m:r>
                  </m:oMath>
                </a14:m>
                <a:r>
                  <a:rPr lang="en-US" sz="2800" dirty="0"/>
                  <a:t>, the mean </a:t>
                </a:r>
                <a14:m>
                  <m:oMath xmlns:m="http://schemas.openxmlformats.org/officeDocument/2006/math">
                    <m:r>
                      <a:rPr lang="en-US" sz="2800" i="1" dirty="0" smtClean="0">
                        <a:latin typeface="Cambria Math" panose="02040503050406030204" pitchFamily="18" charset="0"/>
                      </a:rPr>
                      <m:t>1000</m:t>
                    </m:r>
                  </m:oMath>
                </a14:m>
                <a:r>
                  <a:rPr lang="en-US" sz="2800" dirty="0"/>
                  <a:t>, and the standard deviation </a:t>
                </a:r>
                <a14:m>
                  <m:oMath xmlns:m="http://schemas.openxmlformats.org/officeDocument/2006/math">
                    <m:r>
                      <a:rPr lang="en-US" sz="2800" i="1" dirty="0" smtClean="0">
                        <a:latin typeface="Cambria Math" panose="02040503050406030204" pitchFamily="18" charset="0"/>
                      </a:rPr>
                      <m:t>140</m:t>
                    </m:r>
                  </m:oMath>
                </a14:m>
                <a:r>
                  <a:rPr lang="en-US" sz="2800" dirty="0"/>
                  <a:t> into the formula and simplify.</a:t>
                </a:r>
              </a:p>
              <a:p>
                <a:r>
                  <a:rPr lang="en-US" dirty="0"/>
                  <a:t>Sally: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data</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m:t>
                        </m:r>
                        <m:r>
                          <m:rPr>
                            <m:sty m:val="p"/>
                          </m:rPr>
                          <a:rPr lang="en-US" b="0" i="0" smtClean="0">
                            <a:latin typeface="Cambria Math" panose="02040503050406030204" pitchFamily="18" charset="0"/>
                          </a:rPr>
                          <m:t>mean</m:t>
                        </m:r>
                      </m:num>
                      <m:den>
                        <m:r>
                          <m:rPr>
                            <m:sty m:val="p"/>
                          </m:rPr>
                          <a:rPr lang="en-US" b="0" i="0" smtClean="0">
                            <a:latin typeface="Cambria Math" panose="02040503050406030204" pitchFamily="18" charset="0"/>
                          </a:rPr>
                          <m:t>standard</m:t>
                        </m:r>
                        <m:r>
                          <a:rPr lang="en-US" b="0" i="0" smtClean="0">
                            <a:latin typeface="Cambria Math" panose="02040503050406030204" pitchFamily="18" charset="0"/>
                          </a:rPr>
                          <m:t> </m:t>
                        </m:r>
                        <m:r>
                          <m:rPr>
                            <m:sty m:val="p"/>
                          </m:rPr>
                          <a:rPr lang="en-US" b="0" i="0" smtClean="0">
                            <a:latin typeface="Cambria Math" panose="02040503050406030204" pitchFamily="18" charset="0"/>
                          </a:rPr>
                          <m:t>deviation</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1280</m:t>
                        </m:r>
                        <m:r>
                          <a:rPr lang="en-US" b="0" i="1" smtClean="0">
                            <a:latin typeface="Cambria Math" panose="02040503050406030204" pitchFamily="18" charset="0"/>
                          </a:rPr>
                          <m:t>−</m:t>
                        </m:r>
                        <m:r>
                          <a:rPr lang="en-US" b="0" i="1" smtClean="0">
                            <a:latin typeface="Cambria Math" panose="02040503050406030204" pitchFamily="18" charset="0"/>
                          </a:rPr>
                          <m:t>1000</m:t>
                        </m:r>
                      </m:num>
                      <m:den>
                        <m:r>
                          <a:rPr lang="en-US" b="0" i="1" smtClean="0">
                            <a:latin typeface="Cambria Math" panose="02040503050406030204" pitchFamily="18" charset="0"/>
                          </a:rPr>
                          <m:t>140</m:t>
                        </m:r>
                      </m:den>
                    </m:f>
                    <m:r>
                      <a:rPr lang="en-US" b="0" i="1" smtClean="0">
                        <a:latin typeface="Cambria Math" panose="02040503050406030204" pitchFamily="18" charset="0"/>
                      </a:rPr>
                      <m:t>=</m:t>
                    </m:r>
                    <m:r>
                      <a:rPr lang="en-US" b="0" i="1" smtClean="0">
                        <a:latin typeface="Cambria Math" panose="02040503050406030204" pitchFamily="18" charset="0"/>
                      </a:rPr>
                      <m:t>2</m:t>
                    </m:r>
                  </m:oMath>
                </a14:m>
                <a:endParaRPr lang="en-US" sz="2800" dirty="0"/>
              </a:p>
              <a:p>
                <a:r>
                  <a:rPr lang="en-US" sz="2800" dirty="0"/>
                  <a:t>To find Janet’s </a:t>
                </a:r>
                <a14:m>
                  <m:oMath xmlns:m="http://schemas.openxmlformats.org/officeDocument/2006/math">
                    <m:r>
                      <a:rPr lang="en-US" sz="2800" i="1" dirty="0" smtClean="0">
                        <a:latin typeface="Cambria Math" panose="02040503050406030204" pitchFamily="18" charset="0"/>
                      </a:rPr>
                      <m:t>𝑧</m:t>
                    </m:r>
                  </m:oMath>
                </a14:m>
                <a:r>
                  <a:rPr lang="en-US" sz="2800" dirty="0"/>
                  <a:t>-score, substitute the data value </a:t>
                </a:r>
                <a14:m>
                  <m:oMath xmlns:m="http://schemas.openxmlformats.org/officeDocument/2006/math">
                    <m:r>
                      <a:rPr lang="en-US" sz="2800" i="1" dirty="0" smtClean="0">
                        <a:latin typeface="Cambria Math" panose="02040503050406030204" pitchFamily="18" charset="0"/>
                      </a:rPr>
                      <m:t>1440</m:t>
                    </m:r>
                  </m:oMath>
                </a14:m>
                <a:r>
                  <a:rPr lang="en-US" sz="2800" dirty="0"/>
                  <a:t>, the mean </a:t>
                </a:r>
                <a14:m>
                  <m:oMath xmlns:m="http://schemas.openxmlformats.org/officeDocument/2006/math">
                    <m:r>
                      <a:rPr lang="en-US" sz="2800" i="1" dirty="0" smtClean="0">
                        <a:latin typeface="Cambria Math" panose="02040503050406030204" pitchFamily="18" charset="0"/>
                      </a:rPr>
                      <m:t>1200</m:t>
                    </m:r>
                  </m:oMath>
                </a14:m>
                <a:r>
                  <a:rPr lang="en-US" sz="2800" dirty="0"/>
                  <a:t>, and the standard deviation </a:t>
                </a:r>
                <a14:m>
                  <m:oMath xmlns:m="http://schemas.openxmlformats.org/officeDocument/2006/math">
                    <m:r>
                      <a:rPr lang="en-US" sz="2800" i="1" dirty="0" smtClean="0">
                        <a:latin typeface="Cambria Math" panose="02040503050406030204" pitchFamily="18" charset="0"/>
                      </a:rPr>
                      <m:t>160</m:t>
                    </m:r>
                  </m:oMath>
                </a14:m>
                <a:r>
                  <a:rPr lang="en-US" sz="2800" dirty="0"/>
                  <a:t> into the formula and simplify.</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444" b="-17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51E445DC-6987-752D-19ED-E989C92752A4}"/>
                  </a:ext>
                </a:extLst>
              </p:cNvPr>
              <p:cNvSpPr>
                <a:spLocks noGrp="1"/>
              </p:cNvSpPr>
              <p:nvPr>
                <p:ph type="title"/>
              </p:nvPr>
            </p:nvSpPr>
            <p:spPr/>
            <p:txBody>
              <a:bodyPr/>
              <a:lstStyle/>
              <a:p>
                <a:r>
                  <a:rPr lang="en-IN" dirty="0"/>
                  <a:t>Example 5: Application: Interpreting the </a:t>
                </a:r>
                <a14:m>
                  <m:oMath xmlns:m="http://schemas.openxmlformats.org/officeDocument/2006/math">
                    <m:r>
                      <a:rPr lang="en-IN" i="1" dirty="0" smtClean="0">
                        <a:latin typeface="Cambria Math" panose="02040503050406030204" pitchFamily="18" charset="0"/>
                      </a:rPr>
                      <m:t>𝑧</m:t>
                    </m:r>
                  </m:oMath>
                </a14:m>
                <a:r>
                  <a:rPr lang="en-IN" dirty="0"/>
                  <a:t>-Score (cont.)</a:t>
                </a:r>
              </a:p>
            </p:txBody>
          </p:sp>
        </mc:Choice>
        <mc:Fallback xmlns="">
          <p:sp>
            <p:nvSpPr>
              <p:cNvPr id="5" name="Title 4">
                <a:extLst>
                  <a:ext uri="{FF2B5EF4-FFF2-40B4-BE49-F238E27FC236}">
                    <a16:creationId xmlns:a16="http://schemas.microsoft.com/office/drawing/2014/main" id="{51E445DC-6987-752D-19ED-E989C92752A4}"/>
                  </a:ext>
                </a:extLst>
              </p:cNvPr>
              <p:cNvSpPr>
                <a:spLocks noGrp="1" noRot="1" noChangeAspect="1" noMove="1" noResize="1" noEditPoints="1" noAdjustHandles="1" noChangeArrowheads="1" noChangeShapeType="1" noTextEdit="1"/>
              </p:cNvSpPr>
              <p:nvPr>
                <p:ph type="title"/>
              </p:nvPr>
            </p:nvSpPr>
            <p:spPr>
              <a:blipFill>
                <a:blip r:embed="rId3"/>
                <a:stretch>
                  <a:fillRect l="-1037" t="-16000" r="-2222" b="-19333"/>
                </a:stretch>
              </a:blipFill>
            </p:spPr>
            <p:txBody>
              <a:bodyPr/>
              <a:lstStyle/>
              <a:p>
                <a:r>
                  <a:rPr lang="en-IN">
                    <a:noFill/>
                  </a:rPr>
                  <a:t> </a:t>
                </a:r>
              </a:p>
            </p:txBody>
          </p:sp>
        </mc:Fallback>
      </mc:AlternateContent>
    </p:spTree>
    <p:extLst>
      <p:ext uri="{BB962C8B-B14F-4D97-AF65-F5344CB8AC3E}">
        <p14:creationId xmlns:p14="http://schemas.microsoft.com/office/powerpoint/2010/main" val="69521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Janet: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data</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m:t>
                        </m:r>
                        <m:r>
                          <m:rPr>
                            <m:sty m:val="p"/>
                          </m:rPr>
                          <a:rPr lang="en-US" b="0" i="0" smtClean="0">
                            <a:latin typeface="Cambria Math" panose="02040503050406030204" pitchFamily="18" charset="0"/>
                          </a:rPr>
                          <m:t>mean</m:t>
                        </m:r>
                      </m:num>
                      <m:den>
                        <m:r>
                          <m:rPr>
                            <m:sty m:val="p"/>
                          </m:rPr>
                          <a:rPr lang="en-US" b="0" i="0" smtClean="0">
                            <a:latin typeface="Cambria Math" panose="02040503050406030204" pitchFamily="18" charset="0"/>
                          </a:rPr>
                          <m:t>standard</m:t>
                        </m:r>
                        <m:r>
                          <a:rPr lang="en-US" b="0" i="0" smtClean="0">
                            <a:latin typeface="Cambria Math" panose="02040503050406030204" pitchFamily="18" charset="0"/>
                          </a:rPr>
                          <m:t> </m:t>
                        </m:r>
                        <m:r>
                          <m:rPr>
                            <m:sty m:val="p"/>
                          </m:rPr>
                          <a:rPr lang="en-US" b="0" i="0" smtClean="0">
                            <a:latin typeface="Cambria Math" panose="02040503050406030204" pitchFamily="18" charset="0"/>
                          </a:rPr>
                          <m:t>deviation</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1440</m:t>
                        </m:r>
                        <m:r>
                          <a:rPr lang="en-US" b="0" i="1" smtClean="0">
                            <a:latin typeface="Cambria Math" panose="02040503050406030204" pitchFamily="18" charset="0"/>
                          </a:rPr>
                          <m:t>−</m:t>
                        </m:r>
                        <m:r>
                          <a:rPr lang="en-US" b="0" i="1" smtClean="0">
                            <a:latin typeface="Cambria Math" panose="02040503050406030204" pitchFamily="18" charset="0"/>
                          </a:rPr>
                          <m:t>1200</m:t>
                        </m:r>
                      </m:num>
                      <m:den>
                        <m:r>
                          <a:rPr lang="en-US" b="0" i="1" smtClean="0">
                            <a:latin typeface="Cambria Math" panose="02040503050406030204" pitchFamily="18" charset="0"/>
                          </a:rPr>
                          <m:t>160</m:t>
                        </m:r>
                      </m:den>
                    </m:f>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m:t>
                    </m:r>
                  </m:oMath>
                </a14:m>
                <a:endParaRPr lang="en-US" sz="2800" dirty="0"/>
              </a:p>
              <a:p>
                <a:r>
                  <a:rPr lang="en-US" dirty="0"/>
                  <a:t>Now compare the two </a:t>
                </a:r>
                <a14:m>
                  <m:oMath xmlns:m="http://schemas.openxmlformats.org/officeDocument/2006/math">
                    <m:r>
                      <a:rPr lang="en-US" i="1" dirty="0" smtClean="0">
                        <a:latin typeface="Cambria Math" panose="02040503050406030204" pitchFamily="18" charset="0"/>
                      </a:rPr>
                      <m:t>𝑧</m:t>
                    </m:r>
                  </m:oMath>
                </a14:m>
                <a:r>
                  <a:rPr lang="en-US" dirty="0"/>
                  <a:t>-scores. Sally has a </a:t>
                </a:r>
                <a14:m>
                  <m:oMath xmlns:m="http://schemas.openxmlformats.org/officeDocument/2006/math">
                    <m:r>
                      <a:rPr lang="en-US" i="1" dirty="0" smtClean="0">
                        <a:latin typeface="Cambria Math" panose="02040503050406030204" pitchFamily="18" charset="0"/>
                      </a:rPr>
                      <m:t>𝑧</m:t>
                    </m:r>
                  </m:oMath>
                </a14:m>
                <a:r>
                  <a:rPr lang="en-US" dirty="0"/>
                  <a:t>-score of </a:t>
                </a:r>
                <a14:m>
                  <m:oMath xmlns:m="http://schemas.openxmlformats.org/officeDocument/2006/math">
                    <m:r>
                      <a:rPr lang="en-US" i="1" dirty="0" smtClean="0">
                        <a:latin typeface="Cambria Math" panose="02040503050406030204" pitchFamily="18" charset="0"/>
                      </a:rPr>
                      <m:t>2</m:t>
                    </m:r>
                  </m:oMath>
                </a14:m>
                <a:r>
                  <a:rPr lang="en-US" dirty="0"/>
                  <a:t>, which means her score is </a:t>
                </a:r>
                <a14:m>
                  <m:oMath xmlns:m="http://schemas.openxmlformats.org/officeDocument/2006/math">
                    <m:r>
                      <a:rPr lang="en-US" i="1" dirty="0" smtClean="0">
                        <a:latin typeface="Cambria Math" panose="02040503050406030204" pitchFamily="18" charset="0"/>
                      </a:rPr>
                      <m:t>2</m:t>
                    </m:r>
                  </m:oMath>
                </a14:m>
                <a:r>
                  <a:rPr lang="en-US" dirty="0"/>
                  <a:t> standard deviations above the mean. Janet has a </a:t>
                </a:r>
                <a14:m>
                  <m:oMath xmlns:m="http://schemas.openxmlformats.org/officeDocument/2006/math">
                    <m:r>
                      <a:rPr lang="en-US" i="1" dirty="0" smtClean="0">
                        <a:latin typeface="Cambria Math" panose="02040503050406030204" pitchFamily="18" charset="0"/>
                      </a:rPr>
                      <m:t>𝑧</m:t>
                    </m:r>
                  </m:oMath>
                </a14:m>
                <a:r>
                  <a:rPr lang="en-US" dirty="0"/>
                  <a:t>-score of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which means her score is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standard deviations above the mean. While both scores are above the mean, Sally’s </a:t>
                </a:r>
                <a14:m>
                  <m:oMath xmlns:m="http://schemas.openxmlformats.org/officeDocument/2006/math">
                    <m:r>
                      <a:rPr lang="en-US" i="1" dirty="0" smtClean="0">
                        <a:latin typeface="Cambria Math" panose="02040503050406030204" pitchFamily="18" charset="0"/>
                      </a:rPr>
                      <m:t>𝑧</m:t>
                    </m:r>
                  </m:oMath>
                </a14:m>
                <a:r>
                  <a:rPr lang="en-US" dirty="0"/>
                  <a:t>-score is farther from the mean than Janet’s, which means that Sally performed better.</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51E445DC-6987-752D-19ED-E989C92752A4}"/>
                  </a:ext>
                </a:extLst>
              </p:cNvPr>
              <p:cNvSpPr>
                <a:spLocks noGrp="1"/>
              </p:cNvSpPr>
              <p:nvPr>
                <p:ph type="title"/>
              </p:nvPr>
            </p:nvSpPr>
            <p:spPr/>
            <p:txBody>
              <a:bodyPr/>
              <a:lstStyle/>
              <a:p>
                <a:r>
                  <a:rPr lang="en-IN" dirty="0"/>
                  <a:t>Example 5: Application: Interpreting the </a:t>
                </a:r>
                <a14:m>
                  <m:oMath xmlns:m="http://schemas.openxmlformats.org/officeDocument/2006/math">
                    <m:r>
                      <a:rPr lang="en-IN" i="1" dirty="0" smtClean="0">
                        <a:latin typeface="Cambria Math" panose="02040503050406030204" pitchFamily="18" charset="0"/>
                      </a:rPr>
                      <m:t>𝑧</m:t>
                    </m:r>
                  </m:oMath>
                </a14:m>
                <a:r>
                  <a:rPr lang="en-IN" dirty="0"/>
                  <a:t>-Score (cont.)</a:t>
                </a:r>
              </a:p>
            </p:txBody>
          </p:sp>
        </mc:Choice>
        <mc:Fallback xmlns="">
          <p:sp>
            <p:nvSpPr>
              <p:cNvPr id="5" name="Title 4">
                <a:extLst>
                  <a:ext uri="{FF2B5EF4-FFF2-40B4-BE49-F238E27FC236}">
                    <a16:creationId xmlns:a16="http://schemas.microsoft.com/office/drawing/2014/main" id="{51E445DC-6987-752D-19ED-E989C92752A4}"/>
                  </a:ext>
                </a:extLst>
              </p:cNvPr>
              <p:cNvSpPr>
                <a:spLocks noGrp="1" noRot="1" noChangeAspect="1" noMove="1" noResize="1" noEditPoints="1" noAdjustHandles="1" noChangeArrowheads="1" noChangeShapeType="1" noTextEdit="1"/>
              </p:cNvSpPr>
              <p:nvPr>
                <p:ph type="title"/>
              </p:nvPr>
            </p:nvSpPr>
            <p:spPr>
              <a:blipFill>
                <a:blip r:embed="rId3"/>
                <a:stretch>
                  <a:fillRect l="-1037" t="-16000" r="-2222" b="-19333"/>
                </a:stretch>
              </a:blipFill>
            </p:spPr>
            <p:txBody>
              <a:bodyPr/>
              <a:lstStyle/>
              <a:p>
                <a:r>
                  <a:rPr lang="en-IN">
                    <a:noFill/>
                  </a:rPr>
                  <a:t> </a:t>
                </a:r>
              </a:p>
            </p:txBody>
          </p:sp>
        </mc:Fallback>
      </mc:AlternateContent>
    </p:spTree>
    <p:extLst>
      <p:ext uri="{BB962C8B-B14F-4D97-AF65-F5344CB8AC3E}">
        <p14:creationId xmlns:p14="http://schemas.microsoft.com/office/powerpoint/2010/main" val="242979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DD91-02CE-6088-C706-2167805D0B3A}"/>
              </a:ext>
            </a:extLst>
          </p:cNvPr>
          <p:cNvSpPr>
            <a:spLocks noGrp="1"/>
          </p:cNvSpPr>
          <p:nvPr>
            <p:ph type="title"/>
          </p:nvPr>
        </p:nvSpPr>
        <p:spPr/>
        <p:txBody>
          <a:bodyPr/>
          <a:lstStyle/>
          <a:p>
            <a:r>
              <a:rPr lang="en-US" dirty="0"/>
              <a:t>The Normal Distribution</a:t>
            </a:r>
          </a:p>
        </p:txBody>
      </p:sp>
      <p:pic>
        <p:nvPicPr>
          <p:cNvPr id="4" name="Picture Placeholder 3">
            <a:extLst>
              <a:ext uri="{FF2B5EF4-FFF2-40B4-BE49-F238E27FC236}">
                <a16:creationId xmlns:a16="http://schemas.microsoft.com/office/drawing/2014/main" id="{CB7BE524-0EEE-1175-572A-46037EF223EA}"/>
              </a:ext>
            </a:extLst>
          </p:cNvPr>
          <p:cNvPicPr>
            <a:picLocks noGrp="1" noChangeAspect="1"/>
          </p:cNvPicPr>
          <p:nvPr>
            <p:ph type="pic" sz="quarter" idx="10"/>
          </p:nvPr>
        </p:nvPicPr>
        <p:blipFill>
          <a:blip r:embed="rId2"/>
          <a:srcRect l="5825" r="5825"/>
          <a:stretch>
            <a:fillRect/>
          </a:stretch>
        </p:blipFill>
        <p:spPr>
          <a:xfrm>
            <a:off x="1428750" y="1576341"/>
            <a:ext cx="6286500" cy="3705318"/>
          </a:xfrm>
          <a:prstGeom prst="rect">
            <a:avLst/>
          </a:prstGeom>
        </p:spPr>
      </p:pic>
    </p:spTree>
    <p:extLst>
      <p:ext uri="{BB962C8B-B14F-4D97-AF65-F5344CB8AC3E}">
        <p14:creationId xmlns:p14="http://schemas.microsoft.com/office/powerpoint/2010/main" val="329553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Using Standard Deviation to Find a Data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50</m:t>
                    </m:r>
                  </m:oMath>
                </a14:m>
                <a:r>
                  <a:rPr sz="2800" dirty="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5</m:t>
                    </m:r>
                  </m:oMath>
                </a14:m>
                <a:r>
                  <a:rPr sz="2800" dirty="0"/>
                  <a:t>, find the following.</a:t>
                </a:r>
              </a:p>
              <a:p>
                <a:pPr marL="514350" indent="-514350">
                  <a:buFont typeface="+mj-lt"/>
                  <a:buAutoNum type="alphaLcPeriod"/>
                  <a:defRPr sz="2800"/>
                </a:pPr>
                <a:r>
                  <a:rPr dirty="0"/>
                  <a:t>​</a:t>
                </a:r>
                <a:r>
                  <a:rPr sz="2800" dirty="0"/>
                  <a:t>The data value that is two standard deviations above the mean.</a:t>
                </a:r>
              </a:p>
              <a:p>
                <a:pPr marL="514350" indent="-514350">
                  <a:buFont typeface="+mj-lt"/>
                  <a:buAutoNum type="alphaLcPeriod" startAt="2"/>
                  <a:defRPr sz="2800"/>
                </a:pPr>
                <a:r>
                  <a:rPr dirty="0"/>
                  <a:t>​</a:t>
                </a:r>
                <a:r>
                  <a:rPr sz="2800" dirty="0"/>
                  <a:t>The data value that is three standard deviations below the mean.</a:t>
                </a:r>
                <a:endParaRPr lang="en-US" sz="2800" dirty="0"/>
              </a:p>
              <a:p>
                <a:pPr>
                  <a:defRPr sz="2800"/>
                </a:pPr>
                <a:r>
                  <a:rPr lang="en-IN" b="1" dirty="0"/>
                  <a:t>Solution</a:t>
                </a:r>
              </a:p>
              <a:p>
                <a:pPr marL="514350" indent="-514350">
                  <a:buFont typeface="+mj-lt"/>
                  <a:buAutoNum type="alphaLcPeriod"/>
                  <a:defRPr sz="2800"/>
                </a:pPr>
                <a:r>
                  <a:rPr lang="en-US" sz="2800" dirty="0"/>
                  <a:t>The standard deviation is </a:t>
                </a:r>
                <a14:m>
                  <m:oMath xmlns:m="http://schemas.openxmlformats.org/officeDocument/2006/math">
                    <m:r>
                      <a:rPr lang="en-US" sz="2800" i="1" dirty="0" smtClean="0">
                        <a:latin typeface="Cambria Math" panose="02040503050406030204" pitchFamily="18" charset="0"/>
                      </a:rPr>
                      <m:t>5</m:t>
                    </m:r>
                  </m:oMath>
                </a14:m>
                <a:r>
                  <a:rPr lang="en-US" sz="2800" dirty="0"/>
                  <a:t>, so two standard deviations is </a:t>
                </a:r>
                <a14:m>
                  <m:oMath xmlns:m="http://schemas.openxmlformats.org/officeDocument/2006/math">
                    <m:r>
                      <a:rPr lang="en-US" sz="2800" i="1" dirty="0" smtClean="0">
                        <a:latin typeface="Cambria Math" panose="02040503050406030204" pitchFamily="18" charset="0"/>
                      </a:rPr>
                      <m:t>2</m:t>
                    </m:r>
                    <m:r>
                      <a:rPr lang="en-US" sz="2800" i="1" dirty="0" smtClean="0">
                        <a:latin typeface="Cambria Math" panose="02040503050406030204" pitchFamily="18" charset="0"/>
                      </a:rPr>
                      <m:t>⋅</m:t>
                    </m:r>
                    <m:r>
                      <a:rPr lang="en-US" sz="2800" i="1" dirty="0" smtClean="0">
                        <a:latin typeface="Cambria Math" panose="02040503050406030204" pitchFamily="18" charset="0"/>
                      </a:rPr>
                      <m:t>5</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a14:m>
                <a:r>
                  <a:rPr lang="en-US" sz="2800" dirty="0"/>
                  <a:t>. The data value </a:t>
                </a:r>
                <a14:m>
                  <m:oMath xmlns:m="http://schemas.openxmlformats.org/officeDocument/2006/math">
                    <m:r>
                      <a:rPr lang="en-US" sz="2800" i="1" dirty="0" smtClean="0">
                        <a:latin typeface="Cambria Math" panose="02040503050406030204" pitchFamily="18" charset="0"/>
                      </a:rPr>
                      <m:t>10</m:t>
                    </m:r>
                  </m:oMath>
                </a14:m>
                <a:r>
                  <a:rPr lang="en-US" sz="2800" dirty="0"/>
                  <a:t> above the mean is </a:t>
                </a:r>
                <a14:m>
                  <m:oMath xmlns:m="http://schemas.openxmlformats.org/officeDocument/2006/math">
                    <m:r>
                      <a:rPr lang="en-US" sz="2800" i="1" dirty="0" smtClean="0">
                        <a:latin typeface="Cambria Math" panose="02040503050406030204" pitchFamily="18" charset="0"/>
                      </a:rPr>
                      <m:t>50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r>
                      <a:rPr lang="en-US" sz="2800" i="1" dirty="0" smtClean="0">
                        <a:latin typeface="Cambria Math" panose="02040503050406030204" pitchFamily="18" charset="0"/>
                      </a:rPr>
                      <m:t>=</m:t>
                    </m:r>
                    <m:r>
                      <a:rPr lang="en-US" sz="2800" i="1" dirty="0" smtClean="0">
                        <a:latin typeface="Cambria Math" panose="02040503050406030204" pitchFamily="18" charset="0"/>
                      </a:rPr>
                      <m:t>60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Using Standard Deviation to Find a Data Value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The standard deviation is </a:t>
                </a:r>
                <a14:m>
                  <m:oMath xmlns:m="http://schemas.openxmlformats.org/officeDocument/2006/math">
                    <m:r>
                      <a:rPr lang="en-US" i="1" dirty="0" smtClean="0">
                        <a:latin typeface="Cambria Math" panose="02040503050406030204" pitchFamily="18" charset="0"/>
                      </a:rPr>
                      <m:t>5</m:t>
                    </m:r>
                  </m:oMath>
                </a14:m>
                <a:r>
                  <a:rPr lang="en-US" dirty="0"/>
                  <a:t>, so three standard deviations </a:t>
                </a:r>
                <a:r>
                  <a:rPr lang="en-US" sz="2800" dirty="0"/>
                  <a:t>is </a:t>
                </a:r>
                <a14:m>
                  <m:oMath xmlns:m="http://schemas.openxmlformats.org/officeDocument/2006/math">
                    <m:r>
                      <a:rPr lang="en-US" sz="2800" b="0" i="1" dirty="0" smtClean="0">
                        <a:latin typeface="Cambria Math" panose="02040503050406030204" pitchFamily="18" charset="0"/>
                      </a:rPr>
                      <m:t>3</m:t>
                    </m:r>
                    <m:r>
                      <a:rPr lang="en-US" sz="2800" i="1" dirty="0" smtClean="0">
                        <a:latin typeface="Cambria Math" panose="02040503050406030204" pitchFamily="18" charset="0"/>
                      </a:rPr>
                      <m:t>⋅</m:t>
                    </m:r>
                    <m:r>
                      <a:rPr lang="en-US" sz="2800" i="1" dirty="0" smtClean="0">
                        <a:latin typeface="Cambria Math" panose="02040503050406030204" pitchFamily="18" charset="0"/>
                      </a:rPr>
                      <m:t>5</m:t>
                    </m:r>
                    <m:r>
                      <a:rPr lang="en-US" sz="2800" i="1" dirty="0" smtClean="0">
                        <a:latin typeface="Cambria Math" panose="02040503050406030204" pitchFamily="18" charset="0"/>
                      </a:rPr>
                      <m:t>=</m:t>
                    </m:r>
                    <m:r>
                      <a:rPr lang="en-US" sz="2800" i="1" dirty="0" smtClean="0">
                        <a:latin typeface="Cambria Math" panose="02040503050406030204" pitchFamily="18" charset="0"/>
                      </a:rPr>
                      <m:t>15</m:t>
                    </m:r>
                  </m:oMath>
                </a14:m>
                <a:r>
                  <a:rPr lang="en-US" sz="2800" dirty="0"/>
                  <a:t>. The data value </a:t>
                </a:r>
                <a14:m>
                  <m:oMath xmlns:m="http://schemas.openxmlformats.org/officeDocument/2006/math">
                    <m:r>
                      <a:rPr lang="en-US" sz="2800" i="1" dirty="0" smtClean="0">
                        <a:latin typeface="Cambria Math" panose="02040503050406030204" pitchFamily="18" charset="0"/>
                      </a:rPr>
                      <m:t>1</m:t>
                    </m:r>
                    <m:r>
                      <a:rPr lang="en-US" sz="2800" b="0" i="1" dirty="0" smtClean="0">
                        <a:latin typeface="Cambria Math" panose="02040503050406030204" pitchFamily="18" charset="0"/>
                      </a:rPr>
                      <m:t>5</m:t>
                    </m:r>
                  </m:oMath>
                </a14:m>
                <a:r>
                  <a:rPr lang="en-US" sz="2800" dirty="0"/>
                  <a:t> below the mean is </a:t>
                </a:r>
                <a14:m>
                  <m:oMath xmlns:m="http://schemas.openxmlformats.org/officeDocument/2006/math">
                    <m:r>
                      <a:rPr lang="en-US" sz="2800" i="1" dirty="0" smtClean="0">
                        <a:latin typeface="Cambria Math" panose="02040503050406030204" pitchFamily="18" charset="0"/>
                      </a:rPr>
                      <m:t>50</m:t>
                    </m:r>
                    <m:r>
                      <a:rPr lang="en-US" sz="2800" b="0" i="1" dirty="0" smtClean="0">
                        <a:latin typeface="Cambria Math" panose="02040503050406030204" pitchFamily="18" charset="0"/>
                      </a:rPr>
                      <m:t>−</m:t>
                    </m:r>
                    <m:r>
                      <a:rPr lang="en-US" sz="2800" b="0" i="1" dirty="0" smtClean="0">
                        <a:latin typeface="Cambria Math" panose="02040503050406030204" pitchFamily="18" charset="0"/>
                      </a:rPr>
                      <m:t>15</m:t>
                    </m:r>
                    <m:r>
                      <a:rPr lang="en-US" sz="2800" i="1" dirty="0" smtClean="0">
                        <a:latin typeface="Cambria Math" panose="02040503050406030204" pitchFamily="18" charset="0"/>
                      </a:rPr>
                      <m:t>=</m:t>
                    </m:r>
                    <m:r>
                      <a:rPr lang="en-US" sz="2800" b="0" i="1" dirty="0" smtClean="0">
                        <a:latin typeface="Cambria Math" panose="02040503050406030204" pitchFamily="18" charset="0"/>
                      </a:rPr>
                      <m:t>35</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p:spTree>
    <p:extLst>
      <p:ext uri="{BB962C8B-B14F-4D97-AF65-F5344CB8AC3E}">
        <p14:creationId xmlns:p14="http://schemas.microsoft.com/office/powerpoint/2010/main" val="420661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971463"/>
              </a:xfrm>
            </p:spPr>
            <p:txBody>
              <a:bodyPr>
                <a:normAutofit/>
              </a:bodyPr>
              <a:lstStyle/>
              <a:p>
                <a:pPr marL="514350" indent="-514350">
                  <a:buFont typeface="+mj-lt"/>
                  <a:buAutoNum type="arabicPeriod"/>
                  <a:defRPr sz="2800"/>
                </a:pPr>
                <a:r>
                  <a:rPr lang="en-US" dirty="0"/>
                  <a:t>It is bell-shaped, symmetrical, and has only one mode in the center</a:t>
                </a:r>
                <a:r>
                  <a:rPr sz="2800" dirty="0"/>
                  <a:t>.</a:t>
                </a:r>
              </a:p>
              <a:p>
                <a:pPr marL="514350" indent="-514350">
                  <a:buFont typeface="+mj-lt"/>
                  <a:buAutoNum type="arabicPeriod"/>
                  <a:defRPr sz="2800"/>
                </a:pPr>
                <a:r>
                  <a:rPr dirty="0"/>
                  <a:t>​</a:t>
                </a:r>
                <a:r>
                  <a:rPr lang="en-US" sz="2800" dirty="0"/>
                  <a:t>The mean, median, and mode are all equal</a:t>
                </a:r>
                <a:r>
                  <a:rPr sz="2800" dirty="0"/>
                  <a:t>.</a:t>
                </a:r>
              </a:p>
              <a:p>
                <a:pPr marL="514350" indent="-514350">
                  <a:buFont typeface="+mj-lt"/>
                  <a:buAutoNum type="arabicPeriod"/>
                  <a:defRPr sz="2800"/>
                </a:pPr>
                <a:r>
                  <a:rPr dirty="0"/>
                  <a:t>​</a:t>
                </a:r>
                <a:r>
                  <a:rPr lang="en-US" sz="2800" dirty="0"/>
                  <a:t>The total area under the curve is </a:t>
                </a:r>
                <a14:m>
                  <m:oMath xmlns:m="http://schemas.openxmlformats.org/officeDocument/2006/math">
                    <m:r>
                      <a:rPr lang="en-US" sz="2800" i="1" dirty="0" smtClean="0">
                        <a:latin typeface="Cambria Math" panose="02040503050406030204" pitchFamily="18" charset="0"/>
                      </a:rPr>
                      <m:t>1</m:t>
                    </m:r>
                  </m:oMath>
                </a14:m>
                <a:r>
                  <a:rPr lang="en-US" sz="2800" dirty="0"/>
                  <a:t>.</a:t>
                </a:r>
                <a:endParaRPr sz="2800" dirty="0"/>
              </a:p>
              <a:p>
                <a:pPr marL="514350" indent="-514350">
                  <a:buFont typeface="+mj-lt"/>
                  <a:buAutoNum type="arabicPeriod" startAt="4"/>
                  <a:defRPr sz="2800"/>
                </a:pPr>
                <a:r>
                  <a:rPr dirty="0"/>
                  <a:t>​</a:t>
                </a:r>
                <a:r>
                  <a:rPr lang="en-US" sz="2800" dirty="0"/>
                  <a:t>The distribution is completely defined by its mean and standard deviation</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71463"/>
              </a:xfrm>
              <a:blipFill>
                <a:blip r:embed="rId2"/>
                <a:stretch>
                  <a:fillRect l="-1402" t="-1098"/>
                </a:stretch>
              </a:blipFill>
            </p:spPr>
            <p:txBody>
              <a:bodyPr/>
              <a:lstStyle/>
              <a:p>
                <a:r>
                  <a:rPr lang="en-US">
                    <a:noFill/>
                  </a:rPr>
                  <a:t> </a:t>
                </a:r>
              </a:p>
            </p:txBody>
          </p:sp>
        </mc:Fallback>
      </mc:AlternateContent>
      <p:sp>
        <p:nvSpPr>
          <p:cNvPr id="2" name="Title 1"/>
          <p:cNvSpPr>
            <a:spLocks noGrp="1"/>
          </p:cNvSpPr>
          <p:nvPr>
            <p:ph type="title"/>
          </p:nvPr>
        </p:nvSpPr>
        <p:spPr/>
        <p:txBody>
          <a:bodyPr/>
          <a:lstStyle/>
          <a:p>
            <a:pPr>
              <a:defRPr sz="3200"/>
            </a:pPr>
            <a:r>
              <a:rPr lang="en-US" dirty="0"/>
              <a:t>Properties: Characteristics of the Normal Distribution</a:t>
            </a:r>
            <a:endParaRPr dirty="0"/>
          </a:p>
        </p:txBody>
      </p:sp>
      <p:pic>
        <p:nvPicPr>
          <p:cNvPr id="4" name="Graphic 3">
            <a:extLst>
              <a:ext uri="{FF2B5EF4-FFF2-40B4-BE49-F238E27FC236}">
                <a16:creationId xmlns:a16="http://schemas.microsoft.com/office/drawing/2014/main" id="{92915083-6DCC-A7DF-FDC0-F689A98860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3429000"/>
            <a:ext cx="4572000" cy="25192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The Empirical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chor="t">
                <a:normAutofit/>
              </a:bodyPr>
              <a:lstStyle/>
              <a:p>
                <a:pPr marL="514350" indent="-514350">
                  <a:buFont typeface="+mj-lt"/>
                  <a:buChar char="•"/>
                  <a:defRPr sz="2800"/>
                </a:pPr>
                <a:r>
                  <a:rPr dirty="0"/>
                  <a:t>​</a:t>
                </a:r>
                <a:r>
                  <a:rPr sz="2800" dirty="0"/>
                  <a:t>Approximately </a:t>
                </a:r>
                <a14:m>
                  <m:oMath xmlns:m="http://schemas.openxmlformats.org/officeDocument/2006/math">
                    <m:r>
                      <a:rPr>
                        <a:latin typeface="Cambria Math" panose="02040503050406030204" pitchFamily="18" charset="0"/>
                      </a:rPr>
                      <m:t>68</m:t>
                    </m:r>
                    <m:r>
                      <a:rPr>
                        <a:latin typeface="Cambria Math" panose="02040503050406030204" pitchFamily="18" charset="0"/>
                      </a:rPr>
                      <m:t>%</m:t>
                    </m:r>
                  </m:oMath>
                </a14:m>
                <a:r>
                  <a:rPr sz="2800" dirty="0"/>
                  <a:t> of the data values fall within </a:t>
                </a:r>
                <a14:m>
                  <m:oMath xmlns:m="http://schemas.openxmlformats.org/officeDocument/2006/math">
                    <m:r>
                      <a:rPr lang="en-IN" sz="2800" i="1" dirty="0" smtClean="0">
                        <a:latin typeface="Cambria Math" panose="02040503050406030204" pitchFamily="18" charset="0"/>
                      </a:rPr>
                      <m:t>1</m:t>
                    </m:r>
                  </m:oMath>
                </a14:m>
                <a:r>
                  <a:rPr sz="2800" dirty="0"/>
                  <a:t> standard deviation of the mean.</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098"/>
                </a:stretch>
              </a:blipFill>
            </p:spPr>
            <p:txBody>
              <a:bodyPr/>
              <a:lstStyle/>
              <a:p>
                <a:r>
                  <a:rPr lang="en-IN">
                    <a:noFill/>
                  </a:rPr>
                  <a:t> </a:t>
                </a:r>
              </a:p>
            </p:txBody>
          </p:sp>
        </mc:Fallback>
      </mc:AlternateContent>
      <p:pic>
        <p:nvPicPr>
          <p:cNvPr id="4" name="Graphic 3">
            <a:extLst>
              <a:ext uri="{FF2B5EF4-FFF2-40B4-BE49-F238E27FC236}">
                <a16:creationId xmlns:a16="http://schemas.microsoft.com/office/drawing/2014/main" id="{BB84C059-8E05-F782-27B6-7890E9F39E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0675" y="2137498"/>
            <a:ext cx="5962650" cy="37266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The Empirical Rule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800" dirty="0"/>
                  <a:t>Approximately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dirty="0"/>
                  <a:t> of the data values fall within </a:t>
                </a:r>
                <a14:m>
                  <m:oMath xmlns:m="http://schemas.openxmlformats.org/officeDocument/2006/math">
                    <m:r>
                      <a:rPr lang="en-IN" sz="2800" i="1" dirty="0" smtClean="0">
                        <a:latin typeface="Cambria Math" panose="02040503050406030204" pitchFamily="18" charset="0"/>
                      </a:rPr>
                      <m:t>2</m:t>
                    </m:r>
                  </m:oMath>
                </a14:m>
                <a:r>
                  <a:rPr sz="2800" dirty="0"/>
                  <a:t> standard deviations of the mean.</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098"/>
                </a:stretch>
              </a:blipFill>
            </p:spPr>
            <p:txBody>
              <a:bodyPr/>
              <a:lstStyle/>
              <a:p>
                <a:r>
                  <a:rPr lang="en-IN">
                    <a:noFill/>
                  </a:rPr>
                  <a:t> </a:t>
                </a:r>
              </a:p>
            </p:txBody>
          </p:sp>
        </mc:Fallback>
      </mc:AlternateContent>
      <p:pic>
        <p:nvPicPr>
          <p:cNvPr id="4" name="Graphic 3">
            <a:extLst>
              <a:ext uri="{FF2B5EF4-FFF2-40B4-BE49-F238E27FC236}">
                <a16:creationId xmlns:a16="http://schemas.microsoft.com/office/drawing/2014/main" id="{21006976-E556-970B-D1CE-92A9A8B81D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1150" y="2090150"/>
            <a:ext cx="5981700" cy="3738563"/>
          </a:xfrm>
          <a:prstGeom prst="rect">
            <a:avLst/>
          </a:prstGeom>
        </p:spPr>
      </p:pic>
    </p:spTree>
    <p:extLst>
      <p:ext uri="{BB962C8B-B14F-4D97-AF65-F5344CB8AC3E}">
        <p14:creationId xmlns:p14="http://schemas.microsoft.com/office/powerpoint/2010/main" val="17553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The Empirical Rule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800" dirty="0"/>
                  <a:t>Approximately </a:t>
                </a:r>
                <a14:m>
                  <m:oMath xmlns:m="http://schemas.openxmlformats.org/officeDocument/2006/math">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r>
                  <a:rPr sz="2800" dirty="0"/>
                  <a:t> of the data values fall within </a:t>
                </a:r>
                <a14:m>
                  <m:oMath xmlns:m="http://schemas.openxmlformats.org/officeDocument/2006/math">
                    <m:r>
                      <a:rPr lang="en-IN" sz="2800" i="1" dirty="0" smtClean="0">
                        <a:latin typeface="Cambria Math" panose="02040503050406030204" pitchFamily="18" charset="0"/>
                      </a:rPr>
                      <m:t>3</m:t>
                    </m:r>
                  </m:oMath>
                </a14:m>
                <a:r>
                  <a:rPr sz="2800" dirty="0"/>
                  <a:t> standard deviations of the mean.</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098"/>
                </a:stretch>
              </a:blipFill>
            </p:spPr>
            <p:txBody>
              <a:bodyPr/>
              <a:lstStyle/>
              <a:p>
                <a:r>
                  <a:rPr lang="en-IN">
                    <a:noFill/>
                  </a:rPr>
                  <a:t> </a:t>
                </a:r>
              </a:p>
            </p:txBody>
          </p:sp>
        </mc:Fallback>
      </mc:AlternateContent>
      <p:pic>
        <p:nvPicPr>
          <p:cNvPr id="4" name="Graphic 3">
            <a:extLst>
              <a:ext uri="{FF2B5EF4-FFF2-40B4-BE49-F238E27FC236}">
                <a16:creationId xmlns:a16="http://schemas.microsoft.com/office/drawing/2014/main" id="{A36A75F5-2035-79B1-66B3-1CD2F32F36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4010" y="2118725"/>
            <a:ext cx="5935980" cy="3709988"/>
          </a:xfrm>
          <a:prstGeom prst="rect">
            <a:avLst/>
          </a:prstGeom>
        </p:spPr>
      </p:pic>
    </p:spTree>
    <p:extLst>
      <p:ext uri="{BB962C8B-B14F-4D97-AF65-F5344CB8AC3E}">
        <p14:creationId xmlns:p14="http://schemas.microsoft.com/office/powerpoint/2010/main" val="15628407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1740</Words>
  <Application>Microsoft Office PowerPoint</Application>
  <PresentationFormat>On-screen Show (4:3)</PresentationFormat>
  <Paragraphs>115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Cambria Math</vt:lpstr>
      <vt:lpstr>Courier New</vt:lpstr>
      <vt:lpstr>Arial</vt:lpstr>
      <vt:lpstr>Calibri</vt:lpstr>
      <vt:lpstr>Office Theme</vt:lpstr>
      <vt:lpstr>Section 10.5</vt:lpstr>
      <vt:lpstr>Note</vt:lpstr>
      <vt:lpstr>The Normal Distribution</vt:lpstr>
      <vt:lpstr>Example 1: Using Standard Deviation to Find a Data Value</vt:lpstr>
      <vt:lpstr>Example 1: Using Standard Deviation to Find a Data Value (cont.)</vt:lpstr>
      <vt:lpstr>Properties: Characteristics of the Normal Distribution</vt:lpstr>
      <vt:lpstr>Properties: The Empirical Rule</vt:lpstr>
      <vt:lpstr>Properties: The Empirical Rule (cont.)</vt:lpstr>
      <vt:lpstr>Properties: The Empirical Rule (cont.)</vt:lpstr>
      <vt:lpstr>Example 2: Applying the Empirical Rule</vt:lpstr>
      <vt:lpstr>Example 2: Applying the Empirical Rule (cont.)</vt:lpstr>
      <vt:lpstr>Example 2: Applying the Empirical Rule (cont.)</vt:lpstr>
      <vt:lpstr>Example 2: Applying the Empirical Rule (cont.)</vt:lpstr>
      <vt:lpstr>Example 3: Applying the Empirical Rule</vt:lpstr>
      <vt:lpstr>Example 3: Applying the Empirical Rule (cont.)</vt:lpstr>
      <vt:lpstr>Example 3: Applying the Empirical Rule (cont.)</vt:lpstr>
      <vt:lpstr>Example 3: Applying the Empirical Rule (cont.)</vt:lpstr>
      <vt:lpstr>Example 3: Applying the Empirical Rule (cont.)</vt:lpstr>
      <vt:lpstr>Example 3: Applying the Empirical Rule (cont.)</vt:lpstr>
      <vt:lpstr>Example 3: Applying the Empirical Rule (cont.)</vt:lpstr>
      <vt:lpstr>Formula: z-Score</vt:lpstr>
      <vt:lpstr>Example 4: Finding a 𝑧-Score</vt:lpstr>
      <vt:lpstr>Example 4: Finding a 𝑧-Score (cont.)</vt:lpstr>
      <vt:lpstr>Example 4: Finding a 𝑧-Score (cont.)</vt:lpstr>
      <vt:lpstr>Example 5: Application: Interpreting the z-Score</vt:lpstr>
      <vt:lpstr>Example 5: Application: Interpreting the z-Score (cont.)</vt:lpstr>
      <vt:lpstr>Example 5: Application: Interpreting the z-Score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126</cp:revision>
  <dcterms:created xsi:type="dcterms:W3CDTF">2013-04-26T14:43:13Z</dcterms:created>
  <dcterms:modified xsi:type="dcterms:W3CDTF">2024-09-20T12:15:08Z</dcterms:modified>
</cp:coreProperties>
</file>