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88" r:id="rId4"/>
    <p:sldId id="258" r:id="rId5"/>
    <p:sldId id="289" r:id="rId6"/>
    <p:sldId id="290" r:id="rId7"/>
    <p:sldId id="260" r:id="rId8"/>
    <p:sldId id="261" r:id="rId9"/>
    <p:sldId id="262" r:id="rId10"/>
    <p:sldId id="264" r:id="rId11"/>
    <p:sldId id="267" r:id="rId12"/>
    <p:sldId id="270" r:id="rId13"/>
    <p:sldId id="291" r:id="rId14"/>
    <p:sldId id="273" r:id="rId15"/>
    <p:sldId id="292" r:id="rId16"/>
    <p:sldId id="278" r:id="rId17"/>
    <p:sldId id="276" r:id="rId18"/>
    <p:sldId id="277" r:id="rId19"/>
    <p:sldId id="281" r:id="rId20"/>
    <p:sldId id="293" r:id="rId21"/>
    <p:sldId id="294" r:id="rId22"/>
    <p:sldId id="284" r:id="rId23"/>
    <p:sldId id="295" r:id="rId24"/>
    <p:sldId id="287" r:id="rId25"/>
    <p:sldId id="296" r:id="rId26"/>
    <p:sldId id="297" r:id="rId2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0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Relationship Id="rId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Relationship Id="rId4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NUL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Relationship Id="rId4" Type="http://schemas.openxmlformats.org/officeDocument/2006/relationships/image" Target="NUL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7.png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../media/image63.png"/><Relationship Id="rId2" Type="http://schemas.openxmlformats.org/officeDocument/2006/relationships/image" Target="NUL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2.png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0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Solving One-Step Linear Equations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2.1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3: Solving Linear Equations of the Form</a:t>
                </a:r>
                <a:br>
                  <a:rPr lang="en-US" sz="2800" dirty="0"/>
                </a:b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−11=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b="0" dirty="0"/>
                  <a:t>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−11=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−11−5=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+5−5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−16=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−11=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−11=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−16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−11=−11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32183FD-0114-F484-8431-01173E4ED37A}"/>
              </a:ext>
            </a:extLst>
          </p:cNvPr>
          <p:cNvSpPr txBox="1"/>
          <p:nvPr/>
        </p:nvSpPr>
        <p:spPr>
          <a:xfrm>
            <a:off x="4046033" y="1945888"/>
            <a:ext cx="4486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 Note that the variable can be on the right side.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1CB75A-A1FD-DA11-DD79-235209419F2B}"/>
                  </a:ext>
                </a:extLst>
              </p:cNvPr>
              <p:cNvSpPr txBox="1"/>
              <p:nvPr/>
            </p:nvSpPr>
            <p:spPr>
              <a:xfrm>
                <a:off x="4023730" y="2592220"/>
                <a:ext cx="47392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r>
                  <a:rPr lang="en-US" dirty="0"/>
                  <a:t> (the opposite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r>
                  <a:rPr lang="en-US" b="0" i="0" dirty="0">
                    <a:latin typeface="+mj-lt"/>
                  </a:rPr>
                  <a:t>) </a:t>
                </a:r>
                <a:r>
                  <a:rPr lang="en-US" dirty="0"/>
                  <a:t>to both sides. This is the same as subtracting 5 from both sides.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1CB75A-A1FD-DA11-DD79-235209419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730" y="2592220"/>
                <a:ext cx="4739270" cy="646331"/>
              </a:xfrm>
              <a:prstGeom prst="rect">
                <a:avLst/>
              </a:prstGeom>
              <a:blipFill>
                <a:blip r:embed="rId4"/>
                <a:stretch>
                  <a:fillRect l="-1028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326603C5-3074-A0F5-F8EA-9BE3338B865B}"/>
              </a:ext>
            </a:extLst>
          </p:cNvPr>
          <p:cNvSpPr txBox="1"/>
          <p:nvPr/>
        </p:nvSpPr>
        <p:spPr>
          <a:xfrm>
            <a:off x="4049748" y="3276600"/>
            <a:ext cx="4739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0C9A9A-EB83-3EB0-E765-9F6127E9F9DF}"/>
              </a:ext>
            </a:extLst>
          </p:cNvPr>
          <p:cNvSpPr txBox="1"/>
          <p:nvPr/>
        </p:nvSpPr>
        <p:spPr>
          <a:xfrm>
            <a:off x="1282390" y="435455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4273063-9B36-1573-0651-F7D360531F3D}"/>
                  </a:ext>
                </a:extLst>
              </p:cNvPr>
              <p:cNvSpPr txBox="1"/>
              <p:nvPr/>
            </p:nvSpPr>
            <p:spPr>
              <a:xfrm>
                <a:off x="3985630" y="4492632"/>
                <a:ext cx="47392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=−16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4273063-9B36-1573-0651-F7D360531F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630" y="4492632"/>
                <a:ext cx="4739270" cy="369332"/>
              </a:xfrm>
              <a:prstGeom prst="rect">
                <a:avLst/>
              </a:prstGeom>
              <a:blipFill>
                <a:blip r:embed="rId5"/>
                <a:stretch>
                  <a:fillRect l="-1158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0206AC8-F00F-0816-5B34-423A59B67641}"/>
              </a:ext>
            </a:extLst>
          </p:cNvPr>
          <p:cNvSpPr txBox="1"/>
          <p:nvPr/>
        </p:nvSpPr>
        <p:spPr>
          <a:xfrm>
            <a:off x="3993993" y="4874809"/>
            <a:ext cx="217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4: Solving Linear Equations of the Form </a:t>
                </a:r>
                <a:br>
                  <a:rPr lang="en-US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		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Check</a:t>
                </a:r>
              </a:p>
              <a:p>
                <a:pPr>
                  <a:defRPr sz="2800"/>
                </a:pPr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dirty="0"/>
                  <a:t>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		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5352A9B7-9444-0F4A-B0D4-4EEBB6E1AEDE}"/>
              </a:ext>
            </a:extLst>
          </p:cNvPr>
          <p:cNvSpPr txBox="1"/>
          <p:nvPr/>
        </p:nvSpPr>
        <p:spPr>
          <a:xfrm>
            <a:off x="4573856" y="2098155"/>
            <a:ext cx="217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8581CA-0D66-7887-E74E-93FE41DB9665}"/>
                  </a:ext>
                </a:extLst>
              </p:cNvPr>
              <p:cNvSpPr txBox="1"/>
              <p:nvPr/>
            </p:nvSpPr>
            <p:spPr>
              <a:xfrm>
                <a:off x="4573856" y="2609054"/>
                <a:ext cx="44177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(the opposite of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)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8581CA-0D66-7887-E74E-93FE41DB9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856" y="2609054"/>
                <a:ext cx="4417744" cy="369332"/>
              </a:xfrm>
              <a:prstGeom prst="rect">
                <a:avLst/>
              </a:prstGeom>
              <a:blipFill>
                <a:blip r:embed="rId4"/>
                <a:stretch>
                  <a:fillRect l="-1103" t="-9836" r="-138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4D1302D-CD83-9595-EF51-32138E81334D}"/>
              </a:ext>
            </a:extLst>
          </p:cNvPr>
          <p:cNvSpPr txBox="1"/>
          <p:nvPr/>
        </p:nvSpPr>
        <p:spPr>
          <a:xfrm>
            <a:off x="4551554" y="3146370"/>
            <a:ext cx="217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E94F8E-9BBE-C788-A61C-9E659AB85319}"/>
              </a:ext>
            </a:extLst>
          </p:cNvPr>
          <p:cNvSpPr txBox="1"/>
          <p:nvPr/>
        </p:nvSpPr>
        <p:spPr>
          <a:xfrm>
            <a:off x="2888166" y="445491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3E3156E-968F-0727-7748-CBEBF3E08A6F}"/>
                  </a:ext>
                </a:extLst>
              </p:cNvPr>
              <p:cNvSpPr txBox="1"/>
              <p:nvPr/>
            </p:nvSpPr>
            <p:spPr>
              <a:xfrm>
                <a:off x="4452121" y="4526558"/>
                <a:ext cx="21782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3E3156E-968F-0727-7748-CBEBF3E08A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121" y="4526558"/>
                <a:ext cx="2178207" cy="369332"/>
              </a:xfrm>
              <a:prstGeom prst="rect">
                <a:avLst/>
              </a:prstGeom>
              <a:blipFill>
                <a:blip r:embed="rId5"/>
                <a:stretch>
                  <a:fillRect l="-2235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3A6955A-26BF-75E9-7EB8-745DCD1978C5}"/>
              </a:ext>
            </a:extLst>
          </p:cNvPr>
          <p:cNvSpPr txBox="1"/>
          <p:nvPr/>
        </p:nvSpPr>
        <p:spPr>
          <a:xfrm>
            <a:off x="4452120" y="5076790"/>
            <a:ext cx="217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5: Solving Linear Equations of the Form</a:t>
                </a:r>
                <a:r>
                  <a:rPr lang="en-US" sz="2800" dirty="0"/>
                  <a:t>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b="0" dirty="0"/>
                  <a:t>	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ACA1FE2-8F92-5410-3113-8B3BFFBEAFE6}"/>
              </a:ext>
            </a:extLst>
          </p:cNvPr>
          <p:cNvSpPr txBox="1"/>
          <p:nvPr/>
        </p:nvSpPr>
        <p:spPr>
          <a:xfrm>
            <a:off x="4267200" y="2332331"/>
            <a:ext cx="2178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F0461E-190D-24CF-7489-6F2F4AE15A9F}"/>
                  </a:ext>
                </a:extLst>
              </p:cNvPr>
              <p:cNvSpPr txBox="1"/>
              <p:nvPr/>
            </p:nvSpPr>
            <p:spPr>
              <a:xfrm>
                <a:off x="4267200" y="3095963"/>
                <a:ext cx="4329460" cy="485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i="0" dirty="0">
                    <a:latin typeface="+mj-lt"/>
                  </a:rPr>
                  <a:t>(</a:t>
                </a:r>
                <a:r>
                  <a:rPr lang="en-US" b="0" i="0" dirty="0">
                    <a:latin typeface="+mj-lt"/>
                  </a:rPr>
                  <a:t>the opposite of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b="0" i="0" dirty="0">
                    <a:latin typeface="+mj-lt"/>
                  </a:rPr>
                  <a:t>)</a:t>
                </a:r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F0461E-190D-24CF-7489-6F2F4AE15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95963"/>
                <a:ext cx="4329460" cy="485774"/>
              </a:xfrm>
              <a:prstGeom prst="rect">
                <a:avLst/>
              </a:prstGeom>
              <a:blipFill>
                <a:blip r:embed="rId4"/>
                <a:stretch>
                  <a:fillRect l="-1127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5F40EC9-BB25-EC85-0547-A86D5622F884}"/>
                  </a:ext>
                </a:extLst>
              </p:cNvPr>
              <p:cNvSpPr txBox="1"/>
              <p:nvPr/>
            </p:nvSpPr>
            <p:spPr>
              <a:xfrm>
                <a:off x="4267200" y="4000738"/>
                <a:ext cx="43294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Simplify. (The common denominator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.)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5F40EC9-BB25-EC85-0547-A86D5622F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000738"/>
                <a:ext cx="4329459" cy="369332"/>
              </a:xfrm>
              <a:prstGeom prst="rect">
                <a:avLst/>
              </a:prstGeom>
              <a:blipFill>
                <a:blip r:embed="rId5"/>
                <a:stretch>
                  <a:fillRect l="-1127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81C0D9D-BC80-D5DA-11EE-A9DB5E7C08B1}"/>
              </a:ext>
            </a:extLst>
          </p:cNvPr>
          <p:cNvSpPr txBox="1"/>
          <p:nvPr/>
        </p:nvSpPr>
        <p:spPr>
          <a:xfrm>
            <a:off x="4267200" y="4767975"/>
            <a:ext cx="4329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 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5: Solving Linear Equations of the Form</a:t>
                </a:r>
                <a:r>
                  <a:rPr lang="en-US" sz="2800" dirty="0"/>
                  <a:t>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Check</a:t>
                </a:r>
              </a:p>
              <a:p>
                <a:pPr>
                  <a:defRPr sz="2800"/>
                </a:pPr>
                <a:r>
                  <a:rPr lang="en-IN" sz="2800" b="0" dirty="0"/>
                  <a:t>	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CA1FE2-8F92-5410-3113-8B3BFFBEAFE6}"/>
                  </a:ext>
                </a:extLst>
              </p:cNvPr>
              <p:cNvSpPr txBox="1"/>
              <p:nvPr/>
            </p:nvSpPr>
            <p:spPr>
              <a:xfrm>
                <a:off x="4200293" y="2443843"/>
                <a:ext cx="3222702" cy="4824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CA1FE2-8F92-5410-3113-8B3BFFBEAF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293" y="2443843"/>
                <a:ext cx="3222702" cy="482440"/>
              </a:xfrm>
              <a:prstGeom prst="rect">
                <a:avLst/>
              </a:prstGeom>
              <a:blipFill>
                <a:blip r:embed="rId4"/>
                <a:stretch>
                  <a:fillRect l="-1512" b="-8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F0461E-190D-24CF-7489-6F2F4AE15A9F}"/>
                  </a:ext>
                </a:extLst>
              </p:cNvPr>
              <p:cNvSpPr txBox="1"/>
              <p:nvPr/>
            </p:nvSpPr>
            <p:spPr>
              <a:xfrm>
                <a:off x="4200293" y="3330139"/>
                <a:ext cx="4329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common denominator is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F0461E-190D-24CF-7489-6F2F4AE15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293" y="3330139"/>
                <a:ext cx="4329460" cy="369332"/>
              </a:xfrm>
              <a:prstGeom prst="rect">
                <a:avLst/>
              </a:prstGeom>
              <a:blipFill>
                <a:blip r:embed="rId5"/>
                <a:stretch>
                  <a:fillRect l="-1127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81C0D9D-BC80-D5DA-11EE-A9DB5E7C08B1}"/>
              </a:ext>
            </a:extLst>
          </p:cNvPr>
          <p:cNvSpPr txBox="1"/>
          <p:nvPr/>
        </p:nvSpPr>
        <p:spPr>
          <a:xfrm>
            <a:off x="4200293" y="4020843"/>
            <a:ext cx="4329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E59560-34B9-3CDD-7A4B-CBCA1FB74E7E}"/>
              </a:ext>
            </a:extLst>
          </p:cNvPr>
          <p:cNvSpPr txBox="1"/>
          <p:nvPr/>
        </p:nvSpPr>
        <p:spPr>
          <a:xfrm>
            <a:off x="2330605" y="233618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9767A0-2A65-70A4-A567-6E6F9C9AE815}"/>
              </a:ext>
            </a:extLst>
          </p:cNvPr>
          <p:cNvSpPr txBox="1"/>
          <p:nvPr/>
        </p:nvSpPr>
        <p:spPr>
          <a:xfrm>
            <a:off x="2293435" y="3058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4269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Simplifying and Solving Linear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Simplify and solve: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+2=3+8</m:t>
                    </m:r>
                  </m:oMath>
                </a14:m>
                <a:endParaRPr lang="en-US" sz="280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18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+2=3+8</m:t>
                      </m: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+2=11</m:t>
                    </m:r>
                  </m:oMath>
                </a14:m>
                <a:endParaRPr lang="en-US" sz="2800" b="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+2−2=11−2</m:t>
                    </m:r>
                  </m:oMath>
                </a14:m>
                <a:endParaRPr lang="en-US" sz="2800" b="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0E96A9A-EC00-E3A9-C9B9-643324D1011B}"/>
              </a:ext>
            </a:extLst>
          </p:cNvPr>
          <p:cNvSpPr txBox="1"/>
          <p:nvPr/>
        </p:nvSpPr>
        <p:spPr>
          <a:xfrm>
            <a:off x="3874122" y="2211658"/>
            <a:ext cx="4329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C11016-CBE8-903F-D2C7-C71680C45D29}"/>
              </a:ext>
            </a:extLst>
          </p:cNvPr>
          <p:cNvSpPr txBox="1"/>
          <p:nvPr/>
        </p:nvSpPr>
        <p:spPr>
          <a:xfrm>
            <a:off x="3851819" y="2867722"/>
            <a:ext cx="492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 on both sides of the equation.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EA81C5-D016-0F12-BCD0-AF484D0FE7E7}"/>
                  </a:ext>
                </a:extLst>
              </p:cNvPr>
              <p:cNvSpPr txBox="1"/>
              <p:nvPr/>
            </p:nvSpPr>
            <p:spPr>
              <a:xfrm>
                <a:off x="3871797" y="3425112"/>
                <a:ext cx="485310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US" dirty="0"/>
                  <a:t> (the opposite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dirty="0"/>
                  <a:t>) to both sides. This is the same as subtracting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from both sides.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8EA81C5-D016-0F12-BCD0-AF484D0FE7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1797" y="3425112"/>
                <a:ext cx="4853103" cy="646331"/>
              </a:xfrm>
              <a:prstGeom prst="rect">
                <a:avLst/>
              </a:prstGeom>
              <a:blipFill>
                <a:blip r:embed="rId3"/>
                <a:stretch>
                  <a:fillRect l="-1005" t="-5660" r="-1131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2DE7622A-B306-6231-4602-D5AA22304207}"/>
              </a:ext>
            </a:extLst>
          </p:cNvPr>
          <p:cNvSpPr txBox="1"/>
          <p:nvPr/>
        </p:nvSpPr>
        <p:spPr>
          <a:xfrm>
            <a:off x="3840668" y="4177145"/>
            <a:ext cx="4329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Simplifying and Solving Linear Equations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1800"/>
                  </a:spcBef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b="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27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dirty="0"/>
              </a:p>
              <a:p>
                <a:pPr>
                  <a:spcBef>
                    <a:spcPts val="1800"/>
                  </a:spcBef>
                  <a:defRPr sz="2800"/>
                </a:pPr>
                <a:r>
                  <a:rPr lang="en-US" sz="2800" b="0" dirty="0"/>
                  <a:t>                 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DE7622A-B306-6231-4602-D5AA22304207}"/>
                  </a:ext>
                </a:extLst>
              </p:cNvPr>
              <p:cNvSpPr txBox="1"/>
              <p:nvPr/>
            </p:nvSpPr>
            <p:spPr>
              <a:xfrm>
                <a:off x="4805247" y="2438400"/>
                <a:ext cx="27292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DE7622A-B306-6231-4602-D5AA223042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247" y="2438400"/>
                <a:ext cx="2729259" cy="369332"/>
              </a:xfrm>
              <a:prstGeom prst="rect">
                <a:avLst/>
              </a:prstGeom>
              <a:blipFill>
                <a:blip r:embed="rId3"/>
                <a:stretch>
                  <a:fillRect l="-1786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5AA8639D-E754-64B9-BBC1-6F60EDD39061}"/>
              </a:ext>
            </a:extLst>
          </p:cNvPr>
          <p:cNvSpPr txBox="1"/>
          <p:nvPr/>
        </p:nvSpPr>
        <p:spPr>
          <a:xfrm>
            <a:off x="4805247" y="3059668"/>
            <a:ext cx="2729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DE4856-EB27-4A18-DBC2-29880DE53B2A}"/>
              </a:ext>
            </a:extLst>
          </p:cNvPr>
          <p:cNvSpPr txBox="1"/>
          <p:nvPr/>
        </p:nvSpPr>
        <p:spPr>
          <a:xfrm>
            <a:off x="4805247" y="3674019"/>
            <a:ext cx="2729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0516B0-30AA-00FA-8458-AF6595D3F058}"/>
              </a:ext>
            </a:extLst>
          </p:cNvPr>
          <p:cNvSpPr txBox="1"/>
          <p:nvPr/>
        </p:nvSpPr>
        <p:spPr>
          <a:xfrm>
            <a:off x="3118626" y="222178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4EB403-3C4F-7AB5-368A-2E1120C963FA}"/>
              </a:ext>
            </a:extLst>
          </p:cNvPr>
          <p:cNvSpPr txBox="1"/>
          <p:nvPr/>
        </p:nvSpPr>
        <p:spPr>
          <a:xfrm>
            <a:off x="3096324" y="288579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8373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Completion Example 7: Simplifying and Solving Linear Equations</a:t>
            </a:r>
            <a:endParaRPr sz="2800" dirty="0"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sz="2800" dirty="0"/>
                  <a:t>Supply the reasons for each step in solving the equation.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spcBef>
                    <a:spcPts val="6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  <a:defRPr sz="2800"/>
                </a:pPr>
                <a:endParaRPr lang="en-US" sz="2800" dirty="0"/>
              </a:p>
              <a:p>
                <a:pPr>
                  <a:spcBef>
                    <a:spcPts val="6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defRPr sz="2800"/>
                </a:pPr>
                <a:endParaRPr lang="en-US" b="0" i="0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                     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B61D80-53EF-2651-9779-CC2C7C1547BB}"/>
                  </a:ext>
                </a:extLst>
              </p:cNvPr>
              <p:cNvSpPr txBox="1"/>
              <p:nvPr/>
            </p:nvSpPr>
            <p:spPr>
              <a:xfrm>
                <a:off x="4800600" y="3532441"/>
                <a:ext cx="4267200" cy="67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Combine</m:t>
                              </m:r>
                              <m: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like</m:t>
                              </m:r>
                              <m: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terms</m:t>
                              </m:r>
                              <m: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on</m:t>
                              </m:r>
                              <m: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both</m:t>
                              </m:r>
                              <m: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sides</m:t>
                              </m:r>
                              <m: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of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the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equation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eqArr>
                        </m:e>
                      </m:ba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B61D80-53EF-2651-9779-CC2C7C1547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532441"/>
                <a:ext cx="4267200" cy="6753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CF8C2B-B54D-0C15-A459-2A01BE64A75E}"/>
                  </a:ext>
                </a:extLst>
              </p:cNvPr>
              <p:cNvSpPr txBox="1"/>
              <p:nvPr/>
            </p:nvSpPr>
            <p:spPr>
              <a:xfrm>
                <a:off x="3876908" y="2880389"/>
                <a:ext cx="4267200" cy="429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Write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equation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ba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CF8C2B-B54D-0C15-A459-2A01BE64A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6908" y="2880389"/>
                <a:ext cx="4267200" cy="4290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FFDB29A-9EA0-B5D4-05D0-79877DAA30F8}"/>
                  </a:ext>
                </a:extLst>
              </p:cNvPr>
              <p:cNvSpPr txBox="1"/>
              <p:nvPr/>
            </p:nvSpPr>
            <p:spPr>
              <a:xfrm>
                <a:off x="4780156" y="4423556"/>
                <a:ext cx="4267200" cy="69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eqArr>
                            <m:eqArr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Add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the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opposite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of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)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to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both</m:t>
                              </m:r>
                            </m:e>
                            <m: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sides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of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the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equation</m:t>
                              </m:r>
                            </m:e>
                          </m:eqArr>
                        </m:e>
                      </m:ba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FFDB29A-9EA0-B5D4-05D0-79877DAA3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0156" y="4423556"/>
                <a:ext cx="4267200" cy="6927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F6A02C-B7B1-DB18-792E-8876D1999C9F}"/>
                  </a:ext>
                </a:extLst>
              </p:cNvPr>
              <p:cNvSpPr txBox="1"/>
              <p:nvPr/>
            </p:nvSpPr>
            <p:spPr>
              <a:xfrm>
                <a:off x="4802458" y="5360552"/>
                <a:ext cx="1631795" cy="42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Simplify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ba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F6A02C-B7B1-DB18-792E-8876D1999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458" y="5360552"/>
                <a:ext cx="1631795" cy="428964"/>
              </a:xfrm>
              <a:prstGeom prst="rect">
                <a:avLst/>
              </a:prstGeom>
              <a:blipFill>
                <a:blip r:embed="rId6"/>
                <a:stretch>
                  <a:fillRect l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Multiplication (or Division) Principle of 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If both sides of an equation are multiplied by (or divided by) the same nonzero constant, the new equation has the same solutions as the original equation. Symbolically,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are algebraic expressions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 is any nonzero constant, then the equations </a:t>
                </a:r>
              </a:p>
              <a:p>
                <a:pPr algn="ctr"/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en-US" sz="2400" b="1" dirty="0"/>
              </a:p>
              <a:p>
                <a:pPr algn="ctr">
                  <a:defRPr sz="1800"/>
                </a:pPr>
                <a:r>
                  <a:rPr lang="en-US" sz="2400" b="1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𝑨𝑪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𝑩𝑪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/>
                  <a:t>,</a:t>
                </a:r>
              </a:p>
              <a:p>
                <a:pPr algn="ctr">
                  <a:defRPr sz="1800"/>
                </a:pPr>
                <a:r>
                  <a:rPr lang="en-US" sz="2400" dirty="0"/>
                  <a:t>                  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num>
                      <m:den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𝑪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den>
                    </m:f>
                  </m:oMath>
                </a14:m>
                <a:r>
                  <a:rPr lang="en-US" sz="2400" b="1" dirty="0"/>
                  <a:t>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2400" dirty="0"/>
              </a:p>
              <a:p>
                <a:r>
                  <a:rPr lang="en-US" sz="2800" dirty="0"/>
                  <a:t>have the same solutions.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98" b="-87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Procedure: Procedure for Solving Linear Equations that Simplify to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11785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Combine like terms on each side of the equation.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multiplication</a:t>
                </a:r>
                <a:r>
                  <a:rPr lang="en-US" sz="2800" dirty="0"/>
                  <a:t> (or </a:t>
                </a:r>
                <a:r>
                  <a:rPr lang="en-US" sz="2800" b="1" dirty="0"/>
                  <a:t>division</a:t>
                </a:r>
                <a:r>
                  <a:rPr lang="en-US" sz="2800" dirty="0"/>
                  <a:t>) </a:t>
                </a:r>
                <a:r>
                  <a:rPr lang="en-US" sz="2800" b="1" dirty="0"/>
                  <a:t>principle of equality</a:t>
                </a:r>
                <a:r>
                  <a:rPr lang="en-US" sz="2800" dirty="0"/>
                  <a:t> and multiply both sides of the equation by the reciprocal of the coefficient of the variable (</a:t>
                </a:r>
                <a:r>
                  <a:rPr lang="en-US" sz="2800" b="1" dirty="0"/>
                  <a:t>or divide both sides by the coefficient itself</a:t>
                </a:r>
                <a:r>
                  <a:rPr lang="en-US" sz="2800" dirty="0"/>
                  <a:t>). The coefficient of the variable will become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your answer by substituting it for the variable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11785"/>
              </a:xfrm>
              <a:blipFill>
                <a:blip r:embed="rId3"/>
                <a:stretch>
                  <a:fillRect l="-1402" t="-1468" r="-1919" b="-34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8: Solving Linear Equations of the Form </a:t>
                </a:r>
                <a:br>
                  <a:rPr lang="en-US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sz="28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linear equation: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b="0" dirty="0"/>
                  <a:t>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I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IN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sz="2800" b="0" dirty="0"/>
                  <a:t>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779FE3F-A365-901E-4E58-AFCFABF3F0CD}"/>
              </a:ext>
            </a:extLst>
          </p:cNvPr>
          <p:cNvSpPr txBox="1"/>
          <p:nvPr/>
        </p:nvSpPr>
        <p:spPr>
          <a:xfrm>
            <a:off x="3915937" y="212244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3F56F12-CA0F-79AA-1931-FC1C805B05CC}"/>
                  </a:ext>
                </a:extLst>
              </p:cNvPr>
              <p:cNvSpPr txBox="1"/>
              <p:nvPr/>
            </p:nvSpPr>
            <p:spPr>
              <a:xfrm>
                <a:off x="3906644" y="2743200"/>
                <a:ext cx="4703956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both sides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, the reciprocal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3F56F12-CA0F-79AA-1931-FC1C805B0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644" y="2743200"/>
                <a:ext cx="4703956" cy="483466"/>
              </a:xfrm>
              <a:prstGeom prst="rect">
                <a:avLst/>
              </a:prstGeom>
              <a:blipFill>
                <a:blip r:embed="rId4"/>
                <a:stretch>
                  <a:fillRect l="-1166" b="-8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A04FF5D-45E9-AACD-F91C-8651F81B32D3}"/>
              </a:ext>
            </a:extLst>
          </p:cNvPr>
          <p:cNvSpPr txBox="1"/>
          <p:nvPr/>
        </p:nvSpPr>
        <p:spPr>
          <a:xfrm>
            <a:off x="3945673" y="3584943"/>
            <a:ext cx="4703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associative property of multiplication.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C2509-D264-2953-234C-8FCC156BEC25}"/>
              </a:ext>
            </a:extLst>
          </p:cNvPr>
          <p:cNvSpPr txBox="1"/>
          <p:nvPr/>
        </p:nvSpPr>
        <p:spPr>
          <a:xfrm>
            <a:off x="3945673" y="4421316"/>
            <a:ext cx="4703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Definition: </a:t>
                </a:r>
                <a:r>
                  <a:rPr sz="3200" dirty="0"/>
                  <a:t>Linear Equation in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19124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are </a:t>
                </a:r>
                <a:r>
                  <a:rPr lang="en-US" sz="2800" b="1" dirty="0"/>
                  <a:t>constants</a:t>
                </a:r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then a </a:t>
                </a:r>
                <a:r>
                  <a:rPr lang="en-US" sz="2800" b="1" dirty="0"/>
                  <a:t>linear equation in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dirty="0"/>
                  <a:t> is an equation that can be written in the form</a:t>
                </a:r>
              </a:p>
              <a:p>
                <a:pPr algn="ctr">
                  <a:defRPr sz="2800"/>
                </a:pP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𝒂𝒙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 algn="ctr">
                  <a:defRPr sz="2800"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19124"/>
              </a:xfrm>
              <a:blipFill>
                <a:blip r:embed="rId3"/>
                <a:stretch>
                  <a:fillRect l="-1328" t="-19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8: Solving Linear Equations of the Form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b="1" dirty="0"/>
                  <a:t>Check</a:t>
                </a:r>
              </a:p>
              <a:p>
                <a:pPr>
                  <a:defRPr sz="2800"/>
                </a:pPr>
                <a:r>
                  <a:rPr lang="en-US" sz="2800" b="0" dirty="0"/>
                  <a:t>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5</m:t>
                      </m:r>
                      <m:r>
                        <a:rPr lang="en-I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20=20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b="1" dirty="0">
                    <a:ea typeface="Cambria Math" panose="02040503050406030204" pitchFamily="18" charset="0"/>
                  </a:rPr>
                  <a:t>Multiplying</a:t>
                </a:r>
                <a:r>
                  <a:rPr lang="en-US" dirty="0">
                    <a:ea typeface="Cambria Math" panose="02040503050406030204" pitchFamily="18" charset="0"/>
                  </a:rPr>
                  <a:t> by the reciprocal of the coefficient is the same as </a:t>
                </a:r>
                <a:r>
                  <a:rPr lang="en-US" b="1" dirty="0">
                    <a:ea typeface="Cambria Math" panose="02040503050406030204" pitchFamily="18" charset="0"/>
                  </a:rPr>
                  <a:t>dividing</a:t>
                </a:r>
                <a:r>
                  <a:rPr lang="en-US" dirty="0">
                    <a:ea typeface="Cambria Math" panose="02040503050406030204" pitchFamily="18" charset="0"/>
                  </a:rPr>
                  <a:t> by the coefficient itself. So, we can multiply both sides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, as we did, or we can divide both sides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. In either case, the coefficient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becomes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.</a:t>
                </a:r>
                <a:endParaRPr lang="en-US" sz="28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79FE3F-A365-901E-4E58-AFCFABF3F0CD}"/>
                  </a:ext>
                </a:extLst>
              </p:cNvPr>
              <p:cNvSpPr txBox="1"/>
              <p:nvPr/>
            </p:nvSpPr>
            <p:spPr>
              <a:xfrm>
                <a:off x="3915937" y="2122449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Substitute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=4.</m:t>
                    </m:r>
                  </m:oMath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79FE3F-A365-901E-4E58-AFCFABF3F0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5937" y="2122449"/>
                <a:ext cx="3124200" cy="369332"/>
              </a:xfrm>
              <a:prstGeom prst="rect">
                <a:avLst/>
              </a:prstGeom>
              <a:blipFill>
                <a:blip r:embed="rId4"/>
                <a:stretch>
                  <a:fillRect l="-1559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3F56F12-CA0F-79AA-1931-FC1C805B05CC}"/>
              </a:ext>
            </a:extLst>
          </p:cNvPr>
          <p:cNvSpPr txBox="1"/>
          <p:nvPr/>
        </p:nvSpPr>
        <p:spPr>
          <a:xfrm>
            <a:off x="3906644" y="2542478"/>
            <a:ext cx="1960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True statement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922A6B-DEC3-977A-EA6B-B753ED374D52}"/>
              </a:ext>
            </a:extLst>
          </p:cNvPr>
          <p:cNvSpPr txBox="1"/>
          <p:nvPr/>
        </p:nvSpPr>
        <p:spPr>
          <a:xfrm>
            <a:off x="1962615" y="189013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72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8: Solving Linear Equations of the Form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79FE3F-A365-901E-4E58-AFCFABF3F0CD}"/>
                  </a:ext>
                </a:extLst>
              </p:cNvPr>
              <p:cNvSpPr txBox="1"/>
              <p:nvPr/>
            </p:nvSpPr>
            <p:spPr>
              <a:xfrm>
                <a:off x="2667000" y="1574355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Divide both sides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5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79FE3F-A365-901E-4E58-AFCFABF3F0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1574355"/>
                <a:ext cx="3124200" cy="369332"/>
              </a:xfrm>
              <a:prstGeom prst="rect">
                <a:avLst/>
              </a:prstGeom>
              <a:blipFill>
                <a:blip r:embed="rId4"/>
                <a:stretch>
                  <a:fillRect l="-1758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3F56F12-CA0F-79AA-1931-FC1C805B05CC}"/>
              </a:ext>
            </a:extLst>
          </p:cNvPr>
          <p:cNvSpPr txBox="1"/>
          <p:nvPr/>
        </p:nvSpPr>
        <p:spPr>
          <a:xfrm>
            <a:off x="2657707" y="2319454"/>
            <a:ext cx="1960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Simplify.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53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</a:t>
                </a:r>
                <a:r>
                  <a:rPr lang="en-US" sz="2800" dirty="0"/>
                  <a:t>9</a:t>
                </a:r>
                <a:r>
                  <a:rPr sz="2800" dirty="0"/>
                  <a:t>: Solving Linear Equations of the Form</a:t>
                </a:r>
                <a:r>
                  <a:rPr lang="en-US" sz="2800" dirty="0"/>
                  <a:t>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linear equation: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When decimal co</a:t>
                </a:r>
                <a:r>
                  <a:rPr lang="en-IN" dirty="0"/>
                  <a:t>efficients or constants are involved, you might want to use a calculator to perform some of the arithmetic.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 r="-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2001F2D-71EE-254A-144F-A0864341A8DB}"/>
              </a:ext>
            </a:extLst>
          </p:cNvPr>
          <p:cNvSpPr txBox="1"/>
          <p:nvPr/>
        </p:nvSpPr>
        <p:spPr>
          <a:xfrm>
            <a:off x="4560849" y="3440151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Write the equation.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9FF253-1C74-6C7A-72A6-730185E734DF}"/>
              </a:ext>
            </a:extLst>
          </p:cNvPr>
          <p:cNvSpPr txBox="1"/>
          <p:nvPr/>
        </p:nvSpPr>
        <p:spPr>
          <a:xfrm>
            <a:off x="4560849" y="38862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Combine like terms.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32D431-FC45-0A08-E7D8-7473B2114A4A}"/>
                  </a:ext>
                </a:extLst>
              </p:cNvPr>
              <p:cNvSpPr txBox="1"/>
              <p:nvPr/>
            </p:nvSpPr>
            <p:spPr>
              <a:xfrm>
                <a:off x="4542158" y="4332249"/>
                <a:ext cx="33202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Divide both sides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3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so that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the coefficient will become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32D431-FC45-0A08-E7D8-7473B2114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158" y="4332249"/>
                <a:ext cx="3320276" cy="646331"/>
              </a:xfrm>
              <a:prstGeom prst="rect">
                <a:avLst/>
              </a:prstGeom>
              <a:blipFill>
                <a:blip r:embed="rId4"/>
                <a:stretch>
                  <a:fillRect l="-1468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131B05D-7CDF-FE8C-6031-490DFCBD70FC}"/>
              </a:ext>
            </a:extLst>
          </p:cNvPr>
          <p:cNvSpPr txBox="1"/>
          <p:nvPr/>
        </p:nvSpPr>
        <p:spPr>
          <a:xfrm>
            <a:off x="4529219" y="5055297"/>
            <a:ext cx="392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Use a calculator or pencil and paper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divide.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</a:t>
                </a:r>
                <a:r>
                  <a:rPr lang="en-US" sz="2800" dirty="0"/>
                  <a:t>9</a:t>
                </a:r>
                <a:r>
                  <a:rPr sz="2800" dirty="0"/>
                  <a:t>: Solving Linear Equations of the Form</a:t>
                </a:r>
                <a:r>
                  <a:rPr lang="en-US" sz="2800" dirty="0"/>
                  <a:t>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001F2D-71EE-254A-144F-A0864341A8DB}"/>
                  </a:ext>
                </a:extLst>
              </p:cNvPr>
              <p:cNvSpPr txBox="1"/>
              <p:nvPr/>
            </p:nvSpPr>
            <p:spPr>
              <a:xfrm>
                <a:off x="5195073" y="1973985"/>
                <a:ext cx="2590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Substitute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7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001F2D-71EE-254A-144F-A0864341A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073" y="1973985"/>
                <a:ext cx="2590800" cy="369332"/>
              </a:xfrm>
              <a:prstGeom prst="rect">
                <a:avLst/>
              </a:prstGeom>
              <a:blipFill>
                <a:blip r:embed="rId4"/>
                <a:stretch>
                  <a:fillRect l="-1882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C47CF30-3EFC-4D51-367A-F275A2B10BB9}"/>
              </a:ext>
            </a:extLst>
          </p:cNvPr>
          <p:cNvSpPr txBox="1"/>
          <p:nvPr/>
        </p:nvSpPr>
        <p:spPr>
          <a:xfrm>
            <a:off x="3044283" y="1812072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B25A07-D770-458C-9B5E-A5A657E47528}"/>
              </a:ext>
            </a:extLst>
          </p:cNvPr>
          <p:cNvSpPr txBox="1"/>
          <p:nvPr/>
        </p:nvSpPr>
        <p:spPr>
          <a:xfrm>
            <a:off x="5195073" y="2426896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Simplify.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3F2EBB-A788-2F42-652C-2105CCD12170}"/>
              </a:ext>
            </a:extLst>
          </p:cNvPr>
          <p:cNvSpPr txBox="1"/>
          <p:nvPr/>
        </p:nvSpPr>
        <p:spPr>
          <a:xfrm>
            <a:off x="5195073" y="277199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True statement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529C70-A752-5E89-3276-2A358D3E3F3E}"/>
              </a:ext>
            </a:extLst>
          </p:cNvPr>
          <p:cNvSpPr txBox="1"/>
          <p:nvPr/>
        </p:nvSpPr>
        <p:spPr>
          <a:xfrm>
            <a:off x="3044283" y="224223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3898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Example 10: Solving Linear Equations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linear equation: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678CB26-B17C-7F27-EEDB-36E71F976DF0}"/>
              </a:ext>
            </a:extLst>
          </p:cNvPr>
          <p:cNvSpPr txBox="1"/>
          <p:nvPr/>
        </p:nvSpPr>
        <p:spPr>
          <a:xfrm>
            <a:off x="3352800" y="197115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Write the equation.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D487629-983A-BF59-CEC1-97282A846F7A}"/>
                  </a:ext>
                </a:extLst>
              </p:cNvPr>
              <p:cNvSpPr txBox="1"/>
              <p:nvPr/>
            </p:nvSpPr>
            <p:spPr>
              <a:xfrm>
                <a:off x="3352800" y="2457413"/>
                <a:ext cx="2590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the coefficient of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D487629-983A-BF59-CEC1-97282A846F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2457413"/>
                <a:ext cx="2590800" cy="369332"/>
              </a:xfrm>
              <a:prstGeom prst="rect">
                <a:avLst/>
              </a:prstGeom>
              <a:blipFill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FD12CEE-6555-06B1-18B3-2B4B774EA3AA}"/>
                  </a:ext>
                </a:extLst>
              </p:cNvPr>
              <p:cNvSpPr txBox="1"/>
              <p:nvPr/>
            </p:nvSpPr>
            <p:spPr>
              <a:xfrm>
                <a:off x="3352800" y="3027805"/>
                <a:ext cx="5181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Divide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so that the coefficient will become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FD12CEE-6555-06B1-18B3-2B4B774EA3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3027805"/>
                <a:ext cx="5181600" cy="369332"/>
              </a:xfrm>
              <a:prstGeom prst="rect">
                <a:avLst/>
              </a:prstGeom>
              <a:blipFill>
                <a:blip r:embed="rId5"/>
                <a:stretch>
                  <a:fillRect l="-941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FF99D6-D334-5F92-37BD-58F65CDEBC80}"/>
                  </a:ext>
                </a:extLst>
              </p:cNvPr>
              <p:cNvSpPr txBox="1"/>
              <p:nvPr/>
            </p:nvSpPr>
            <p:spPr>
              <a:xfrm>
                <a:off x="3352800" y="4964668"/>
                <a:ext cx="2590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Substitute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=−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FF99D6-D334-5F92-37BD-58F65CDEB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4964668"/>
                <a:ext cx="2590800" cy="369332"/>
              </a:xfrm>
              <a:prstGeom prst="rect">
                <a:avLst/>
              </a:prstGeom>
              <a:blipFill>
                <a:blip r:embed="rId6"/>
                <a:stretch>
                  <a:fillRect l="-188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8929D89A-E0EA-F985-4870-FDA3A0B667D8}"/>
              </a:ext>
            </a:extLst>
          </p:cNvPr>
          <p:cNvSpPr txBox="1"/>
          <p:nvPr/>
        </p:nvSpPr>
        <p:spPr>
          <a:xfrm>
            <a:off x="3352800" y="539565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True statement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35CC42-8A53-5874-8132-D3640458EC39}"/>
              </a:ext>
            </a:extLst>
          </p:cNvPr>
          <p:cNvSpPr txBox="1"/>
          <p:nvPr/>
        </p:nvSpPr>
        <p:spPr>
          <a:xfrm>
            <a:off x="1650381" y="4800599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Completion Example 11: Solving Equations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/>
              </a:bodyPr>
              <a:lstStyle/>
              <a:p>
                <a:pPr>
                  <a:defRPr sz="2800"/>
                </a:pPr>
                <a:r>
                  <a:rPr lang="en-US" sz="2800" dirty="0"/>
                  <a:t>Supply the reasons for each step in solving the equation. 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333" t="-9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678CB26-B17C-7F27-EEDB-36E71F976DF0}"/>
                  </a:ext>
                </a:extLst>
              </p:cNvPr>
              <p:cNvSpPr txBox="1"/>
              <p:nvPr/>
            </p:nvSpPr>
            <p:spPr>
              <a:xfrm>
                <a:off x="1940312" y="1592307"/>
                <a:ext cx="6629400" cy="485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(This could also be written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is the same as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.)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678CB26-B17C-7F27-EEDB-36E71F976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312" y="1592307"/>
                <a:ext cx="6629400" cy="485774"/>
              </a:xfrm>
              <a:prstGeom prst="rect">
                <a:avLst/>
              </a:prstGeom>
              <a:blipFill>
                <a:blip r:embed="rId4"/>
                <a:stretch>
                  <a:fillRect l="-735" b="-75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2F527FA-D679-EB71-EBA6-0D3A17280F1B}"/>
                  </a:ext>
                </a:extLst>
              </p:cNvPr>
              <p:cNvSpPr txBox="1"/>
              <p:nvPr/>
            </p:nvSpPr>
            <p:spPr>
              <a:xfrm>
                <a:off x="2561064" y="2768876"/>
                <a:ext cx="4267200" cy="429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kumimoji="0" lang="en-IN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Write</m:t>
                          </m:r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the</m:t>
                          </m:r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equation</m:t>
                          </m:r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.</m:t>
                          </m:r>
                        </m:e>
                      </m:bar>
                    </m:oMath>
                  </m:oMathPara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2F527FA-D679-EB71-EBA6-0D3A17280F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064" y="2768876"/>
                <a:ext cx="4267200" cy="4290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21F649F-4D78-52CA-3129-00B3C7FD9A34}"/>
                  </a:ext>
                </a:extLst>
              </p:cNvPr>
              <p:cNvSpPr txBox="1"/>
              <p:nvPr/>
            </p:nvSpPr>
            <p:spPr>
              <a:xfrm>
                <a:off x="3584275" y="4316721"/>
                <a:ext cx="1631795" cy="42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kumimoji="0" lang="en-IN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kumimoji="0" lang="en-US" sz="1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Simplify</m:t>
                          </m:r>
                          <m:r>
                            <a:rPr kumimoji="0" lang="en-US" sz="1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36609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.</m:t>
                          </m:r>
                        </m:e>
                      </m:bar>
                    </m:oMath>
                  </m:oMathPara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21F649F-4D78-52CA-3129-00B3C7FD9A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275" y="4316721"/>
                <a:ext cx="1631795" cy="428964"/>
              </a:xfrm>
              <a:prstGeom prst="rect">
                <a:avLst/>
              </a:prstGeom>
              <a:blipFill>
                <a:blip r:embed="rId6"/>
                <a:stretch>
                  <a:fillRect l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4B9F579-1EC8-2BFE-13B2-FE7F0A9436E2}"/>
                  </a:ext>
                </a:extLst>
              </p:cNvPr>
              <p:cNvSpPr txBox="1"/>
              <p:nvPr/>
            </p:nvSpPr>
            <p:spPr>
              <a:xfrm>
                <a:off x="3584275" y="3436027"/>
                <a:ext cx="4267200" cy="4879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bar>
                      <m:barPr>
                        <m:ctrlPr>
                          <a:rPr kumimoji="0" lang="en-IN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Multiply</m:t>
                        </m:r>
                        <m: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both</m:t>
                        </m:r>
                        <m: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sides</m:t>
                        </m:r>
                        <m: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by</m:t>
                        </m:r>
                      </m:e>
                    </m:bar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IN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kumimoji="0" lang="en-IN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barPr>
                      <m:e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       </m:t>
                        </m:r>
                      </m:e>
                    </m:bar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4B9F579-1EC8-2BFE-13B2-FE7F0A943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275" y="3436027"/>
                <a:ext cx="4267200" cy="487954"/>
              </a:xfrm>
              <a:prstGeom prst="rect">
                <a:avLst/>
              </a:prstGeom>
              <a:blipFill>
                <a:blip r:embed="rId7"/>
                <a:stretch>
                  <a:fillRect l="-429" b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9A8FF4C-A07C-1AA6-E85B-C62980DBDA08}"/>
              </a:ext>
            </a:extLst>
          </p:cNvPr>
          <p:cNvCxnSpPr>
            <a:cxnSpLocks/>
          </p:cNvCxnSpPr>
          <p:nvPr/>
        </p:nvCxnSpPr>
        <p:spPr>
          <a:xfrm flipH="1">
            <a:off x="3034990" y="4650059"/>
            <a:ext cx="228600" cy="403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70B4C09-26B6-A5CB-2FD0-20EDF1AE405A}"/>
              </a:ext>
            </a:extLst>
          </p:cNvPr>
          <p:cNvCxnSpPr>
            <a:cxnSpLocks/>
          </p:cNvCxnSpPr>
          <p:nvPr/>
        </p:nvCxnSpPr>
        <p:spPr>
          <a:xfrm flipH="1">
            <a:off x="2198648" y="4181708"/>
            <a:ext cx="228600" cy="403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1771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Application: Solving Linear Equations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original price of a Blu-Ray player was reduced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2800" dirty="0"/>
                  <a:t>. The sale price was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sz="2800" dirty="0"/>
                  <a:t>. Solve the equation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to determine the original price of the Blu-Ray player. 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165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165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211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The original price of the Blu-ray player was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211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US" sz="2800" b="0" dirty="0"/>
                  <a:t>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6E0AE66-23B9-2B92-0A88-4849372443CF}"/>
                  </a:ext>
                </a:extLst>
              </p:cNvPr>
              <p:cNvSpPr txBox="1"/>
              <p:nvPr/>
            </p:nvSpPr>
            <p:spPr>
              <a:xfrm>
                <a:off x="6172200" y="3570548"/>
                <a:ext cx="326544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Use the addition principle by adding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45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50</m:t>
                    </m:r>
                  </m:oMath>
                </a14:m>
                <a:r>
                  <a:rPr kumimoji="0" lang="en-IN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to both sides.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6E0AE66-23B9-2B92-0A88-484937244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570548"/>
                <a:ext cx="3265449" cy="646331"/>
              </a:xfrm>
              <a:prstGeom prst="rect">
                <a:avLst/>
              </a:prstGeom>
              <a:blipFill>
                <a:blip r:embed="rId3"/>
                <a:stretch>
                  <a:fillRect l="-1682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248C922C-7AFF-222C-F4A2-0CADEE23805A}"/>
              </a:ext>
            </a:extLst>
          </p:cNvPr>
          <p:cNvSpPr txBox="1"/>
          <p:nvPr/>
        </p:nvSpPr>
        <p:spPr>
          <a:xfrm>
            <a:off x="6172200" y="4191000"/>
            <a:ext cx="1156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Simplify.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93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Note</a:t>
            </a:r>
            <a:endParaRPr sz="3200" dirty="0"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94741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linear equation in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is also called a </a:t>
                </a:r>
                <a:r>
                  <a:rPr lang="en-US" sz="2800" b="1" dirty="0"/>
                  <a:t>first-degree equation</a:t>
                </a:r>
                <a:r>
                  <a:rPr lang="en-US" sz="2800" dirty="0"/>
                  <a:t> </a:t>
                </a:r>
                <a:r>
                  <a:rPr lang="en-US" sz="2800" b="1" dirty="0"/>
                  <a:t>in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dirty="0"/>
                  <a:t> because the variable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can be written with the exponent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 That is,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94741"/>
              </a:xfrm>
              <a:blipFill>
                <a:blip r:embed="rId2"/>
                <a:stretch>
                  <a:fillRect l="-1328" t="-3433" b="-107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385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Checking Given Solutions in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Determine whether the given real number is a solution to the given equation by substituting for the variable and checking to see if the resulting equation is true or false.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+5=−2</m:t>
                    </m:r>
                  </m:oMath>
                </a14:m>
                <a:r>
                  <a:rPr sz="2800" dirty="0"/>
                  <a:t> given that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=−7</m:t>
                    </m:r>
                  </m:oMath>
                </a14:m>
                <a:endParaRPr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1.4+</m:t>
                    </m:r>
                    <m:r>
                      <a:rPr>
                        <a:latin typeface="Cambria Math" panose="02040503050406030204" pitchFamily="18" charset="0"/>
                      </a:rPr>
                      <m:t>𝑧</m:t>
                    </m:r>
                    <m:r>
                      <a:rPr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sz="2800" dirty="0"/>
                  <a:t> given that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𝑧</m:t>
                    </m:r>
                    <m:r>
                      <a:rPr>
                        <a:latin typeface="Cambria Math" panose="02040503050406030204" pitchFamily="18" charset="0"/>
                      </a:rPr>
                      <m:t>=−1.1</m:t>
                    </m:r>
                  </m:oMath>
                </a14:m>
                <a:endParaRPr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5.6−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=2.9</m:t>
                    </m:r>
                  </m:oMath>
                </a14:m>
                <a:r>
                  <a:rPr sz="2800" dirty="0"/>
                  <a:t> given that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=2.7</m:t>
                    </m:r>
                  </m:oMath>
                </a14:m>
                <a:endParaRPr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−14=−3</m:t>
                    </m:r>
                  </m:oMath>
                </a14:m>
                <a:r>
                  <a:rPr sz="2800" dirty="0"/>
                  <a:t> given that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𝑧</m:t>
                    </m:r>
                    <m:r>
                      <a:rPr>
                        <a:latin typeface="Cambria Math" panose="02040503050406030204" pitchFamily="18" charset="0"/>
                      </a:rPr>
                      <m:t>=−10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Checking Given Solutions in Equations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true, so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is</a:t>
                </a:r>
                <a:r>
                  <a:rPr lang="en-US" sz="2800" dirty="0"/>
                  <a:t> a solution.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is false because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So,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is not </a:t>
                </a:r>
                <a:r>
                  <a:rPr lang="en-US" sz="2800" dirty="0"/>
                  <a:t>a solution.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sz="2800" dirty="0"/>
                  <a:t> is true, so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is</a:t>
                </a:r>
                <a:r>
                  <a:rPr lang="en-US" sz="2800" dirty="0"/>
                  <a:t> a solution.</a:t>
                </a:r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false because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So,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is not </a:t>
                </a:r>
                <a:r>
                  <a:rPr lang="en-US" sz="2800" dirty="0"/>
                  <a:t>a solution.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938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Note</a:t>
            </a:r>
            <a:endParaRPr sz="3200" dirty="0">
              <a:latin typeface="Cambria Math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815882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dirty="0"/>
              <a:t>Notice that parentheses were used around negative numbers in the substitutions. This should be done to keep operations properly separated, particularly when negative numbers are involved.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63106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Addition Principle of 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If the same algebraic expression is added to both sides of an equation, the new equation has the same solutions as the original equation. Symbolically,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 are algebraic expressions, then the equations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US" b="1" dirty="0"/>
              </a:p>
              <a:p>
                <a:pPr algn="ctr"/>
                <a:r>
                  <a:rPr lang="en-US" sz="2800" dirty="0"/>
                  <a:t>and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2800" b="1" dirty="0"/>
              </a:p>
              <a:p>
                <a:r>
                  <a:rPr lang="en-US" sz="2800" dirty="0"/>
                  <a:t>have the same solutions.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  <a:blipFill>
                <a:blip r:embed="rId2"/>
                <a:stretch>
                  <a:fillRect l="-1328" t="-1170" r="-443" b="-292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Procedure: Procedure for Solving Linear Equations that Simplify to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11785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Combine like terms on both sides of the equation.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addition principle of equality</a:t>
                </a:r>
                <a:r>
                  <a:rPr lang="en-US" sz="2800" dirty="0"/>
                  <a:t> and add the opposite of the constant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to both sides of the equation. The objective is to isolate the variable on one side of the equation (either the left side or the right side) with a coefficient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your answer by substituting it for the variable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11785"/>
              </a:xfrm>
              <a:blipFill>
                <a:blip r:embed="rId3"/>
                <a:stretch>
                  <a:fillRect l="-1402" t="-1468" r="-1919" b="-34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2: Solving Linear Equations of the Form </a:t>
                </a:r>
                <a:br>
                  <a:rPr lang="en-US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Solve the equation: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b="0" dirty="0"/>
                  <a:t>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r>
                  <a:rPr lang="en-US" b="0" dirty="0"/>
                  <a:t>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dirty="0"/>
              </a:p>
              <a:p>
                <a:r>
                  <a:rPr lang="en-IN" b="1" dirty="0"/>
                  <a:t>Check</a:t>
                </a:r>
              </a:p>
              <a:p>
                <a:r>
                  <a:rPr lang="en-US" b="0" dirty="0"/>
                  <a:t>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  <a:p>
                <a:r>
                  <a:rPr lang="en-IN" dirty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  <a:p>
                <a:r>
                  <a:rPr lang="en-US" b="0" dirty="0"/>
                  <a:t>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6028024-C0F9-9212-6D3F-3A6990A73EA8}"/>
              </a:ext>
            </a:extLst>
          </p:cNvPr>
          <p:cNvSpPr txBox="1"/>
          <p:nvPr/>
        </p:nvSpPr>
        <p:spPr>
          <a:xfrm>
            <a:off x="4092498" y="2077502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A68BADC-7F4A-5F2F-EA50-12C0EC5AB062}"/>
                  </a:ext>
                </a:extLst>
              </p:cNvPr>
              <p:cNvSpPr txBox="1"/>
              <p:nvPr/>
            </p:nvSpPr>
            <p:spPr>
              <a:xfrm>
                <a:off x="4092498" y="2647259"/>
                <a:ext cx="43657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(the opposite of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)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A68BADC-7F4A-5F2F-EA50-12C0EC5AB0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498" y="2647259"/>
                <a:ext cx="4365702" cy="369332"/>
              </a:xfrm>
              <a:prstGeom prst="rect">
                <a:avLst/>
              </a:prstGeom>
              <a:blipFill>
                <a:blip r:embed="rId4"/>
                <a:stretch>
                  <a:fillRect l="-111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2E0549F-0E14-2691-897C-21357FE9359E}"/>
              </a:ext>
            </a:extLst>
          </p:cNvPr>
          <p:cNvSpPr txBox="1"/>
          <p:nvPr/>
        </p:nvSpPr>
        <p:spPr>
          <a:xfrm>
            <a:off x="4092498" y="3143488"/>
            <a:ext cx="2536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F3BA13-4724-901A-7D87-14F83DC1836F}"/>
              </a:ext>
            </a:extLst>
          </p:cNvPr>
          <p:cNvSpPr txBox="1"/>
          <p:nvPr/>
        </p:nvSpPr>
        <p:spPr>
          <a:xfrm>
            <a:off x="2196790" y="447721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349734A-DCD0-A6A5-4267-A247F9444DB9}"/>
                  </a:ext>
                </a:extLst>
              </p:cNvPr>
              <p:cNvSpPr txBox="1"/>
              <p:nvPr/>
            </p:nvSpPr>
            <p:spPr>
              <a:xfrm>
                <a:off x="3733800" y="4671876"/>
                <a:ext cx="27562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349734A-DCD0-A6A5-4267-A247F9444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671876"/>
                <a:ext cx="2756212" cy="369332"/>
              </a:xfrm>
              <a:prstGeom prst="rect">
                <a:avLst/>
              </a:prstGeom>
              <a:blipFill>
                <a:blip r:embed="rId5"/>
                <a:stretch>
                  <a:fillRect l="-1991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BA48CAC-7C1A-D2D6-F1CD-15F6EAF0D9BA}"/>
              </a:ext>
            </a:extLst>
          </p:cNvPr>
          <p:cNvSpPr txBox="1"/>
          <p:nvPr/>
        </p:nvSpPr>
        <p:spPr>
          <a:xfrm>
            <a:off x="3733800" y="5149449"/>
            <a:ext cx="275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1839</Words>
  <Application>Microsoft Office PowerPoint</Application>
  <PresentationFormat>On-screen Show (4:3)</PresentationFormat>
  <Paragraphs>240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Cambria Math</vt:lpstr>
      <vt:lpstr>Courier New</vt:lpstr>
      <vt:lpstr>Arial</vt:lpstr>
      <vt:lpstr>Calibri</vt:lpstr>
      <vt:lpstr>Office Theme</vt:lpstr>
      <vt:lpstr>Section 2.1</vt:lpstr>
      <vt:lpstr>Definition: Linear Equation in x</vt:lpstr>
      <vt:lpstr>Note</vt:lpstr>
      <vt:lpstr>Example 1: Checking Given Solutions in Equations</vt:lpstr>
      <vt:lpstr>Example 1: Checking Given Solutions in Equations (cont.)</vt:lpstr>
      <vt:lpstr>Note</vt:lpstr>
      <vt:lpstr>Properties: Addition Principle of Equality</vt:lpstr>
      <vt:lpstr>Procedure: Procedure for Solving Linear Equations that Simplify to the Form x+b=c</vt:lpstr>
      <vt:lpstr>Example 2: Solving Linear Equations of the Form  x+b=c</vt:lpstr>
      <vt:lpstr>Example 3: Solving Linear Equations of the Form  x+b=c</vt:lpstr>
      <vt:lpstr>Example 4: Solving Linear Equations of the Form  x+b=c</vt:lpstr>
      <vt:lpstr>Example 5: Solving Linear Equations of the Form  x+b=c</vt:lpstr>
      <vt:lpstr>Example 5: Solving Linear Equations of the Form  x+b=c (cont.)</vt:lpstr>
      <vt:lpstr>Example 6: Simplifying and Solving Linear Equations</vt:lpstr>
      <vt:lpstr>Example 6: Simplifying and Solving Linear Equations (cont.)</vt:lpstr>
      <vt:lpstr>Completion Example 7: Simplifying and Solving Linear Equations</vt:lpstr>
      <vt:lpstr>Properties: Multiplication (or Division) Principle of Equality</vt:lpstr>
      <vt:lpstr>Procedure: Procedure for Solving Linear Equations that Simplify to the Form ax=c</vt:lpstr>
      <vt:lpstr>Example 8: Solving Linear Equations of the Form  x+b=c</vt:lpstr>
      <vt:lpstr>Example 8: Solving Linear Equations of the Form  x+b=c (cont.)</vt:lpstr>
      <vt:lpstr>Example 8: Solving Linear Equations of the Form  x+b=c (cont.)</vt:lpstr>
      <vt:lpstr>Example 9: Solving Linear Equations of the Form  ax=c</vt:lpstr>
      <vt:lpstr>Example 9: Solving Linear Equations of the Form  ax=c (cont.)</vt:lpstr>
      <vt:lpstr>Example 10: Solving Linear Equations of the Form ax=c</vt:lpstr>
      <vt:lpstr>Completion Example 11: Solving Equations of the Form ax=c</vt:lpstr>
      <vt:lpstr>Example 12: Application: Solving Linear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138</cp:revision>
  <dcterms:created xsi:type="dcterms:W3CDTF">2013-04-26T14:43:13Z</dcterms:created>
  <dcterms:modified xsi:type="dcterms:W3CDTF">2024-08-05T19:15:17Z</dcterms:modified>
</cp:coreProperties>
</file>