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7" r:id="rId3"/>
    <p:sldId id="258" r:id="rId4"/>
    <p:sldId id="290" r:id="rId5"/>
    <p:sldId id="261" r:id="rId6"/>
    <p:sldId id="291" r:id="rId7"/>
    <p:sldId id="263" r:id="rId8"/>
    <p:sldId id="292" r:id="rId9"/>
    <p:sldId id="266" r:id="rId10"/>
    <p:sldId id="293" r:id="rId11"/>
    <p:sldId id="294" r:id="rId12"/>
    <p:sldId id="295" r:id="rId13"/>
    <p:sldId id="296" r:id="rId14"/>
    <p:sldId id="269" r:id="rId15"/>
    <p:sldId id="270" r:id="rId16"/>
    <p:sldId id="297" r:id="rId17"/>
    <p:sldId id="273" r:id="rId18"/>
    <p:sldId id="298" r:id="rId19"/>
    <p:sldId id="276" r:id="rId20"/>
    <p:sldId id="299" r:id="rId21"/>
    <p:sldId id="300" r:id="rId22"/>
    <p:sldId id="301" r:id="rId23"/>
    <p:sldId id="281" r:id="rId24"/>
    <p:sldId id="302" r:id="rId25"/>
    <p:sldId id="303" r:id="rId26"/>
    <p:sldId id="304" r:id="rId27"/>
    <p:sldId id="308" r:id="rId28"/>
    <p:sldId id="285" r:id="rId29"/>
    <p:sldId id="305" r:id="rId30"/>
    <p:sldId id="287" r:id="rId31"/>
    <p:sldId id="306" r:id="rId32"/>
    <p:sldId id="307" r:id="rId33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3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llison Conger" initials="AC" lastIdx="1" clrIdx="1">
    <p:extLst>
      <p:ext uri="{19B8F6BF-5375-455C-9EA6-DF929625EA0E}">
        <p15:presenceInfo xmlns:p15="http://schemas.microsoft.com/office/powerpoint/2012/main" userId="S-1-5-21-1482476501-413027322-842925246-31193" providerId="AD"/>
      </p:ext>
    </p:extLst>
  </p:cmAuthor>
  <p:cmAuthor id="2" name="appaji" initials="a" lastIdx="3" clrIdx="2">
    <p:extLst>
      <p:ext uri="{19B8F6BF-5375-455C-9EA6-DF929625EA0E}">
        <p15:presenceInfo xmlns:p15="http://schemas.microsoft.com/office/powerpoint/2012/main" userId="S-1-5-21-1666015839-3846122634-945917319-22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8/5/2024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0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0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8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1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6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Solving Multi-Step Linear Equations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2.2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Solving Linear Equations Involving Fractions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20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45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25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86264C5-093F-D41C-A59E-22263D0B1D47}"/>
                  </a:ext>
                </a:extLst>
              </p:cNvPr>
              <p:cNvSpPr txBox="1"/>
              <p:nvPr/>
            </p:nvSpPr>
            <p:spPr>
              <a:xfrm>
                <a:off x="5524500" y="1524000"/>
                <a:ext cx="31623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Add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45</m:t>
                    </m:r>
                  </m:oMath>
                </a14:m>
                <a:r>
                  <a:rPr lang="en-US" dirty="0"/>
                  <a:t> to both sides.</a:t>
                </a:r>
                <a:endParaRPr lang="en-IN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86264C5-093F-D41C-A59E-22263D0B1D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4500" y="1524000"/>
                <a:ext cx="3162300" cy="369332"/>
              </a:xfrm>
              <a:prstGeom prst="rect">
                <a:avLst/>
              </a:prstGeom>
              <a:blipFill>
                <a:blip r:embed="rId3"/>
                <a:stretch>
                  <a:fillRect l="-1541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51AFC715-732D-B7A2-1674-8B826EBA18EE}"/>
              </a:ext>
            </a:extLst>
          </p:cNvPr>
          <p:cNvSpPr txBox="1"/>
          <p:nvPr/>
        </p:nvSpPr>
        <p:spPr>
          <a:xfrm>
            <a:off x="5524500" y="1939504"/>
            <a:ext cx="3009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CA5F444-D8B9-93C1-0147-755A262AC7B0}"/>
                  </a:ext>
                </a:extLst>
              </p:cNvPr>
              <p:cNvSpPr txBox="1"/>
              <p:nvPr/>
            </p:nvSpPr>
            <p:spPr>
              <a:xfrm>
                <a:off x="5509632" y="2540095"/>
                <a:ext cx="3276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Divide both sides 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CA5F444-D8B9-93C1-0147-755A262AC7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9632" y="2540095"/>
                <a:ext cx="3276600" cy="369332"/>
              </a:xfrm>
              <a:prstGeom prst="rect">
                <a:avLst/>
              </a:prstGeom>
              <a:blipFill>
                <a:blip r:embed="rId4"/>
                <a:stretch>
                  <a:fillRect l="-1676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2965D775-6DD4-D808-F32A-9495FF5465D9}"/>
              </a:ext>
            </a:extLst>
          </p:cNvPr>
          <p:cNvSpPr txBox="1"/>
          <p:nvPr/>
        </p:nvSpPr>
        <p:spPr>
          <a:xfrm>
            <a:off x="5583044" y="1078468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BCC771-194B-BE1F-AAFE-A2F2DFE612DB}"/>
              </a:ext>
            </a:extLst>
          </p:cNvPr>
          <p:cNvSpPr txBox="1"/>
          <p:nvPr/>
        </p:nvSpPr>
        <p:spPr>
          <a:xfrm>
            <a:off x="5509632" y="3429000"/>
            <a:ext cx="3009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41781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Solving Linear Equations Involving Fractions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b="1" dirty="0"/>
                  <a:t>Check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18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18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18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18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18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CA5F444-D8B9-93C1-0147-755A262AC7B0}"/>
                  </a:ext>
                </a:extLst>
              </p:cNvPr>
              <p:cNvSpPr txBox="1"/>
              <p:nvPr/>
            </p:nvSpPr>
            <p:spPr>
              <a:xfrm>
                <a:off x="5257800" y="2591545"/>
                <a:ext cx="3276600" cy="4879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Substitute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CA5F444-D8B9-93C1-0147-755A262AC7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2591545"/>
                <a:ext cx="3276600" cy="487954"/>
              </a:xfrm>
              <a:prstGeom prst="rect">
                <a:avLst/>
              </a:prstGeom>
              <a:blipFill>
                <a:blip r:embed="rId3"/>
                <a:stretch>
                  <a:fillRect l="-1676" b="-75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02BCC771-194B-BE1F-AAFE-A2F2DFE612DB}"/>
              </a:ext>
            </a:extLst>
          </p:cNvPr>
          <p:cNvSpPr txBox="1"/>
          <p:nvPr/>
        </p:nvSpPr>
        <p:spPr>
          <a:xfrm>
            <a:off x="5297759" y="3440151"/>
            <a:ext cx="3009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AB403C-4FC6-0C04-B2A8-CE22A420B6C1}"/>
              </a:ext>
            </a:extLst>
          </p:cNvPr>
          <p:cNvSpPr txBox="1"/>
          <p:nvPr/>
        </p:nvSpPr>
        <p:spPr>
          <a:xfrm>
            <a:off x="5318203" y="4283181"/>
            <a:ext cx="3009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True statement</a:t>
            </a:r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CB2EE4-4980-AA28-33BC-CA7A849EF1D2}"/>
              </a:ext>
            </a:extLst>
          </p:cNvPr>
          <p:cNvSpPr txBox="1"/>
          <p:nvPr/>
        </p:nvSpPr>
        <p:spPr>
          <a:xfrm>
            <a:off x="2966225" y="2414240"/>
            <a:ext cx="15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?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C2ADA1-E1F9-4305-2DBF-D770B9C74039}"/>
              </a:ext>
            </a:extLst>
          </p:cNvPr>
          <p:cNvSpPr txBox="1"/>
          <p:nvPr/>
        </p:nvSpPr>
        <p:spPr>
          <a:xfrm>
            <a:off x="3020120" y="3368652"/>
            <a:ext cx="15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?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37578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Note</a:t>
            </a:r>
            <a:endParaRPr sz="3200" dirty="0">
              <a:latin typeface="Cambria Math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2499322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lang="en-US" b="1" dirty="0"/>
              <a:t>About Checking</a:t>
            </a:r>
            <a:r>
              <a:rPr lang="en-US" dirty="0"/>
              <a:t>:</a:t>
            </a:r>
          </a:p>
          <a:p>
            <a:pPr>
              <a:defRPr sz="2800"/>
            </a:pPr>
            <a:r>
              <a:rPr dirty="0"/>
              <a:t>​</a:t>
            </a:r>
            <a:r>
              <a:rPr lang="en-US" sz="2800" dirty="0"/>
              <a:t>Checking can be quite time-consuming and need not be</a:t>
            </a:r>
          </a:p>
          <a:p>
            <a:pPr>
              <a:defRPr sz="2800"/>
            </a:pPr>
            <a:r>
              <a:rPr lang="en-US" sz="2800" dirty="0"/>
              <a:t>done for every problem. This is particularly important on exams. You should check only if you have time after the entire exam is completed.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3225570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en-US" sz="3200" dirty="0"/>
                  <a:t>Procedure: Procedure for Solving Linear Equations that Simplify to the Form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𝑐𝑥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sz="32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10000" b="-16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defRPr sz="2800"/>
            </a:pPr>
            <a:r>
              <a:rPr dirty="0"/>
              <a:t>​</a:t>
            </a:r>
            <a:r>
              <a:rPr sz="2800" dirty="0"/>
              <a:t>Simplify each side of the equation by removing any grouping symbols and combining like terms on both sides of the equation.</a:t>
            </a:r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dirty="0"/>
              <a:t>​</a:t>
            </a:r>
            <a:r>
              <a:rPr sz="2800" dirty="0"/>
              <a:t>Use the </a:t>
            </a:r>
            <a:r>
              <a:rPr sz="2800" b="1" dirty="0"/>
              <a:t>addition principle of equality</a:t>
            </a:r>
            <a:r>
              <a:rPr sz="2800" dirty="0"/>
              <a:t> and add the opposite of a constant term and/or variable term to both sides </a:t>
            </a:r>
            <a:r>
              <a:rPr lang="en-US" sz="2800" dirty="0"/>
              <a:t>of</a:t>
            </a:r>
            <a:r>
              <a:rPr lang="en-IN" sz="2800" dirty="0"/>
              <a:t> the equation so </a:t>
            </a:r>
            <a:r>
              <a:rPr sz="2800" dirty="0"/>
              <a:t>that variables are on one side and constants are on the other side.</a:t>
            </a:r>
          </a:p>
        </p:txBody>
      </p:sp>
    </p:spTree>
    <p:extLst>
      <p:ext uri="{BB962C8B-B14F-4D97-AF65-F5344CB8AC3E}">
        <p14:creationId xmlns:p14="http://schemas.microsoft.com/office/powerpoint/2010/main" val="17377120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en-US" sz="3200" dirty="0"/>
                  <a:t>Procedure: Procedure for Solving Linear Equations that Simplify to the Form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𝑐𝑥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3200" dirty="0">
                    <a:latin typeface="Cambria Math"/>
                  </a:rPr>
                  <a:t> </a:t>
                </a:r>
                <a:r>
                  <a:rPr lang="en-US" dirty="0"/>
                  <a:t>(cont.)</a:t>
                </a:r>
                <a:endParaRPr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10000" b="-16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 startAt="3"/>
                  <a:defRPr sz="2800"/>
                </a:pPr>
                <a:r>
                  <a:rPr dirty="0"/>
                  <a:t>​</a:t>
                </a:r>
                <a:r>
                  <a:rPr sz="2800" dirty="0"/>
                  <a:t>Use the </a:t>
                </a:r>
                <a:r>
                  <a:rPr sz="2800" b="1" dirty="0"/>
                  <a:t>multiplication</a:t>
                </a:r>
                <a:r>
                  <a:rPr sz="2800" dirty="0"/>
                  <a:t> (or </a:t>
                </a:r>
                <a:r>
                  <a:rPr sz="2800" b="1" dirty="0"/>
                  <a:t>division</a:t>
                </a:r>
                <a:r>
                  <a:rPr sz="2800" dirty="0"/>
                  <a:t>) </a:t>
                </a:r>
                <a:r>
                  <a:rPr sz="2800" b="1" dirty="0"/>
                  <a:t>principle of equality</a:t>
                </a:r>
                <a:r>
                  <a:rPr sz="2800" dirty="0"/>
                  <a:t> </a:t>
                </a:r>
                <a:r>
                  <a:rPr lang="en-US" sz="2800" dirty="0"/>
                  <a:t>and</a:t>
                </a:r>
                <a:r>
                  <a:rPr sz="2800" dirty="0"/>
                  <a:t> multiply both sides </a:t>
                </a:r>
                <a:r>
                  <a:rPr lang="en-US" sz="2800" dirty="0"/>
                  <a:t>of the equation </a:t>
                </a:r>
                <a:r>
                  <a:rPr sz="2800" dirty="0"/>
                  <a:t>by the reciprocal of the coefficient of the variable (</a:t>
                </a:r>
                <a:r>
                  <a:rPr sz="2800" b="1" dirty="0"/>
                  <a:t>or divide both sides by the coefficient itself</a:t>
                </a:r>
                <a:r>
                  <a:rPr sz="2800" dirty="0"/>
                  <a:t>). The coefficient of the variable will become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r>
                      <a:rPr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sz="2800" dirty="0"/>
                  <a:t>.</a:t>
                </a:r>
              </a:p>
              <a:p>
                <a:pPr marL="514350" indent="-514350">
                  <a:buFont typeface="+mj-lt"/>
                  <a:buAutoNum type="arabicPeriod" startAt="4"/>
                  <a:defRPr sz="2800"/>
                </a:pPr>
                <a:r>
                  <a:rPr dirty="0"/>
                  <a:t>​</a:t>
                </a:r>
                <a:r>
                  <a:rPr sz="2800" dirty="0"/>
                  <a:t>Check your answer by substituting it for the variable in the original equation.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02" t="-1122" r="-191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dirty="0"/>
                  <a:t>Example 5: Solving</a:t>
                </a:r>
                <a:r>
                  <a:rPr lang="en-US" dirty="0"/>
                  <a:t> Linear</a:t>
                </a:r>
                <a:r>
                  <a:rPr dirty="0"/>
                  <a:t> Equations of the Form</a:t>
                </a:r>
                <a:r>
                  <a:rPr lang="en-US" dirty="0"/>
                  <a:t> </a:t>
                </a:r>
                <a:br>
                  <a:rPr lang="en-US" i="1" dirty="0"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𝑎𝑥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𝑐𝑥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8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Solve the equation: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5</m:t>
                    </m:r>
                    <m:r>
                      <a:rPr lang="en-IN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IN">
                        <a:latin typeface="Cambria Math" panose="02040503050406030204" pitchFamily="18" charset="0"/>
                      </a:rPr>
                      <m:t>+</m:t>
                    </m:r>
                    <m:r>
                      <a:rPr lang="en-IN">
                        <a:latin typeface="Cambria Math" panose="02040503050406030204" pitchFamily="18" charset="0"/>
                      </a:rPr>
                      <m:t>3</m:t>
                    </m:r>
                    <m:r>
                      <a:rPr lang="en-IN">
                        <a:latin typeface="Cambria Math" panose="02040503050406030204" pitchFamily="18" charset="0"/>
                      </a:rPr>
                      <m:t>=</m:t>
                    </m:r>
                    <m:r>
                      <a:rPr lang="en-IN">
                        <a:latin typeface="Cambria Math" panose="02040503050406030204" pitchFamily="18" charset="0"/>
                      </a:rPr>
                      <m:t>2</m:t>
                    </m:r>
                    <m:r>
                      <a:rPr lang="en-IN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IN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IN">
                        <a:latin typeface="Cambria Math" panose="02040503050406030204" pitchFamily="18" charset="0"/>
                      </a:rPr>
                      <m:t>18</m:t>
                    </m:r>
                  </m:oMath>
                </a14:m>
                <a:endParaRPr lang="en-IN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18</m:t>
                      </m:r>
                    </m:oMath>
                  </m:oMathPara>
                </a14:m>
                <a:endParaRPr lang="en-IN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IN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21</m:t>
                      </m:r>
                    </m:oMath>
                  </m:oMathPara>
                </a14:m>
                <a:endParaRPr lang="en-IN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21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ar-AE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ar-AE" sz="2800" b="0" i="1" smtClean="0">
                          <a:latin typeface="Cambria Math" panose="02040503050406030204" pitchFamily="18" charset="0"/>
                        </a:rPr>
                        <m:t>                          </m:t>
                      </m:r>
                      <m:r>
                        <a:rPr lang="ar-AE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ar-AE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ar-AE" dirty="0"/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1D1EDE05-6DC1-B28F-DD22-CE9ED58D710F}"/>
              </a:ext>
            </a:extLst>
          </p:cNvPr>
          <p:cNvSpPr txBox="1"/>
          <p:nvPr/>
        </p:nvSpPr>
        <p:spPr>
          <a:xfrm>
            <a:off x="5706173" y="20574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Write the equation.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BD40DA6-BEC3-7297-476E-813666984973}"/>
                  </a:ext>
                </a:extLst>
              </p:cNvPr>
              <p:cNvSpPr txBox="1"/>
              <p:nvPr/>
            </p:nvSpPr>
            <p:spPr>
              <a:xfrm>
                <a:off x="5706173" y="2496547"/>
                <a:ext cx="2286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dirty="0"/>
                  <a:t>Add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IN" dirty="0"/>
                  <a:t> to both sides.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BD40DA6-BEC3-7297-476E-8136669849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6173" y="2496547"/>
                <a:ext cx="2286000" cy="369332"/>
              </a:xfrm>
              <a:prstGeom prst="rect">
                <a:avLst/>
              </a:prstGeom>
              <a:blipFill>
                <a:blip r:embed="rId4"/>
                <a:stretch>
                  <a:fillRect l="-2133" t="-10000" b="-26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B0F03F9E-13F9-0B29-78A1-8CDD4264DC75}"/>
              </a:ext>
            </a:extLst>
          </p:cNvPr>
          <p:cNvSpPr txBox="1"/>
          <p:nvPr/>
        </p:nvSpPr>
        <p:spPr>
          <a:xfrm>
            <a:off x="5706173" y="2954813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9DD4A35-DAB2-1605-2F05-A9C509F4008D}"/>
                  </a:ext>
                </a:extLst>
              </p:cNvPr>
              <p:cNvSpPr txBox="1"/>
              <p:nvPr/>
            </p:nvSpPr>
            <p:spPr>
              <a:xfrm>
                <a:off x="5706173" y="4343747"/>
                <a:ext cx="2743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Divide both sides 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9DD4A35-DAB2-1605-2F05-A9C509F400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6173" y="4343747"/>
                <a:ext cx="2743200" cy="369332"/>
              </a:xfrm>
              <a:prstGeom prst="rect">
                <a:avLst/>
              </a:prstGeom>
              <a:blipFill>
                <a:blip r:embed="rId5"/>
                <a:stretch>
                  <a:fillRect l="-1778" t="-10000" b="-26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7B6FD840-C5E0-1406-45F0-865D77A68125}"/>
              </a:ext>
            </a:extLst>
          </p:cNvPr>
          <p:cNvSpPr txBox="1"/>
          <p:nvPr/>
        </p:nvSpPr>
        <p:spPr>
          <a:xfrm>
            <a:off x="5706173" y="4934193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B922A3-54CF-9FF2-40D6-4E4DB4E7FC80}"/>
              </a:ext>
            </a:extLst>
          </p:cNvPr>
          <p:cNvSpPr txBox="1"/>
          <p:nvPr/>
        </p:nvSpPr>
        <p:spPr>
          <a:xfrm>
            <a:off x="5706173" y="3780279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CF51E3E-82B3-0E0D-395E-12772E1AE0B1}"/>
                  </a:ext>
                </a:extLst>
              </p:cNvPr>
              <p:cNvSpPr txBox="1"/>
              <p:nvPr/>
            </p:nvSpPr>
            <p:spPr>
              <a:xfrm>
                <a:off x="5706173" y="3406770"/>
                <a:ext cx="28575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Add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to both sides.</a:t>
                </a:r>
                <a:endParaRPr lang="en-IN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CF51E3E-82B3-0E0D-395E-12772E1AE0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6173" y="3406770"/>
                <a:ext cx="2857500" cy="369332"/>
              </a:xfrm>
              <a:prstGeom prst="rect">
                <a:avLst/>
              </a:prstGeom>
              <a:blipFill>
                <a:blip r:embed="rId6"/>
                <a:stretch>
                  <a:fillRect l="-1706" t="-10000" b="-26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lang="en-US" sz="2800" dirty="0"/>
                  <a:t>Example 5: Solving Linear Equations of the Form </a:t>
                </a:r>
                <a:br>
                  <a:rPr lang="en-US" sz="2800" i="1" dirty="0"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𝑐𝑥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2800" dirty="0"/>
                  <a:t> (cont.)</a:t>
                </a:r>
                <a:endParaRPr sz="2800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8000" b="-16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b="1" dirty="0"/>
                  <a:t>Check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18</m:t>
                      </m:r>
                    </m:oMath>
                  </m:oMathPara>
                </a14:m>
                <a:endParaRPr lang="en-IN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18</m:t>
                      </m:r>
                    </m:oMath>
                  </m:oMathPara>
                </a14:m>
                <a:endParaRPr lang="en-IN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18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32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84D3239-9E6F-6948-A09C-98A6A14BC2B9}"/>
                  </a:ext>
                </a:extLst>
              </p:cNvPr>
              <p:cNvSpPr txBox="1"/>
              <p:nvPr/>
            </p:nvSpPr>
            <p:spPr>
              <a:xfrm>
                <a:off x="5183924" y="1945061"/>
                <a:ext cx="3276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Substitute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84D3239-9E6F-6948-A09C-98A6A14BC2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3924" y="1945061"/>
                <a:ext cx="3276600" cy="369332"/>
              </a:xfrm>
              <a:prstGeom prst="rect">
                <a:avLst/>
              </a:prstGeom>
              <a:blipFill>
                <a:blip r:embed="rId4"/>
                <a:stretch>
                  <a:fillRect l="-1487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54182A38-4B3E-1DB1-9AD2-AB271B94D90E}"/>
              </a:ext>
            </a:extLst>
          </p:cNvPr>
          <p:cNvSpPr txBox="1"/>
          <p:nvPr/>
        </p:nvSpPr>
        <p:spPr>
          <a:xfrm>
            <a:off x="5183924" y="2460050"/>
            <a:ext cx="3009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8EC96D5-E3BD-B14B-B932-460BD67DA75E}"/>
              </a:ext>
            </a:extLst>
          </p:cNvPr>
          <p:cNvSpPr txBox="1"/>
          <p:nvPr/>
        </p:nvSpPr>
        <p:spPr>
          <a:xfrm>
            <a:off x="5183924" y="2833810"/>
            <a:ext cx="3009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True statement</a:t>
            </a:r>
            <a:endParaRPr lang="en-IN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1CC22C-33A0-CDD5-83F0-E58B32C95B65}"/>
              </a:ext>
            </a:extLst>
          </p:cNvPr>
          <p:cNvSpPr txBox="1"/>
          <p:nvPr/>
        </p:nvSpPr>
        <p:spPr>
          <a:xfrm>
            <a:off x="2776655" y="1812074"/>
            <a:ext cx="15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?</a:t>
            </a:r>
            <a:endParaRPr lang="en-IN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D4AC8B9-879A-CD21-AE96-057712CB6FD1}"/>
              </a:ext>
            </a:extLst>
          </p:cNvPr>
          <p:cNvSpPr txBox="1"/>
          <p:nvPr/>
        </p:nvSpPr>
        <p:spPr>
          <a:xfrm>
            <a:off x="2774794" y="2242378"/>
            <a:ext cx="15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?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18110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sz="2800" dirty="0"/>
                  <a:t>Example 6: Solving </a:t>
                </a:r>
                <a:r>
                  <a:rPr lang="en-US" sz="2800" dirty="0"/>
                  <a:t>Linear </a:t>
                </a:r>
                <a:r>
                  <a:rPr sz="2800" dirty="0"/>
                  <a:t>Equations of the Form</a:t>
                </a:r>
                <a:br>
                  <a:rPr lang="en-US" sz="2800" dirty="0"/>
                </a:b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𝑐𝑥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sz="28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8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Solve the equation: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>
                        <a:latin typeface="Cambria Math" panose="02040503050406030204" pitchFamily="18" charset="0"/>
                      </a:rPr>
                      <m:t>+1−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−13+5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+1−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−13+5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+1=2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−8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+1−1=2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−8−1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−9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−9−2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=−9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31228F59-0C6A-A3CC-DA36-0D6081C6A595}"/>
              </a:ext>
            </a:extLst>
          </p:cNvPr>
          <p:cNvSpPr txBox="1"/>
          <p:nvPr/>
        </p:nvSpPr>
        <p:spPr>
          <a:xfrm>
            <a:off x="5638800" y="2016341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Write the equation.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47C88E-1AAC-7886-C05D-4D77C8E02843}"/>
              </a:ext>
            </a:extLst>
          </p:cNvPr>
          <p:cNvSpPr txBox="1"/>
          <p:nvPr/>
        </p:nvSpPr>
        <p:spPr>
          <a:xfrm>
            <a:off x="5638800" y="2476415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Combine like terms.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037A2C-D943-F018-A167-424D3945DC80}"/>
              </a:ext>
            </a:extLst>
          </p:cNvPr>
          <p:cNvSpPr txBox="1"/>
          <p:nvPr/>
        </p:nvSpPr>
        <p:spPr>
          <a:xfrm>
            <a:off x="5638800" y="3372727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A3C5D96-02F9-EB6B-73BD-DFE1CECDD5F2}"/>
                  </a:ext>
                </a:extLst>
              </p:cNvPr>
              <p:cNvSpPr txBox="1"/>
              <p:nvPr/>
            </p:nvSpPr>
            <p:spPr>
              <a:xfrm>
                <a:off x="5638800" y="2958822"/>
                <a:ext cx="28575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Add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dirty="0"/>
                  <a:t> to both sides.</a:t>
                </a:r>
                <a:endParaRPr lang="en-IN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A3C5D96-02F9-EB6B-73BD-DFE1CECDD5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2958822"/>
                <a:ext cx="2857500" cy="369332"/>
              </a:xfrm>
              <a:prstGeom prst="rect">
                <a:avLst/>
              </a:prstGeom>
              <a:blipFill>
                <a:blip r:embed="rId4"/>
                <a:stretch>
                  <a:fillRect l="-1706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0461EE8-E39A-EB77-1B79-26435B7A12B8}"/>
                  </a:ext>
                </a:extLst>
              </p:cNvPr>
              <p:cNvSpPr txBox="1"/>
              <p:nvPr/>
            </p:nvSpPr>
            <p:spPr>
              <a:xfrm>
                <a:off x="5638800" y="3786632"/>
                <a:ext cx="28575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Add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to both sides.</a:t>
                </a:r>
                <a:endParaRPr lang="en-IN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0461EE8-E39A-EB77-1B79-26435B7A12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3786632"/>
                <a:ext cx="2857500" cy="369332"/>
              </a:xfrm>
              <a:prstGeom prst="rect">
                <a:avLst/>
              </a:prstGeom>
              <a:blipFill>
                <a:blip r:embed="rId5"/>
                <a:stretch>
                  <a:fillRect l="-1706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D1A4BA21-930D-7A2F-F712-1799AEE7EF55}"/>
              </a:ext>
            </a:extLst>
          </p:cNvPr>
          <p:cNvSpPr txBox="1"/>
          <p:nvPr/>
        </p:nvSpPr>
        <p:spPr>
          <a:xfrm>
            <a:off x="5638800" y="4281066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sz="2800" dirty="0"/>
                  <a:t>Example 6: Solving </a:t>
                </a:r>
                <a:r>
                  <a:rPr lang="en-US" sz="2800" dirty="0"/>
                  <a:t>Linear </a:t>
                </a:r>
                <a:r>
                  <a:rPr sz="2800" dirty="0"/>
                  <a:t>Equations of the Form</a:t>
                </a:r>
                <a:br>
                  <a:rPr lang="en-US" sz="2800" dirty="0"/>
                </a:b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𝑐𝑥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2800" dirty="0">
                    <a:latin typeface="Cambria Math"/>
                  </a:rPr>
                  <a:t> </a:t>
                </a:r>
                <a:r>
                  <a:rPr lang="en-US" sz="2800" dirty="0"/>
                  <a:t>(cont.)</a:t>
                </a:r>
                <a:endParaRPr sz="2800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8667" b="-16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b="1" dirty="0"/>
                  <a:t>Check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26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51B0FE3-2E8F-48A1-99E2-3BA1D2B1A744}"/>
                  </a:ext>
                </a:extLst>
              </p:cNvPr>
              <p:cNvSpPr txBox="1"/>
              <p:nvPr/>
            </p:nvSpPr>
            <p:spPr>
              <a:xfrm>
                <a:off x="6374316" y="1953164"/>
                <a:ext cx="21600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Substitute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51B0FE3-2E8F-48A1-99E2-3BA1D2B1A7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4316" y="1953164"/>
                <a:ext cx="2160084" cy="369332"/>
              </a:xfrm>
              <a:prstGeom prst="rect">
                <a:avLst/>
              </a:prstGeom>
              <a:blipFill>
                <a:blip r:embed="rId4"/>
                <a:stretch>
                  <a:fillRect l="-2542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839ED778-FD50-6C30-82A8-B4B0DB00CABC}"/>
              </a:ext>
            </a:extLst>
          </p:cNvPr>
          <p:cNvSpPr txBox="1"/>
          <p:nvPr/>
        </p:nvSpPr>
        <p:spPr>
          <a:xfrm>
            <a:off x="6374316" y="2406938"/>
            <a:ext cx="2160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05AB9BD-BB0B-479A-6C60-F9E1A72FF961}"/>
              </a:ext>
            </a:extLst>
          </p:cNvPr>
          <p:cNvSpPr txBox="1"/>
          <p:nvPr/>
        </p:nvSpPr>
        <p:spPr>
          <a:xfrm>
            <a:off x="6352014" y="2782782"/>
            <a:ext cx="21823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True statement</a:t>
            </a:r>
            <a:endParaRPr lang="en-IN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3579330-619E-B70F-2FDE-CC4A05599022}"/>
              </a:ext>
            </a:extLst>
          </p:cNvPr>
          <p:cNvSpPr txBox="1"/>
          <p:nvPr/>
        </p:nvSpPr>
        <p:spPr>
          <a:xfrm>
            <a:off x="3423425" y="1778621"/>
            <a:ext cx="15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?</a:t>
            </a:r>
            <a:endParaRPr lang="en-IN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6CCC08F-212F-48EB-E173-54D6996910F6}"/>
              </a:ext>
            </a:extLst>
          </p:cNvPr>
          <p:cNvSpPr txBox="1"/>
          <p:nvPr/>
        </p:nvSpPr>
        <p:spPr>
          <a:xfrm>
            <a:off x="3421564" y="2208925"/>
            <a:ext cx="15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?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829282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Solving Linear Equations Involving Decimals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Solve the equation: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D79A229E-655E-75CF-A191-6BBDDC4297A0}"/>
              </a:ext>
            </a:extLst>
          </p:cNvPr>
          <p:cNvSpPr txBox="1"/>
          <p:nvPr/>
        </p:nvSpPr>
        <p:spPr>
          <a:xfrm>
            <a:off x="5638800" y="20690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Write the equation.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EBE630-C7DE-AA12-0F43-DA8AE28ABB47}"/>
              </a:ext>
            </a:extLst>
          </p:cNvPr>
          <p:cNvSpPr txBox="1"/>
          <p:nvPr/>
        </p:nvSpPr>
        <p:spPr>
          <a:xfrm>
            <a:off x="5638800" y="2982435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B918487-A25F-B28E-86A6-F2C6D3601714}"/>
                  </a:ext>
                </a:extLst>
              </p:cNvPr>
              <p:cNvSpPr txBox="1"/>
              <p:nvPr/>
            </p:nvSpPr>
            <p:spPr>
              <a:xfrm>
                <a:off x="5638800" y="2526579"/>
                <a:ext cx="28575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Add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dirty="0"/>
                  <a:t> to both sides.</a:t>
                </a:r>
                <a:endParaRPr lang="en-IN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B918487-A25F-B28E-86A6-F2C6D36017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2526579"/>
                <a:ext cx="2857500" cy="369332"/>
              </a:xfrm>
              <a:prstGeom prst="rect">
                <a:avLst/>
              </a:prstGeom>
              <a:blipFill>
                <a:blip r:embed="rId3"/>
                <a:stretch>
                  <a:fillRect l="-1706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0D8EE15-24AA-7377-D590-C06B5911571E}"/>
                  </a:ext>
                </a:extLst>
              </p:cNvPr>
              <p:cNvSpPr txBox="1"/>
              <p:nvPr/>
            </p:nvSpPr>
            <p:spPr>
              <a:xfrm>
                <a:off x="5638800" y="3397089"/>
                <a:ext cx="28575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Add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 to both sides.</a:t>
                </a:r>
                <a:endParaRPr lang="en-IN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0D8EE15-24AA-7377-D590-C06B591157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3397089"/>
                <a:ext cx="2857500" cy="369332"/>
              </a:xfrm>
              <a:prstGeom prst="rect">
                <a:avLst/>
              </a:prstGeom>
              <a:blipFill>
                <a:blip r:embed="rId4"/>
                <a:stretch>
                  <a:fillRect l="-1706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487F69F9-0F10-2A2F-4A78-A736E829BF74}"/>
              </a:ext>
            </a:extLst>
          </p:cNvPr>
          <p:cNvSpPr txBox="1"/>
          <p:nvPr/>
        </p:nvSpPr>
        <p:spPr>
          <a:xfrm>
            <a:off x="5638800" y="385732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sz="3200" dirty="0"/>
                  <a:t>Procedure: Procedure for Solving Linear Equations that Simplify to the Form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sz="32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593" t="-16000" b="-1933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Combine like terms on both sides of the equation.</a:t>
                </a:r>
              </a:p>
              <a:p>
                <a:pPr marL="514350" indent="-514350">
                  <a:buFont typeface="+mj-lt"/>
                  <a:buAutoNum type="arabicPeriod" startAt="2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Use the </a:t>
                </a:r>
                <a:r>
                  <a:rPr lang="en-US" sz="2800" b="1" dirty="0"/>
                  <a:t>addition principle of equality</a:t>
                </a:r>
                <a:r>
                  <a:rPr lang="en-US" sz="2800" dirty="0"/>
                  <a:t> and add the opposite of the constant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800" dirty="0"/>
                  <a:t> to both sides of the equation.</a:t>
                </a:r>
              </a:p>
              <a:p>
                <a:pPr marL="514350" indent="-514350">
                  <a:buFont typeface="+mj-lt"/>
                  <a:buAutoNum type="arabicPeriod" startAt="3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Use the </a:t>
                </a:r>
                <a:r>
                  <a:rPr lang="en-US" sz="2800" b="1" dirty="0"/>
                  <a:t>multiplication</a:t>
                </a:r>
                <a:r>
                  <a:rPr lang="en-US" sz="2800" dirty="0"/>
                  <a:t> (or </a:t>
                </a:r>
                <a:r>
                  <a:rPr lang="en-US" sz="2800" b="1" dirty="0"/>
                  <a:t>division</a:t>
                </a:r>
                <a:r>
                  <a:rPr lang="en-US" sz="2800" dirty="0"/>
                  <a:t>) </a:t>
                </a:r>
                <a:r>
                  <a:rPr lang="en-US" sz="2800" b="1" dirty="0"/>
                  <a:t>principle of equality</a:t>
                </a:r>
                <a:r>
                  <a:rPr lang="en-US" sz="2800" dirty="0"/>
                  <a:t> to multiply both sides of the equation by the reciprocal of the coefficient of the variable (or </a:t>
                </a:r>
                <a:r>
                  <a:rPr lang="en-US" sz="2800" b="1" dirty="0"/>
                  <a:t>divide both sides by the coefficient itself</a:t>
                </a:r>
                <a:r>
                  <a:rPr lang="en-US" sz="2800" dirty="0"/>
                  <a:t>). The coefficient of the variable will become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 marL="514350" indent="-514350">
                  <a:buFont typeface="+mj-lt"/>
                  <a:buAutoNum type="arabicPeriod" startAt="4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Check your answer by substituting it for the variable in the original equation.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02" t="-1995" r="-19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Solving Linear Equations Involving Decimals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b="1" dirty="0"/>
                  <a:t>Check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+2.5=7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−3.6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6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6.1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+2.5=7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6.1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−3.6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36.6+2.5=42.7−3.6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39.1=39.1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AF8D2302-4CA1-138A-2242-2B1B1586E268}"/>
              </a:ext>
            </a:extLst>
          </p:cNvPr>
          <p:cNvSpPr txBox="1"/>
          <p:nvPr/>
        </p:nvSpPr>
        <p:spPr>
          <a:xfrm>
            <a:off x="2843561" y="1812075"/>
            <a:ext cx="15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?</a:t>
            </a:r>
            <a:endParaRPr lang="en-IN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EE3C5AA-364C-56EE-C313-6E6C313D7738}"/>
              </a:ext>
            </a:extLst>
          </p:cNvPr>
          <p:cNvSpPr txBox="1"/>
          <p:nvPr/>
        </p:nvSpPr>
        <p:spPr>
          <a:xfrm>
            <a:off x="2841700" y="2242379"/>
            <a:ext cx="15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?</a:t>
            </a:r>
            <a:endParaRPr lang="en-IN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3D47BC8-D5ED-30D7-1E56-513C40E4FB96}"/>
                  </a:ext>
                </a:extLst>
              </p:cNvPr>
              <p:cNvSpPr txBox="1"/>
              <p:nvPr/>
            </p:nvSpPr>
            <p:spPr>
              <a:xfrm>
                <a:off x="5410200" y="1973424"/>
                <a:ext cx="3276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Substitute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=6.1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3D47BC8-D5ED-30D7-1E56-513C40E4FB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1973424"/>
                <a:ext cx="3276600" cy="369332"/>
              </a:xfrm>
              <a:prstGeom prst="rect">
                <a:avLst/>
              </a:prstGeom>
              <a:blipFill>
                <a:blip r:embed="rId3"/>
                <a:stretch>
                  <a:fillRect l="-1676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0A3E92FF-6C47-634F-4D5C-EC6DD15ADE9A}"/>
              </a:ext>
            </a:extLst>
          </p:cNvPr>
          <p:cNvSpPr txBox="1"/>
          <p:nvPr/>
        </p:nvSpPr>
        <p:spPr>
          <a:xfrm>
            <a:off x="5410200" y="2387383"/>
            <a:ext cx="3009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F608F6C-DE63-B961-029D-2FDB96BDE5EA}"/>
              </a:ext>
            </a:extLst>
          </p:cNvPr>
          <p:cNvSpPr txBox="1"/>
          <p:nvPr/>
        </p:nvSpPr>
        <p:spPr>
          <a:xfrm>
            <a:off x="5387898" y="2803042"/>
            <a:ext cx="3009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True statement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08703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Solving Linear Equations Involving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Solve the equation: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ar-AE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IN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15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15</m:t>
                              </m:r>
                            </m:den>
                          </m:f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15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</m:oMath>
                  </m:oMathPara>
                </a14:m>
                <a:endParaRPr lang="en-IN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15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15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15</m:t>
                              </m:r>
                            </m:den>
                          </m:f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15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15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</m:oMath>
                  </m:oMathPara>
                </a14:m>
                <a:endParaRPr lang="en-IN" dirty="0"/>
              </a:p>
              <a:p>
                <a:pPr>
                  <a:defRPr sz="2800"/>
                </a:pPr>
                <a:endParaRPr lang="en-IN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</m:t>
                      </m:r>
                    </m:oMath>
                  </m:oMathPara>
                </a14:m>
                <a:endParaRPr lang="ar-AE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D737C4AF-D335-12A3-8499-ACD784B46C40}"/>
              </a:ext>
            </a:extLst>
          </p:cNvPr>
          <p:cNvSpPr txBox="1"/>
          <p:nvPr/>
        </p:nvSpPr>
        <p:spPr>
          <a:xfrm>
            <a:off x="6019800" y="23622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Write the equation.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2967DCA-E396-FB88-948C-ADC9D6A26F69}"/>
                  </a:ext>
                </a:extLst>
              </p:cNvPr>
              <p:cNvSpPr txBox="1"/>
              <p:nvPr/>
            </p:nvSpPr>
            <p:spPr>
              <a:xfrm>
                <a:off x="6030950" y="3101929"/>
                <a:ext cx="303685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Multiply both sides by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15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(the</a:t>
                </a:r>
              </a:p>
              <a:p>
                <a:r>
                  <a:rPr lang="en-US" dirty="0"/>
                  <a:t>LCM of the denominators.)</a:t>
                </a:r>
                <a:endParaRPr lang="en-IN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2967DCA-E396-FB88-948C-ADC9D6A26F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0950" y="3101929"/>
                <a:ext cx="3036850" cy="646331"/>
              </a:xfrm>
              <a:prstGeom prst="rect">
                <a:avLst/>
              </a:prstGeom>
              <a:blipFill>
                <a:blip r:embed="rId3"/>
                <a:stretch>
                  <a:fillRect l="-1603" t="-5660" b="-1415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799B7595-254D-2ABB-8BFA-567E92190E7E}"/>
              </a:ext>
            </a:extLst>
          </p:cNvPr>
          <p:cNvSpPr txBox="1"/>
          <p:nvPr/>
        </p:nvSpPr>
        <p:spPr>
          <a:xfrm>
            <a:off x="5752171" y="4876800"/>
            <a:ext cx="3315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Apply the distributive property.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428010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Solving Linear Equations Involving Fractions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            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13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15</m:t>
                      </m:r>
                    </m:oMath>
                  </m:oMathPara>
                </a14:m>
                <a:endParaRPr lang="en-IN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13</m:t>
                      </m:r>
                    </m:oMath>
                  </m:oMathPara>
                </a14:m>
                <a:endParaRPr lang="en-IN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28</m:t>
                      </m:r>
                    </m:oMath>
                  </m:oMathPara>
                </a14:m>
                <a:endParaRPr lang="en-IN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28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IN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28</m:t>
                      </m:r>
                    </m:oMath>
                  </m:oMathPara>
                </a14:m>
                <a:endParaRPr lang="en-IN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28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IN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en-IN" dirty="0"/>
              </a:p>
              <a:p>
                <a:pPr>
                  <a:defRPr sz="2800"/>
                </a:pPr>
                <a:endParaRPr lang="en-IN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</m:t>
                      </m:r>
                    </m:oMath>
                  </m:oMathPara>
                </a14:m>
                <a:endParaRPr lang="ar-AE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7001BF62-D060-D654-35F0-4192B4DB2A9E}"/>
              </a:ext>
            </a:extLst>
          </p:cNvPr>
          <p:cNvSpPr txBox="1"/>
          <p:nvPr/>
        </p:nvSpPr>
        <p:spPr>
          <a:xfrm>
            <a:off x="5715000" y="1090619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DF8ED11-FE69-9B7F-8404-D33640C34885}"/>
                  </a:ext>
                </a:extLst>
              </p:cNvPr>
              <p:cNvSpPr txBox="1"/>
              <p:nvPr/>
            </p:nvSpPr>
            <p:spPr>
              <a:xfrm>
                <a:off x="5715000" y="1489481"/>
                <a:ext cx="28575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Add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13</m:t>
                    </m:r>
                  </m:oMath>
                </a14:m>
                <a:r>
                  <a:rPr lang="en-US" dirty="0"/>
                  <a:t> to both sides.</a:t>
                </a:r>
                <a:endParaRPr lang="en-IN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DF8ED11-FE69-9B7F-8404-D33640C348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1489481"/>
                <a:ext cx="2857500" cy="369332"/>
              </a:xfrm>
              <a:prstGeom prst="rect">
                <a:avLst/>
              </a:prstGeom>
              <a:blipFill>
                <a:blip r:embed="rId3"/>
                <a:stretch>
                  <a:fillRect l="-1923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D239F002-D450-6F03-08EC-663A8CD42975}"/>
              </a:ext>
            </a:extLst>
          </p:cNvPr>
          <p:cNvSpPr txBox="1"/>
          <p:nvPr/>
        </p:nvSpPr>
        <p:spPr>
          <a:xfrm>
            <a:off x="5715000" y="1905857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7A6478-89B6-FA27-EF10-C7B99BB2219A}"/>
                  </a:ext>
                </a:extLst>
              </p:cNvPr>
              <p:cNvSpPr txBox="1"/>
              <p:nvPr/>
            </p:nvSpPr>
            <p:spPr>
              <a:xfrm>
                <a:off x="5715000" y="2348124"/>
                <a:ext cx="28575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Add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to both sides.</a:t>
                </a:r>
                <a:endParaRPr lang="en-IN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7A6478-89B6-FA27-EF10-C7B99BB221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2348124"/>
                <a:ext cx="2857500" cy="369332"/>
              </a:xfrm>
              <a:prstGeom prst="rect">
                <a:avLst/>
              </a:prstGeom>
              <a:blipFill>
                <a:blip r:embed="rId4"/>
                <a:stretch>
                  <a:fillRect l="-1923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C0F9FC76-8857-1250-1545-8E392D374A1C}"/>
              </a:ext>
            </a:extLst>
          </p:cNvPr>
          <p:cNvSpPr txBox="1"/>
          <p:nvPr/>
        </p:nvSpPr>
        <p:spPr>
          <a:xfrm>
            <a:off x="5715000" y="28310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1F92F4A-F15A-2683-A31F-2E1DC13E243C}"/>
                  </a:ext>
                </a:extLst>
              </p:cNvPr>
              <p:cNvSpPr txBox="1"/>
              <p:nvPr/>
            </p:nvSpPr>
            <p:spPr>
              <a:xfrm>
                <a:off x="5715000" y="3429000"/>
                <a:ext cx="28575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Divide both sides 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.</a:t>
                </a:r>
                <a:endParaRPr lang="en-IN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1F92F4A-F15A-2683-A31F-2E1DC13E24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3429000"/>
                <a:ext cx="2857500" cy="369332"/>
              </a:xfrm>
              <a:prstGeom prst="rect">
                <a:avLst/>
              </a:prstGeom>
              <a:blipFill>
                <a:blip r:embed="rId5"/>
                <a:stretch>
                  <a:fillRect l="-1923" t="-10000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E83EA70-5841-D935-FBCC-80375C4AE57F}"/>
                  </a:ext>
                </a:extLst>
              </p:cNvPr>
              <p:cNvSpPr txBox="1"/>
              <p:nvPr/>
            </p:nvSpPr>
            <p:spPr>
              <a:xfrm>
                <a:off x="5715000" y="3965611"/>
                <a:ext cx="29718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Simplify. Checking will show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en-US" dirty="0"/>
                  <a:t> is the solution.</a:t>
                </a:r>
                <a:endParaRPr lang="en-IN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E83EA70-5841-D935-FBCC-80375C4AE5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3965611"/>
                <a:ext cx="2971800" cy="646331"/>
              </a:xfrm>
              <a:prstGeom prst="rect">
                <a:avLst/>
              </a:prstGeom>
              <a:blipFill>
                <a:blip r:embed="rId6"/>
                <a:stretch>
                  <a:fillRect l="-1848" t="-5660" b="-1415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17633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9: Solving</a:t>
            </a:r>
            <a:r>
              <a:rPr lang="en-US" dirty="0"/>
              <a:t> Linear</a:t>
            </a:r>
            <a:r>
              <a:rPr dirty="0"/>
              <a:t> Equations Involving Parentheses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Solve the equation: </a:t>
                </a:r>
                <a:endParaRPr lang="en-IN" dirty="0">
                  <a:latin typeface="Cambria Math" panose="02040503050406030204" pitchFamily="18" charset="0"/>
                </a:endParaRP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IN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ar-AE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ar-AE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ar-AE">
                              <a:latin typeface="Cambria Math" panose="02040503050406030204" pitchFamily="18" charset="0"/>
                            </a:rPr>
                            <m:t>13</m:t>
                          </m:r>
                        </m:e>
                      </m:d>
                      <m:r>
                        <a:rPr lang="ar-AE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6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ar-AE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ar-AE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ar-AE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lang="ar-AE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41</m:t>
                      </m:r>
                    </m:oMath>
                  </m:oMathPara>
                </a14:m>
                <a:endParaRPr lang="ar-AE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41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41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29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29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35E5771A-A071-381B-F92D-FEE559017493}"/>
              </a:ext>
            </a:extLst>
          </p:cNvPr>
          <p:cNvSpPr txBox="1"/>
          <p:nvPr/>
        </p:nvSpPr>
        <p:spPr>
          <a:xfrm>
            <a:off x="5748453" y="2863663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Write the equation.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F08722-6826-D09C-DEDD-DEC4CF52FEB7}"/>
              </a:ext>
            </a:extLst>
          </p:cNvPr>
          <p:cNvSpPr txBox="1"/>
          <p:nvPr/>
        </p:nvSpPr>
        <p:spPr>
          <a:xfrm>
            <a:off x="5705707" y="3763195"/>
            <a:ext cx="2969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the distributive property.</a:t>
            </a:r>
          </a:p>
          <a:p>
            <a:r>
              <a:rPr lang="en-US" dirty="0"/>
              <a:t>Be careful with the signs.</a:t>
            </a:r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7FF04F-D420-9AD4-70BB-F5B161B7A461}"/>
              </a:ext>
            </a:extLst>
          </p:cNvPr>
          <p:cNvSpPr txBox="1"/>
          <p:nvPr/>
        </p:nvSpPr>
        <p:spPr>
          <a:xfrm>
            <a:off x="5705707" y="4374214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Combine like terms.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BB86A90-682D-EBAC-AFC5-B6A5EF4460E5}"/>
                  </a:ext>
                </a:extLst>
              </p:cNvPr>
              <p:cNvSpPr txBox="1"/>
              <p:nvPr/>
            </p:nvSpPr>
            <p:spPr>
              <a:xfrm>
                <a:off x="5696414" y="5210522"/>
                <a:ext cx="253318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Add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18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to both sides.</a:t>
                </a:r>
                <a:endParaRPr lang="en-IN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BB86A90-682D-EBAC-AFC5-B6A5EF4460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6414" y="5210522"/>
                <a:ext cx="2533186" cy="369332"/>
              </a:xfrm>
              <a:prstGeom prst="rect">
                <a:avLst/>
              </a:prstGeom>
              <a:blipFill>
                <a:blip r:embed="rId3"/>
                <a:stretch>
                  <a:fillRect l="-1923" t="-10000" b="-26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Solving Linear Equations Involving Parentheses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29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29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28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</m:t>
                      </m:r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35E5771A-A071-381B-F92D-FEE559017493}"/>
              </a:ext>
            </a:extLst>
          </p:cNvPr>
          <p:cNvSpPr txBox="1"/>
          <p:nvPr/>
        </p:nvSpPr>
        <p:spPr>
          <a:xfrm>
            <a:off x="5625790" y="1057166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57FF04F-D420-9AD4-70BB-F5B161B7A461}"/>
                  </a:ext>
                </a:extLst>
              </p:cNvPr>
              <p:cNvSpPr txBox="1"/>
              <p:nvPr/>
            </p:nvSpPr>
            <p:spPr>
              <a:xfrm>
                <a:off x="5625790" y="1497200"/>
                <a:ext cx="280824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Add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28</m:t>
                    </m:r>
                  </m:oMath>
                </a14:m>
                <a:r>
                  <a:rPr lang="en-US" dirty="0"/>
                  <a:t> to both sides.</a:t>
                </a:r>
                <a:endParaRPr lang="en-IN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57FF04F-D420-9AD4-70BB-F5B161B7A4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5790" y="1497200"/>
                <a:ext cx="2808249" cy="369332"/>
              </a:xfrm>
              <a:prstGeom prst="rect">
                <a:avLst/>
              </a:prstGeom>
              <a:blipFill>
                <a:blip r:embed="rId3"/>
                <a:stretch>
                  <a:fillRect l="-1952" t="-10000" b="-26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2F4CB2E1-F309-DF7E-AAE5-8A88A77AAA2B}"/>
              </a:ext>
            </a:extLst>
          </p:cNvPr>
          <p:cNvSpPr txBox="1"/>
          <p:nvPr/>
        </p:nvSpPr>
        <p:spPr>
          <a:xfrm>
            <a:off x="5625790" y="2026909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64B007D-9C5B-44D7-8C5D-064B9B21E401}"/>
                  </a:ext>
                </a:extLst>
              </p:cNvPr>
              <p:cNvSpPr txBox="1"/>
              <p:nvPr/>
            </p:nvSpPr>
            <p:spPr>
              <a:xfrm>
                <a:off x="5625790" y="2644677"/>
                <a:ext cx="253318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Divide both sides 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r>
                  <a:rPr lang="en-US" dirty="0"/>
                  <a:t>.</a:t>
                </a:r>
                <a:endParaRPr lang="en-IN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64B007D-9C5B-44D7-8C5D-064B9B21E4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5790" y="2644677"/>
                <a:ext cx="2533186" cy="369332"/>
              </a:xfrm>
              <a:prstGeom prst="rect">
                <a:avLst/>
              </a:prstGeom>
              <a:blipFill>
                <a:blip r:embed="rId4"/>
                <a:stretch>
                  <a:fillRect l="-2169" t="-10000" b="-26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70C118E3-DE75-7A60-560F-7FDDA927DA3B}"/>
              </a:ext>
            </a:extLst>
          </p:cNvPr>
          <p:cNvSpPr txBox="1"/>
          <p:nvPr/>
        </p:nvSpPr>
        <p:spPr>
          <a:xfrm>
            <a:off x="5625790" y="3346695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615307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</a:t>
            </a:r>
            <a:r>
              <a:rPr dirty="0"/>
              <a:t>Example </a:t>
            </a:r>
            <a:r>
              <a:rPr lang="en-US" dirty="0"/>
              <a:t>10</a:t>
            </a:r>
            <a:r>
              <a:rPr dirty="0"/>
              <a:t>: Solving Equations Involving Parentheses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Solve the equation: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4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endParaRPr lang="en-IN" dirty="0">
                  <a:latin typeface="Cambria Math" panose="02040503050406030204" pitchFamily="18" charset="0"/>
                </a:endParaRPr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e>
                      </m:ba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ba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ba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e>
                      </m:ba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e>
                      </m:bar>
                    </m:oMath>
                  </m:oMathPara>
                </a14:m>
                <a:endParaRPr lang="en-US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e>
                      </m:ba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</m:t>
                      </m:r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35E5771A-A071-381B-F92D-FEE559017493}"/>
              </a:ext>
            </a:extLst>
          </p:cNvPr>
          <p:cNvSpPr txBox="1"/>
          <p:nvPr/>
        </p:nvSpPr>
        <p:spPr>
          <a:xfrm>
            <a:off x="5523569" y="209422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Write the equation.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F08722-6826-D09C-DEDD-DEC4CF52FEB7}"/>
              </a:ext>
            </a:extLst>
          </p:cNvPr>
          <p:cNvSpPr txBox="1"/>
          <p:nvPr/>
        </p:nvSpPr>
        <p:spPr>
          <a:xfrm>
            <a:off x="5523569" y="2536560"/>
            <a:ext cx="2969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the distributive property.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7FF04F-D420-9AD4-70BB-F5B161B7A461}"/>
              </a:ext>
            </a:extLst>
          </p:cNvPr>
          <p:cNvSpPr txBox="1"/>
          <p:nvPr/>
        </p:nvSpPr>
        <p:spPr>
          <a:xfrm>
            <a:off x="5523569" y="2946857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Combine like terms.</a:t>
            </a:r>
            <a:endParaRPr lang="en-IN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C15D138-84B5-2CB2-2C35-9036744C6C4A}"/>
                  </a:ext>
                </a:extLst>
              </p:cNvPr>
              <p:cNvSpPr txBox="1"/>
              <p:nvPr/>
            </p:nvSpPr>
            <p:spPr>
              <a:xfrm>
                <a:off x="5523569" y="3412195"/>
                <a:ext cx="3289611" cy="380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Subtract </a:t>
                </a:r>
                <a14:m>
                  <m:oMath xmlns:m="http://schemas.openxmlformats.org/officeDocument/2006/math">
                    <m:bar>
                      <m:bar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e>
                    </m:ba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from both sides.</a:t>
                </a:r>
                <a:endParaRPr lang="en-IN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C15D138-84B5-2CB2-2C35-9036744C6C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3569" y="3412195"/>
                <a:ext cx="3289611" cy="380553"/>
              </a:xfrm>
              <a:prstGeom prst="rect">
                <a:avLst/>
              </a:prstGeom>
              <a:blipFill>
                <a:blip r:embed="rId3"/>
                <a:stretch>
                  <a:fillRect l="-1481" t="-8065" b="-241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8DC0A6D8-96DB-B078-39A9-05B8C22A799D}"/>
              </a:ext>
            </a:extLst>
          </p:cNvPr>
          <p:cNvSpPr txBox="1"/>
          <p:nvPr/>
        </p:nvSpPr>
        <p:spPr>
          <a:xfrm>
            <a:off x="5523569" y="3823305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499341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</a:t>
            </a:r>
            <a:r>
              <a:rPr dirty="0"/>
              <a:t>Example </a:t>
            </a:r>
            <a:r>
              <a:rPr lang="en-US" dirty="0"/>
              <a:t>10</a:t>
            </a:r>
            <a:r>
              <a:rPr dirty="0"/>
              <a:t>: Solving Equations Involving Parentheses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ba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ba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ba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ba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ba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bar>
                    </m:oMath>
                  </m:oMathPara>
                </a14:m>
                <a:endParaRPr lang="en-US" sz="2800" b="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5DABC40-E9F7-76FD-D372-54136FB0DA7C}"/>
                  </a:ext>
                </a:extLst>
              </p:cNvPr>
              <p:cNvSpPr txBox="1"/>
              <p:nvPr/>
            </p:nvSpPr>
            <p:spPr>
              <a:xfrm>
                <a:off x="5562600" y="3652727"/>
                <a:ext cx="3289611" cy="380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Divide both sides by </a:t>
                </a:r>
                <a14:m>
                  <m:oMath xmlns:m="http://schemas.openxmlformats.org/officeDocument/2006/math">
                    <m:bar>
                      <m:bar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ba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5DABC40-E9F7-76FD-D372-54136FB0DA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600" y="3652727"/>
                <a:ext cx="3289611" cy="380553"/>
              </a:xfrm>
              <a:prstGeom prst="rect">
                <a:avLst/>
              </a:prstGeom>
              <a:blipFill>
                <a:blip r:embed="rId3"/>
                <a:stretch>
                  <a:fillRect l="-1670" t="-6349" b="-2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AF25E4B6-97CF-69C4-541D-390F31341ACD}"/>
              </a:ext>
            </a:extLst>
          </p:cNvPr>
          <p:cNvSpPr txBox="1"/>
          <p:nvPr/>
        </p:nvSpPr>
        <p:spPr>
          <a:xfrm>
            <a:off x="5595668" y="2452322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0639EB1-4C6A-A9D0-9B65-9A28DA25E653}"/>
              </a:ext>
            </a:extLst>
          </p:cNvPr>
          <p:cNvSpPr txBox="1"/>
          <p:nvPr/>
        </p:nvSpPr>
        <p:spPr>
          <a:xfrm>
            <a:off x="5595668" y="4830151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3C47D76-E5A8-8301-F5DD-208D439E4DCA}"/>
                  </a:ext>
                </a:extLst>
              </p:cNvPr>
              <p:cNvSpPr txBox="1"/>
              <p:nvPr/>
            </p:nvSpPr>
            <p:spPr>
              <a:xfrm>
                <a:off x="5562600" y="1563134"/>
                <a:ext cx="3289611" cy="380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Subtract </a:t>
                </a:r>
                <a14:m>
                  <m:oMath xmlns:m="http://schemas.openxmlformats.org/officeDocument/2006/math">
                    <m:bar>
                      <m:bar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ba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from both sides.</a:t>
                </a:r>
                <a:endParaRPr lang="en-IN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3C47D76-E5A8-8301-F5DD-208D439E4D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600" y="1563134"/>
                <a:ext cx="3289611" cy="380553"/>
              </a:xfrm>
              <a:prstGeom prst="rect">
                <a:avLst/>
              </a:prstGeom>
              <a:blipFill>
                <a:blip r:embed="rId4"/>
                <a:stretch>
                  <a:fillRect l="-1670" t="-6349" b="-2222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15374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D0DEA-9244-BA55-189D-267C51E46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Types of Equations</a:t>
            </a:r>
          </a:p>
        </p:txBody>
      </p:sp>
      <p:graphicFrame>
        <p:nvGraphicFramePr>
          <p:cNvPr id="4" name="Table Placeholder 3">
            <a:extLst>
              <a:ext uri="{FF2B5EF4-FFF2-40B4-BE49-F238E27FC236}">
                <a16:creationId xmlns:a16="http://schemas.microsoft.com/office/drawing/2014/main" id="{46A16A3B-08EB-A478-C43E-B9CB09DDD511}"/>
              </a:ext>
            </a:extLst>
          </p:cNvPr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335051678"/>
              </p:ext>
            </p:extLst>
          </p:nvPr>
        </p:nvGraphicFramePr>
        <p:xfrm>
          <a:off x="457200" y="1104900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375264481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12958059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Type of Equation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Number of Solutions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02412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Conditional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Finite number of solutions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0195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Identity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Infinite number of solutions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58275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Contradiction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 solution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34640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809EBCA-692B-FAC5-54E2-98A8F2517F36}"/>
              </a:ext>
            </a:extLst>
          </p:cNvPr>
          <p:cNvSpPr txBox="1"/>
          <p:nvPr/>
        </p:nvSpPr>
        <p:spPr>
          <a:xfrm>
            <a:off x="4038600" y="2663873"/>
            <a:ext cx="914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Table 1</a:t>
            </a:r>
          </a:p>
        </p:txBody>
      </p:sp>
    </p:spTree>
    <p:extLst>
      <p:ext uri="{BB962C8B-B14F-4D97-AF65-F5344CB8AC3E}">
        <p14:creationId xmlns:p14="http://schemas.microsoft.com/office/powerpoint/2010/main" val="29927562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</a:t>
            </a:r>
            <a:r>
              <a:rPr lang="en-US" dirty="0"/>
              <a:t>1</a:t>
            </a:r>
            <a:r>
              <a:rPr dirty="0"/>
              <a:t>: Determining Types of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>
                  <a:defRPr sz="2800"/>
                </a:pPr>
                <a:r>
                  <a:rPr lang="en-US" dirty="0"/>
                  <a:t>Determine whether the equation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11</m:t>
                    </m:r>
                  </m:oMath>
                </a14:m>
                <a:endParaRPr lang="en-US" dirty="0">
                  <a:latin typeface="Cambria Math" panose="02040503050406030204" pitchFamily="18" charset="0"/>
                </a:endParaRPr>
              </a:p>
              <a:p>
                <a:pPr>
                  <a:defRPr sz="2800"/>
                </a:pPr>
                <a:r>
                  <a:rPr lang="en-US" dirty="0"/>
                  <a:t>is a conditional equation, an identity, or a contradiction.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spcBef>
                    <a:spcPts val="1200"/>
                  </a:spcBef>
                  <a:defRPr sz="2800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11</m:t>
                    </m:r>
                  </m:oMath>
                </a14:m>
                <a:r>
                  <a:rPr lang="en-US" b="0" dirty="0"/>
                  <a:t> </a:t>
                </a:r>
              </a:p>
              <a:p>
                <a:pPr>
                  <a:spcBef>
                    <a:spcPts val="1200"/>
                  </a:spcBef>
                  <a:defRPr sz="2800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11</m:t>
                    </m:r>
                  </m:oMath>
                </a14:m>
                <a:r>
                  <a:rPr lang="en-US" dirty="0"/>
                  <a:t> </a:t>
                </a:r>
              </a:p>
              <a:p>
                <a:pPr>
                  <a:spcBef>
                    <a:spcPts val="1200"/>
                  </a:spcBef>
                  <a:defRPr sz="2800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      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16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11</m:t>
                    </m:r>
                  </m:oMath>
                </a14:m>
                <a:r>
                  <a:rPr lang="en-US" dirty="0"/>
                  <a:t> </a:t>
                </a:r>
              </a:p>
              <a:p>
                <a:pPr>
                  <a:spcBef>
                    <a:spcPts val="1200"/>
                  </a:spcBef>
                  <a:defRPr sz="2800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16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16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16</m:t>
                    </m:r>
                  </m:oMath>
                </a14:m>
                <a:r>
                  <a:rPr lang="en-US" dirty="0"/>
                  <a:t> </a:t>
                </a:r>
              </a:p>
              <a:p>
                <a:pPr>
                  <a:spcBef>
                    <a:spcPts val="1200"/>
                  </a:spcBef>
                  <a:defRPr sz="2800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                 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27</m:t>
                    </m:r>
                  </m:oMath>
                </a14:m>
                <a:r>
                  <a:rPr lang="en-US" dirty="0"/>
                  <a:t> </a:t>
                </a:r>
              </a:p>
              <a:p>
                <a:pPr>
                  <a:spcBef>
                    <a:spcPts val="120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27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>
                  <a:spcBef>
                    <a:spcPts val="1200"/>
                  </a:spcBef>
                  <a:defRPr sz="2800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                   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lang="en-US" dirty="0"/>
                  <a:t> </a:t>
                </a:r>
              </a:p>
              <a:p>
                <a:pPr>
                  <a:defRPr sz="2800"/>
                </a:pPr>
                <a:endParaRPr lang="en-US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33" t="-245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2AAB5066-96AA-C4E3-8744-27A3592F7558}"/>
              </a:ext>
            </a:extLst>
          </p:cNvPr>
          <p:cNvSpPr txBox="1"/>
          <p:nvPr/>
        </p:nvSpPr>
        <p:spPr>
          <a:xfrm>
            <a:off x="5244789" y="2261497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Write the equation.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6CC1A4-3A83-DD38-2F24-6235DEC6C613}"/>
              </a:ext>
            </a:extLst>
          </p:cNvPr>
          <p:cNvSpPr txBox="1"/>
          <p:nvPr/>
        </p:nvSpPr>
        <p:spPr>
          <a:xfrm>
            <a:off x="5244789" y="2703829"/>
            <a:ext cx="2969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the distributive property.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5514BB-04E0-2831-3326-6C20A05789BB}"/>
              </a:ext>
            </a:extLst>
          </p:cNvPr>
          <p:cNvSpPr txBox="1"/>
          <p:nvPr/>
        </p:nvSpPr>
        <p:spPr>
          <a:xfrm>
            <a:off x="5244789" y="3203336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Combine like terms.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CB50052-8EC2-565E-46DD-19BCE2FAC80D}"/>
                  </a:ext>
                </a:extLst>
              </p:cNvPr>
              <p:cNvSpPr txBox="1"/>
              <p:nvPr/>
            </p:nvSpPr>
            <p:spPr>
              <a:xfrm>
                <a:off x="5244789" y="3640857"/>
                <a:ext cx="3289611" cy="380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Add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16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to both sides.</a:t>
                </a:r>
                <a:endParaRPr lang="en-IN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CB50052-8EC2-565E-46DD-19BCE2FAC8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4789" y="3640857"/>
                <a:ext cx="3289611" cy="380553"/>
              </a:xfrm>
              <a:prstGeom prst="rect">
                <a:avLst/>
              </a:prstGeom>
              <a:blipFill>
                <a:blip r:embed="rId3"/>
                <a:stretch>
                  <a:fillRect l="-1481" t="-7937" b="-2063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96F5E724-93FE-FA32-68EE-958C001725BB}"/>
              </a:ext>
            </a:extLst>
          </p:cNvPr>
          <p:cNvSpPr txBox="1"/>
          <p:nvPr/>
        </p:nvSpPr>
        <p:spPr>
          <a:xfrm>
            <a:off x="5255940" y="4167943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88AF992-BEDE-53AE-0D11-C7C8A20A4C7D}"/>
                  </a:ext>
                </a:extLst>
              </p:cNvPr>
              <p:cNvSpPr txBox="1"/>
              <p:nvPr/>
            </p:nvSpPr>
            <p:spPr>
              <a:xfrm>
                <a:off x="5244788" y="4743460"/>
                <a:ext cx="328961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Divide both sides by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.</a:t>
                </a:r>
                <a:endParaRPr lang="en-IN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88AF992-BEDE-53AE-0D11-C7C8A20A4C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4788" y="4743460"/>
                <a:ext cx="3289611" cy="369332"/>
              </a:xfrm>
              <a:prstGeom prst="rect">
                <a:avLst/>
              </a:prstGeom>
              <a:blipFill>
                <a:blip r:embed="rId4"/>
                <a:stretch>
                  <a:fillRect l="-1481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3CB69795-CC50-27B9-73FF-B8F72B358C99}"/>
              </a:ext>
            </a:extLst>
          </p:cNvPr>
          <p:cNvSpPr txBox="1"/>
          <p:nvPr/>
        </p:nvSpPr>
        <p:spPr>
          <a:xfrm>
            <a:off x="5244789" y="5365249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</a:t>
            </a:r>
            <a:r>
              <a:rPr lang="en-US" dirty="0"/>
              <a:t>1</a:t>
            </a:r>
            <a:r>
              <a:rPr dirty="0"/>
              <a:t>: Determining Types of Equations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dirty="0"/>
              <a:t>The equation has one solution. Therefore, it is a conditional equation.</a:t>
            </a:r>
          </a:p>
          <a:p>
            <a:pPr>
              <a:defRPr sz="2800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584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457200" y="114887"/>
                <a:ext cx="8229600" cy="914400"/>
              </a:xfrm>
            </p:spPr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dirty="0"/>
                  <a:t>Example 1: Solving Linear Equations of the Form</a:t>
                </a:r>
                <a:r>
                  <a:rPr lang="en-US" dirty="0"/>
                  <a:t> </a:t>
                </a:r>
                <a:br>
                  <a:rPr lang="en-US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𝑎𝑥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57200" y="114887"/>
                <a:ext cx="8229600" cy="914400"/>
              </a:xfrm>
              <a:blipFill>
                <a:blip r:embed="rId2"/>
                <a:stretch>
                  <a:fillRect t="-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Solve the equation: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>
                        <a:latin typeface="Cambria Math" panose="02040503050406030204" pitchFamily="18" charset="0"/>
                      </a:rPr>
                      <m:t>18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b="0" dirty="0"/>
                  <a:t>  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18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b="0" dirty="0"/>
                  <a:t>         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</m:t>
                      </m:r>
                      <m:f>
                        <m:f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AABBC70A-1131-D71A-7D91-54957AFC8324}"/>
              </a:ext>
            </a:extLst>
          </p:cNvPr>
          <p:cNvSpPr txBox="1"/>
          <p:nvPr/>
        </p:nvSpPr>
        <p:spPr>
          <a:xfrm>
            <a:off x="4419600" y="21336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Write the equation.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F05675E-9FD5-C8E0-E875-75E55EF6DF84}"/>
                  </a:ext>
                </a:extLst>
              </p:cNvPr>
              <p:cNvSpPr txBox="1"/>
              <p:nvPr/>
            </p:nvSpPr>
            <p:spPr>
              <a:xfrm>
                <a:off x="4419600" y="2617352"/>
                <a:ext cx="2286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dirty="0"/>
                  <a:t>Add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IN" dirty="0"/>
                  <a:t> to both sides.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F05675E-9FD5-C8E0-E875-75E55EF6DF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2617352"/>
                <a:ext cx="2286000" cy="369332"/>
              </a:xfrm>
              <a:prstGeom prst="rect">
                <a:avLst/>
              </a:prstGeom>
              <a:blipFill>
                <a:blip r:embed="rId4"/>
                <a:stretch>
                  <a:fillRect l="-2133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D929230D-CFBD-2E3B-2EFB-9C0F9CA5416C}"/>
              </a:ext>
            </a:extLst>
          </p:cNvPr>
          <p:cNvSpPr txBox="1"/>
          <p:nvPr/>
        </p:nvSpPr>
        <p:spPr>
          <a:xfrm>
            <a:off x="4432610" y="3075617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90856A9-1D9E-7696-E5AA-CED8CA15FF5C}"/>
                  </a:ext>
                </a:extLst>
              </p:cNvPr>
              <p:cNvSpPr txBox="1"/>
              <p:nvPr/>
            </p:nvSpPr>
            <p:spPr>
              <a:xfrm>
                <a:off x="4419600" y="3728571"/>
                <a:ext cx="2743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Divide both sides 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90856A9-1D9E-7696-E5AA-CED8CA15FF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3728571"/>
                <a:ext cx="2743200" cy="369332"/>
              </a:xfrm>
              <a:prstGeom prst="rect">
                <a:avLst/>
              </a:prstGeom>
              <a:blipFill>
                <a:blip r:embed="rId5"/>
                <a:stretch>
                  <a:fillRect l="-1778" t="-10000" b="-26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1642F256-AAEC-E699-1E44-C670D3D605E6}"/>
              </a:ext>
            </a:extLst>
          </p:cNvPr>
          <p:cNvSpPr txBox="1"/>
          <p:nvPr/>
        </p:nvSpPr>
        <p:spPr>
          <a:xfrm>
            <a:off x="4432610" y="4229691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</a:t>
            </a:r>
            <a:r>
              <a:rPr lang="en-US" dirty="0"/>
              <a:t>2</a:t>
            </a:r>
            <a:r>
              <a:rPr dirty="0"/>
              <a:t>: Determining Types of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Determine whether the equation	          	               </a:t>
                </a:r>
                <a14:m>
                  <m:oMath xmlns:m="http://schemas.openxmlformats.org/officeDocument/2006/math">
                    <m:r>
                      <a:rPr lang="en-IN" sz="2800" b="0" i="1" smtClean="0">
                        <a:latin typeface="Cambria Math" panose="02040503050406030204" pitchFamily="18" charset="0"/>
                      </a:rPr>
                      <m:t>3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IN" sz="2800" dirty="0"/>
                  <a:t> is a conditional equation, an identity, or a contradiction.</a:t>
                </a:r>
              </a:p>
              <a:p>
                <a:r>
                  <a:rPr lang="en-IN" b="1" dirty="0"/>
                  <a:t>Solution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25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d>
                    </m:oMath>
                  </m:oMathPara>
                </a14:m>
                <a:endParaRPr lang="en-US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75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60</m:t>
                      </m:r>
                    </m:oMath>
                  </m:oMathPara>
                </a14:m>
                <a:endParaRPr lang="en-US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75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60</m:t>
                      </m:r>
                    </m:oMath>
                  </m:oMathPara>
                </a14:m>
                <a:endParaRPr lang="en-US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75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75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60</m:t>
                      </m:r>
                    </m:oMath>
                  </m:oMathPara>
                </a14:m>
                <a:endParaRPr lang="en-US" sz="2800" b="0" dirty="0"/>
              </a:p>
              <a:p>
                <a:r>
                  <a:rPr lang="en-US" sz="2800" b="0" dirty="0"/>
                  <a:t>The last equation is never true. Therefore, the original equation is a contradiction and has no solution.</a:t>
                </a:r>
              </a:p>
              <a:p>
                <a:endParaRPr lang="en-IN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2000" b="-331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61744028-B8F7-09FD-B47C-F9AED0D5FA8A}"/>
              </a:ext>
            </a:extLst>
          </p:cNvPr>
          <p:cNvSpPr txBox="1"/>
          <p:nvPr/>
        </p:nvSpPr>
        <p:spPr>
          <a:xfrm>
            <a:off x="5592335" y="2854446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Write the equation.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1AD6B5-9492-712F-3317-FD97FC06CDD3}"/>
              </a:ext>
            </a:extLst>
          </p:cNvPr>
          <p:cNvSpPr txBox="1"/>
          <p:nvPr/>
        </p:nvSpPr>
        <p:spPr>
          <a:xfrm>
            <a:off x="5592335" y="3297044"/>
            <a:ext cx="2969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the distributive property.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652E77-3FCA-3435-1FAC-7A744B65212A}"/>
              </a:ext>
            </a:extLst>
          </p:cNvPr>
          <p:cNvSpPr txBox="1"/>
          <p:nvPr/>
        </p:nvSpPr>
        <p:spPr>
          <a:xfrm>
            <a:off x="5592335" y="3774249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Combine like terms.</a:t>
            </a:r>
            <a:endParaRPr lang="en-IN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C2D040F-6131-4BE9-1F13-7B5473955715}"/>
                  </a:ext>
                </a:extLst>
              </p:cNvPr>
              <p:cNvSpPr txBox="1"/>
              <p:nvPr/>
            </p:nvSpPr>
            <p:spPr>
              <a:xfrm>
                <a:off x="5592335" y="4191000"/>
                <a:ext cx="3289611" cy="380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Add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to both sides.</a:t>
                </a:r>
                <a:endParaRPr lang="en-IN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C2D040F-6131-4BE9-1F13-7B54739557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2335" y="4191000"/>
                <a:ext cx="3289611" cy="380553"/>
              </a:xfrm>
              <a:prstGeom prst="rect">
                <a:avLst/>
              </a:prstGeom>
              <a:blipFill>
                <a:blip r:embed="rId3"/>
                <a:stretch>
                  <a:fillRect l="-1481" t="-9677" b="-209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881B481C-BEA5-DD65-2AE9-765E07263BED}"/>
              </a:ext>
            </a:extLst>
          </p:cNvPr>
          <p:cNvSpPr txBox="1"/>
          <p:nvPr/>
        </p:nvSpPr>
        <p:spPr>
          <a:xfrm>
            <a:off x="5592335" y="4616192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</a:t>
            </a:r>
            <a:r>
              <a:rPr lang="en-US" dirty="0"/>
              <a:t>3</a:t>
            </a:r>
            <a:r>
              <a:rPr dirty="0"/>
              <a:t>: Determining Types of Equations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Determine whether the equation                              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2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d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14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IN" sz="2800" dirty="0"/>
                  <a:t> is a conditional equation, an identity, or a contradiction.</a:t>
                </a:r>
              </a:p>
              <a:p>
                <a:r>
                  <a:rPr lang="en-IN" b="1" dirty="0"/>
                  <a:t>Solution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d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14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b="0" i="1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14</m:t>
                      </m:r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IN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61744028-B8F7-09FD-B47C-F9AED0D5FA8A}"/>
              </a:ext>
            </a:extLst>
          </p:cNvPr>
          <p:cNvSpPr txBox="1"/>
          <p:nvPr/>
        </p:nvSpPr>
        <p:spPr>
          <a:xfrm>
            <a:off x="5581184" y="2930687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Write the equation.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1AD6B5-9492-712F-3317-FD97FC06CDD3}"/>
              </a:ext>
            </a:extLst>
          </p:cNvPr>
          <p:cNvSpPr txBox="1"/>
          <p:nvPr/>
        </p:nvSpPr>
        <p:spPr>
          <a:xfrm>
            <a:off x="5581184" y="3341648"/>
            <a:ext cx="2969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the distributive property.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652E77-3FCA-3435-1FAC-7A744B65212A}"/>
              </a:ext>
            </a:extLst>
          </p:cNvPr>
          <p:cNvSpPr txBox="1"/>
          <p:nvPr/>
        </p:nvSpPr>
        <p:spPr>
          <a:xfrm>
            <a:off x="5581184" y="3774249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Combine like terms.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C2D040F-6131-4BE9-1F13-7B5473955715}"/>
                  </a:ext>
                </a:extLst>
              </p:cNvPr>
              <p:cNvSpPr txBox="1"/>
              <p:nvPr/>
            </p:nvSpPr>
            <p:spPr>
              <a:xfrm>
                <a:off x="5581184" y="4189467"/>
                <a:ext cx="3289611" cy="380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Add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14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to both sides.</a:t>
                </a:r>
                <a:endParaRPr lang="en-IN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C2D040F-6131-4BE9-1F13-7B54739557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1184" y="4189467"/>
                <a:ext cx="3289611" cy="380553"/>
              </a:xfrm>
              <a:prstGeom prst="rect">
                <a:avLst/>
              </a:prstGeom>
              <a:blipFill>
                <a:blip r:embed="rId3"/>
                <a:stretch>
                  <a:fillRect l="-1670" t="-7937" b="-2063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881B481C-BEA5-DD65-2AE9-765E07263BED}"/>
              </a:ext>
            </a:extLst>
          </p:cNvPr>
          <p:cNvSpPr txBox="1"/>
          <p:nvPr/>
        </p:nvSpPr>
        <p:spPr>
          <a:xfrm>
            <a:off x="5581184" y="4616192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B975A1E-30B4-BE9E-1F86-0BDFD3306ECD}"/>
                  </a:ext>
                </a:extLst>
              </p:cNvPr>
              <p:cNvSpPr txBox="1"/>
              <p:nvPr/>
            </p:nvSpPr>
            <p:spPr>
              <a:xfrm>
                <a:off x="5581184" y="5057981"/>
                <a:ext cx="3289611" cy="380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Add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to both sides.</a:t>
                </a:r>
                <a:endParaRPr lang="en-IN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B975A1E-30B4-BE9E-1F86-0BDFD3306E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1184" y="5057981"/>
                <a:ext cx="3289611" cy="380553"/>
              </a:xfrm>
              <a:prstGeom prst="rect">
                <a:avLst/>
              </a:prstGeom>
              <a:blipFill>
                <a:blip r:embed="rId4"/>
                <a:stretch>
                  <a:fillRect l="-1670" t="-9677" b="-225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168BF6BF-7C8E-3A75-F1EB-09217068F64F}"/>
              </a:ext>
            </a:extLst>
          </p:cNvPr>
          <p:cNvSpPr txBox="1"/>
          <p:nvPr/>
        </p:nvSpPr>
        <p:spPr>
          <a:xfrm>
            <a:off x="5581184" y="5438534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564260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</a:t>
            </a:r>
            <a:r>
              <a:rPr lang="en-US" dirty="0"/>
              <a:t>3</a:t>
            </a:r>
            <a:r>
              <a:rPr dirty="0"/>
              <a:t>: Determining Types of Equations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last equation is always true. Therefore, the original equation is an identity and has an infinite number of solutions. Every real number is a solution.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568077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457200" y="114887"/>
                <a:ext cx="8229600" cy="914400"/>
              </a:xfrm>
            </p:spPr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dirty="0"/>
                  <a:t>Example 1: Solving Linear Equations of the Form</a:t>
                </a:r>
                <a:r>
                  <a:rPr lang="en-US" dirty="0"/>
                  <a:t> </a:t>
                </a:r>
                <a:br>
                  <a:rPr lang="en-US" dirty="0"/>
                </a:b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>
                    <a:latin typeface="Cambria Math"/>
                  </a:rPr>
                  <a:t> </a:t>
                </a:r>
                <a:r>
                  <a:rPr lang="en-US" sz="2800" dirty="0"/>
                  <a:t>(cont.)</a:t>
                </a:r>
                <a:endParaRPr sz="2800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57200" y="114887"/>
                <a:ext cx="8229600" cy="914400"/>
              </a:xfrm>
              <a:blipFill>
                <a:blip r:embed="rId2"/>
                <a:stretch>
                  <a:fillRect t="-8667" b="-16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b="1" dirty="0"/>
                  <a:t>Check</a:t>
                </a:r>
              </a:p>
              <a:p>
                <a:pPr>
                  <a:defRPr sz="2800"/>
                </a:pPr>
                <a:r>
                  <a:rPr lang="en-US" sz="2800" b="0" dirty="0"/>
                  <a:t>  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18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(−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)+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18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b="0" dirty="0"/>
                  <a:t>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18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18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D929230D-CFBD-2E3B-2EFB-9C0F9CA5416C}"/>
              </a:ext>
            </a:extLst>
          </p:cNvPr>
          <p:cNvSpPr txBox="1"/>
          <p:nvPr/>
        </p:nvSpPr>
        <p:spPr>
          <a:xfrm>
            <a:off x="3694771" y="2565465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90856A9-1D9E-7696-E5AA-CED8CA15FF5C}"/>
                  </a:ext>
                </a:extLst>
              </p:cNvPr>
              <p:cNvSpPr txBox="1"/>
              <p:nvPr/>
            </p:nvSpPr>
            <p:spPr>
              <a:xfrm>
                <a:off x="3683619" y="2040315"/>
                <a:ext cx="2743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Substitute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90856A9-1D9E-7696-E5AA-CED8CA15FF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3619" y="2040315"/>
                <a:ext cx="2743200" cy="369332"/>
              </a:xfrm>
              <a:prstGeom prst="rect">
                <a:avLst/>
              </a:prstGeom>
              <a:blipFill>
                <a:blip r:embed="rId4"/>
                <a:stretch>
                  <a:fillRect l="-1778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1642F256-AAEC-E699-1E44-C670D3D605E6}"/>
              </a:ext>
            </a:extLst>
          </p:cNvPr>
          <p:cNvSpPr txBox="1"/>
          <p:nvPr/>
        </p:nvSpPr>
        <p:spPr>
          <a:xfrm>
            <a:off x="3683620" y="2984436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True statement</a:t>
            </a:r>
            <a:endParaRPr lang="en-IN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2615142-47F5-45B4-3F2D-2B988AF31129}"/>
              </a:ext>
            </a:extLst>
          </p:cNvPr>
          <p:cNvSpPr txBox="1"/>
          <p:nvPr/>
        </p:nvSpPr>
        <p:spPr>
          <a:xfrm>
            <a:off x="2297152" y="1878981"/>
            <a:ext cx="15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?</a:t>
            </a:r>
            <a:endParaRPr lang="en-IN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7CCBDBA-ED3D-B319-6FC2-A1EB1FF631D1}"/>
              </a:ext>
            </a:extLst>
          </p:cNvPr>
          <p:cNvSpPr txBox="1"/>
          <p:nvPr/>
        </p:nvSpPr>
        <p:spPr>
          <a:xfrm>
            <a:off x="2328745" y="2409647"/>
            <a:ext cx="15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?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7889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dirty="0"/>
                  <a:t>Example 2: Solving Linear Equations of the</a:t>
                </a:r>
                <a:r>
                  <a:rPr lang="en-US" dirty="0"/>
                  <a:t> Form</a:t>
                </a:r>
                <a:br>
                  <a:rPr lang="en-US" sz="2800" dirty="0"/>
                </a:b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sz="28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Solve the equation: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>
                        <a:latin typeface="Cambria Math" panose="02040503050406030204" pitchFamily="18" charset="0"/>
                      </a:rPr>
                      <m:t>26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>
                        <a:latin typeface="Cambria Math" panose="02040503050406030204" pitchFamily="18" charset="0"/>
                      </a:rPr>
                      <m:t>14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 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14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14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7E1EAF9C-6545-77FF-4C9C-65EA8EEBE62F}"/>
              </a:ext>
            </a:extLst>
          </p:cNvPr>
          <p:cNvSpPr txBox="1"/>
          <p:nvPr/>
        </p:nvSpPr>
        <p:spPr>
          <a:xfrm>
            <a:off x="5267092" y="2066693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Write the equation.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5BC4F9-944A-007E-457B-46BBA3459349}"/>
              </a:ext>
            </a:extLst>
          </p:cNvPr>
          <p:cNvSpPr txBox="1"/>
          <p:nvPr/>
        </p:nvSpPr>
        <p:spPr>
          <a:xfrm>
            <a:off x="5267092" y="2483537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Combine like terms.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11E9887-8E98-722C-D209-3AA8716D9419}"/>
                  </a:ext>
                </a:extLst>
              </p:cNvPr>
              <p:cNvSpPr txBox="1"/>
              <p:nvPr/>
            </p:nvSpPr>
            <p:spPr>
              <a:xfrm>
                <a:off x="5267092" y="2908349"/>
                <a:ext cx="2286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Add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14</m:t>
                    </m:r>
                  </m:oMath>
                </a14:m>
                <a:r>
                  <a:rPr lang="en-US" dirty="0"/>
                  <a:t> to both sides.</a:t>
                </a:r>
                <a:endParaRPr lang="en-IN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11E9887-8E98-722C-D209-3AA8716D94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7092" y="2908349"/>
                <a:ext cx="2286000" cy="369332"/>
              </a:xfrm>
              <a:prstGeom prst="rect">
                <a:avLst/>
              </a:prstGeom>
              <a:blipFill>
                <a:blip r:embed="rId4"/>
                <a:stretch>
                  <a:fillRect l="-2133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954BA5A-2CE9-E9BA-CF8B-458A3424EC07}"/>
                  </a:ext>
                </a:extLst>
              </p:cNvPr>
              <p:cNvSpPr txBox="1"/>
              <p:nvPr/>
            </p:nvSpPr>
            <p:spPr>
              <a:xfrm>
                <a:off x="5267092" y="3918142"/>
                <a:ext cx="2743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Divide both sides by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954BA5A-2CE9-E9BA-CF8B-458A3424EC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7092" y="3918142"/>
                <a:ext cx="2743200" cy="369332"/>
              </a:xfrm>
              <a:prstGeom prst="rect">
                <a:avLst/>
              </a:prstGeom>
              <a:blipFill>
                <a:blip r:embed="rId5"/>
                <a:stretch>
                  <a:fillRect l="-1778" t="-10000" b="-26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B8A7F5A1-76EF-EF4F-A3E7-7ECC18523AC3}"/>
              </a:ext>
            </a:extLst>
          </p:cNvPr>
          <p:cNvSpPr txBox="1"/>
          <p:nvPr/>
        </p:nvSpPr>
        <p:spPr>
          <a:xfrm>
            <a:off x="5267092" y="4619984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ECDFAB6-BC1B-DA86-268D-5AF5C3834C98}"/>
              </a:ext>
            </a:extLst>
          </p:cNvPr>
          <p:cNvSpPr txBox="1"/>
          <p:nvPr/>
        </p:nvSpPr>
        <p:spPr>
          <a:xfrm>
            <a:off x="5267092" y="3392101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dirty="0"/>
                  <a:t>Example 2: Solving Linear Equations of the</a:t>
                </a:r>
                <a:r>
                  <a:rPr lang="en-US" dirty="0"/>
                  <a:t> Form</a:t>
                </a:r>
                <a:br>
                  <a:rPr lang="en-US" sz="2800" dirty="0"/>
                </a:b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sz="2800" dirty="0">
                    <a:latin typeface="Cambria Math"/>
                  </a:rPr>
                  <a:t> </a:t>
                </a:r>
                <a:r>
                  <a:rPr lang="en-US" sz="2800" dirty="0"/>
                  <a:t>(cont.)</a:t>
                </a:r>
                <a:endParaRPr sz="2800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8667" b="-16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  <a:defRPr sz="2800"/>
                </a:pPr>
                <a:r>
                  <a:rPr lang="en-US" b="1" dirty="0"/>
                  <a:t>Check</a:t>
                </a:r>
              </a:p>
              <a:p>
                <a:pPr>
                  <a:lnSpc>
                    <a:spcPct val="150000"/>
                  </a:lnSpc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−26=2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−14−4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2800" dirty="0"/>
              </a:p>
              <a:p>
                <a:pPr>
                  <a:lnSpc>
                    <a:spcPct val="150000"/>
                  </a:lnSpc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−26=2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−14−4(6)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lnSpc>
                    <a:spcPct val="150000"/>
                  </a:lnSpc>
                  <a:defRPr sz="2800"/>
                </a:pPr>
                <a:r>
                  <a:rPr lang="en-US" sz="2800" b="0" dirty="0"/>
                  <a:t>    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−26=12−14−4</m:t>
                    </m:r>
                  </m:oMath>
                </a14:m>
                <a:endParaRPr lang="en-US" sz="2800" dirty="0"/>
              </a:p>
              <a:p>
                <a:pPr>
                  <a:lnSpc>
                    <a:spcPct val="150000"/>
                  </a:lnSpc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−26=−26</m:t>
                      </m:r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1954BA5A-2CE9-E9BA-CF8B-458A3424EC07}"/>
              </a:ext>
            </a:extLst>
          </p:cNvPr>
          <p:cNvSpPr txBox="1"/>
          <p:nvPr/>
        </p:nvSpPr>
        <p:spPr>
          <a:xfrm>
            <a:off x="5267092" y="398579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True statement</a:t>
            </a:r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8A7F5A1-76EF-EF4F-A3E7-7ECC18523AC3}"/>
              </a:ext>
            </a:extLst>
          </p:cNvPr>
          <p:cNvSpPr txBox="1"/>
          <p:nvPr/>
        </p:nvSpPr>
        <p:spPr>
          <a:xfrm>
            <a:off x="5267092" y="3292989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ECDFAB6-BC1B-DA86-268D-5AF5C3834C98}"/>
                  </a:ext>
                </a:extLst>
              </p:cNvPr>
              <p:cNvSpPr txBox="1"/>
              <p:nvPr/>
            </p:nvSpPr>
            <p:spPr>
              <a:xfrm>
                <a:off x="5267092" y="2544609"/>
                <a:ext cx="2286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Substitute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=6.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ECDFAB6-BC1B-DA86-268D-5AF5C3834C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7092" y="2544609"/>
                <a:ext cx="2286000" cy="369332"/>
              </a:xfrm>
              <a:prstGeom prst="rect">
                <a:avLst/>
              </a:prstGeom>
              <a:blipFill>
                <a:blip r:embed="rId4"/>
                <a:stretch>
                  <a:fillRect l="-2133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A31669AE-A2B9-9951-3DD8-3C78C73AEF2A}"/>
              </a:ext>
            </a:extLst>
          </p:cNvPr>
          <p:cNvSpPr txBox="1"/>
          <p:nvPr/>
        </p:nvSpPr>
        <p:spPr>
          <a:xfrm>
            <a:off x="2096430" y="2336181"/>
            <a:ext cx="15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?</a:t>
            </a:r>
            <a:endParaRPr lang="en-IN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D00A62D-1725-752B-0C62-23EEB988A60C}"/>
              </a:ext>
            </a:extLst>
          </p:cNvPr>
          <p:cNvSpPr txBox="1"/>
          <p:nvPr/>
        </p:nvSpPr>
        <p:spPr>
          <a:xfrm>
            <a:off x="2116872" y="3101023"/>
            <a:ext cx="15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?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21294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3: Solving Linear Equations Involving Decimals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400" dirty="0"/>
                  <a:t>Solve the equation: 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 panose="02040503050406030204" pitchFamily="18" charset="0"/>
                      </a:rPr>
                      <m:t>16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53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18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23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US" sz="2400" dirty="0"/>
              </a:p>
              <a:p>
                <a:pPr>
                  <a:defRPr sz="2800"/>
                </a:pPr>
                <a:r>
                  <a:rPr lang="en-US" sz="2400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     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16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53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18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23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400" dirty="0"/>
              </a:p>
              <a:p>
                <a:pPr>
                  <a:defRPr sz="2800"/>
                </a:pPr>
                <a:endParaRPr lang="en-US" sz="1200" b="0" i="1" dirty="0">
                  <a:latin typeface="Cambria Math" panose="02040503050406030204" pitchFamily="18" charset="0"/>
                </a:endParaRP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100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53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18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23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100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  <a:p>
                <a:pPr>
                  <a:defRPr sz="2800"/>
                </a:pPr>
                <a:endParaRPr lang="en-IN" sz="12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      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1653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1820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623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120</m:t>
                      </m:r>
                    </m:oMath>
                  </m:oMathPara>
                </a14:m>
                <a:endParaRPr lang="en-US" sz="24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                       </m:t>
                      </m:r>
                    </m:oMath>
                  </m:oMathPara>
                </a14:m>
                <a:endParaRPr lang="en-US" sz="1200" b="0" i="1" dirty="0">
                  <a:latin typeface="Cambria Math" panose="02040503050406030204" pitchFamily="18" charset="0"/>
                </a:endParaRPr>
              </a:p>
              <a:p>
                <a:pPr>
                  <a:defRPr sz="2800"/>
                </a:pPr>
                <a:r>
                  <a:rPr lang="en-US" sz="2400" b="0" dirty="0"/>
                  <a:t>              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1030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1820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120</m:t>
                    </m:r>
                  </m:oMath>
                </a14:m>
                <a:endParaRPr lang="en-US" sz="2400" b="0" dirty="0"/>
              </a:p>
              <a:p>
                <a:pPr>
                  <a:defRPr sz="2800"/>
                </a:pPr>
                <a:endParaRPr lang="en-US" sz="1200" b="0" i="1" dirty="0">
                  <a:latin typeface="Cambria Math" panose="02040503050406030204" pitchFamily="18" charset="0"/>
                </a:endParaRP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1030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1820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1030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120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1030</m:t>
                      </m:r>
                    </m:oMath>
                  </m:oMathPara>
                </a14:m>
                <a:endParaRPr lang="en-US" sz="2400" b="0" dirty="0"/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111" t="-9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34556612-3C79-001A-C46A-F998706EC720}"/>
              </a:ext>
            </a:extLst>
          </p:cNvPr>
          <p:cNvSpPr txBox="1"/>
          <p:nvPr/>
        </p:nvSpPr>
        <p:spPr>
          <a:xfrm>
            <a:off x="6152065" y="1863304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Write the equation.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C68BBAD-6129-4678-54F8-393AB0384AFA}"/>
                  </a:ext>
                </a:extLst>
              </p:cNvPr>
              <p:cNvSpPr txBox="1"/>
              <p:nvPr/>
            </p:nvSpPr>
            <p:spPr>
              <a:xfrm>
                <a:off x="6172200" y="2235678"/>
                <a:ext cx="2819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Multiply both sides 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C68BBAD-6129-4678-54F8-393AB0384A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2235678"/>
                <a:ext cx="2819400" cy="369332"/>
              </a:xfrm>
              <a:prstGeom prst="rect">
                <a:avLst/>
              </a:prstGeom>
              <a:blipFill>
                <a:blip r:embed="rId3"/>
                <a:stretch>
                  <a:fillRect l="-1948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0A0B5AD8-251F-38E8-3EF3-35D18859BB9F}"/>
              </a:ext>
            </a:extLst>
          </p:cNvPr>
          <p:cNvSpPr txBox="1"/>
          <p:nvPr/>
        </p:nvSpPr>
        <p:spPr>
          <a:xfrm>
            <a:off x="6152065" y="36576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Combine like terms.</a:t>
            </a:r>
            <a:endParaRPr lang="en-IN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3D56D3-1B92-B09D-60A5-FABDC77E0F83}"/>
              </a:ext>
            </a:extLst>
          </p:cNvPr>
          <p:cNvSpPr txBox="1"/>
          <p:nvPr/>
        </p:nvSpPr>
        <p:spPr>
          <a:xfrm>
            <a:off x="6162129" y="30480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7FBD37-736B-2650-CD50-C3AA6947DFA7}"/>
              </a:ext>
            </a:extLst>
          </p:cNvPr>
          <p:cNvSpPr txBox="1"/>
          <p:nvPr/>
        </p:nvSpPr>
        <p:spPr>
          <a:xfrm>
            <a:off x="6162129" y="2469582"/>
            <a:ext cx="3317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(This results in integer coefficients.) 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4BBCFB6-6009-5E47-D374-05F3AF746C08}"/>
                  </a:ext>
                </a:extLst>
              </p:cNvPr>
              <p:cNvSpPr txBox="1"/>
              <p:nvPr/>
            </p:nvSpPr>
            <p:spPr>
              <a:xfrm>
                <a:off x="6153150" y="4242316"/>
                <a:ext cx="28575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Add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1030</m:t>
                    </m:r>
                  </m:oMath>
                </a14:m>
                <a:r>
                  <a:rPr lang="en-US" dirty="0"/>
                  <a:t> to both sides.</a:t>
                </a:r>
                <a:endParaRPr lang="en-IN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4BBCFB6-6009-5E47-D374-05F3AF746C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3150" y="4242316"/>
                <a:ext cx="2857500" cy="369332"/>
              </a:xfrm>
              <a:prstGeom prst="rect">
                <a:avLst/>
              </a:prstGeom>
              <a:blipFill>
                <a:blip r:embed="rId4"/>
                <a:stretch>
                  <a:fillRect l="-1706" t="-983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3: Solving Linear Equations Involving Decimals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   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1820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910</m:t>
                      </m:r>
                    </m:oMath>
                  </m:oMathPara>
                </a14:m>
                <a:endParaRPr lang="en-US" sz="24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   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1820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1820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910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1820</m:t>
                          </m:r>
                        </m:den>
                      </m:f>
                    </m:oMath>
                  </m:oMathPara>
                </a14:m>
                <a:endParaRPr lang="en-US" sz="2400" b="0" dirty="0"/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b="0" i="0" dirty="0">
                    <a:latin typeface="+mj-lt"/>
                  </a:rPr>
                  <a:t>or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2400" dirty="0"/>
              </a:p>
              <a:p>
                <a:pPr>
                  <a:defRPr sz="2800"/>
                </a:pPr>
                <a:r>
                  <a:rPr lang="en-IN" sz="2400" b="1" dirty="0"/>
                  <a:t>Check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 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16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53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18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23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4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16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53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18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23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4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      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16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53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23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4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  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400" b="0" dirty="0"/>
              </a:p>
              <a:p>
                <a:pPr>
                  <a:defRPr sz="2800"/>
                </a:pPr>
                <a:endParaRPr lang="en-US" sz="2800" b="0" dirty="0"/>
              </a:p>
              <a:p>
                <a:pPr>
                  <a:defRPr sz="2800"/>
                </a:pPr>
                <a:endParaRPr lang="en-US" sz="2800" b="0" dirty="0"/>
              </a:p>
              <a:p>
                <a:pPr>
                  <a:defRPr sz="2800"/>
                </a:pPr>
                <a:endParaRPr lang="en-US" sz="2800" b="0" dirty="0"/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7C98E8B-78CA-15E1-49E4-E8FB6265718F}"/>
                  </a:ext>
                </a:extLst>
              </p:cNvPr>
              <p:cNvSpPr txBox="1"/>
              <p:nvPr/>
            </p:nvSpPr>
            <p:spPr>
              <a:xfrm>
                <a:off x="4038600" y="1600200"/>
                <a:ext cx="3276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Divide both sides by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1820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7C98E8B-78CA-15E1-49E4-E8FB626571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1600200"/>
                <a:ext cx="3276600" cy="369332"/>
              </a:xfrm>
              <a:prstGeom prst="rect">
                <a:avLst/>
              </a:prstGeom>
              <a:blipFill>
                <a:blip r:embed="rId3"/>
                <a:stretch>
                  <a:fillRect l="-1676" t="-10000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ABA57E3D-B425-9636-DC58-8755B00975BD}"/>
              </a:ext>
            </a:extLst>
          </p:cNvPr>
          <p:cNvSpPr txBox="1"/>
          <p:nvPr/>
        </p:nvSpPr>
        <p:spPr>
          <a:xfrm>
            <a:off x="4038600" y="109190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DC57339-27F2-7240-454E-34097C335D84}"/>
              </a:ext>
            </a:extLst>
          </p:cNvPr>
          <p:cNvSpPr txBox="1"/>
          <p:nvPr/>
        </p:nvSpPr>
        <p:spPr>
          <a:xfrm>
            <a:off x="4038600" y="22860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042B171-5207-0123-8992-4C24E91211B8}"/>
                  </a:ext>
                </a:extLst>
              </p:cNvPr>
              <p:cNvSpPr txBox="1"/>
              <p:nvPr/>
            </p:nvSpPr>
            <p:spPr>
              <a:xfrm>
                <a:off x="5108593" y="3581400"/>
                <a:ext cx="2286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Substitute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042B171-5207-0123-8992-4C24E91211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8593" y="3581400"/>
                <a:ext cx="2286000" cy="369332"/>
              </a:xfrm>
              <a:prstGeom prst="rect">
                <a:avLst/>
              </a:prstGeom>
              <a:blipFill>
                <a:blip r:embed="rId4"/>
                <a:stretch>
                  <a:fillRect l="-2133" t="-10000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3CB13D3F-13F6-C64F-7A45-368D514CDF16}"/>
              </a:ext>
            </a:extLst>
          </p:cNvPr>
          <p:cNvSpPr txBox="1"/>
          <p:nvPr/>
        </p:nvSpPr>
        <p:spPr>
          <a:xfrm>
            <a:off x="5108593" y="3927092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Simplify.</a:t>
            </a:r>
            <a:endParaRPr lang="en-IN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50C7589-6680-153D-F335-9D205B2F5B4B}"/>
              </a:ext>
            </a:extLst>
          </p:cNvPr>
          <p:cNvSpPr txBox="1"/>
          <p:nvPr/>
        </p:nvSpPr>
        <p:spPr>
          <a:xfrm>
            <a:off x="5083433" y="4306454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True statement</a:t>
            </a:r>
            <a:endParaRPr lang="en-IN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6BC4925-5829-F8AD-04B6-71ED17047EE0}"/>
              </a:ext>
            </a:extLst>
          </p:cNvPr>
          <p:cNvSpPr txBox="1"/>
          <p:nvPr/>
        </p:nvSpPr>
        <p:spPr>
          <a:xfrm flipH="1">
            <a:off x="3869472" y="3390432"/>
            <a:ext cx="169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?</a:t>
            </a:r>
            <a:endParaRPr lang="en-IN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A7319C7-8BE8-3415-AD34-D0EBF7D8C2FF}"/>
              </a:ext>
            </a:extLst>
          </p:cNvPr>
          <p:cNvSpPr txBox="1"/>
          <p:nvPr/>
        </p:nvSpPr>
        <p:spPr>
          <a:xfrm flipH="1">
            <a:off x="3862284" y="3742426"/>
            <a:ext cx="169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?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93001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Solving Linear Equations Involving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Solve the equation: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𝑥</m:t>
                    </m:r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endParaRPr lang="ar-AE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18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18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18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18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18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18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18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18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4D7AFC2-E2DD-18BC-7BF3-5F008F4EE417}"/>
              </a:ext>
            </a:extLst>
          </p:cNvPr>
          <p:cNvCxnSpPr>
            <a:cxnSpLocks/>
          </p:cNvCxnSpPr>
          <p:nvPr/>
        </p:nvCxnSpPr>
        <p:spPr>
          <a:xfrm flipH="1">
            <a:off x="1261946" y="5029200"/>
            <a:ext cx="4572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87E4EC6-4D7C-0C51-C927-D41C362E40BE}"/>
              </a:ext>
            </a:extLst>
          </p:cNvPr>
          <p:cNvCxnSpPr>
            <a:cxnSpLocks/>
          </p:cNvCxnSpPr>
          <p:nvPr/>
        </p:nvCxnSpPr>
        <p:spPr>
          <a:xfrm flipH="1">
            <a:off x="1747024" y="5587103"/>
            <a:ext cx="4572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4774A34-49B2-C716-83FA-3D0DCC618FC0}"/>
              </a:ext>
            </a:extLst>
          </p:cNvPr>
          <p:cNvCxnSpPr>
            <a:cxnSpLocks/>
          </p:cNvCxnSpPr>
          <p:nvPr/>
        </p:nvCxnSpPr>
        <p:spPr>
          <a:xfrm flipH="1">
            <a:off x="2785946" y="5029200"/>
            <a:ext cx="4572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CD4CBA9-B74C-F573-3009-1E6D0174756D}"/>
              </a:ext>
            </a:extLst>
          </p:cNvPr>
          <p:cNvCxnSpPr>
            <a:cxnSpLocks/>
          </p:cNvCxnSpPr>
          <p:nvPr/>
        </p:nvCxnSpPr>
        <p:spPr>
          <a:xfrm flipH="1">
            <a:off x="3319346" y="5556437"/>
            <a:ext cx="4572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9FFF34D-950D-2E2D-C8A9-70BCB4841C72}"/>
              </a:ext>
            </a:extLst>
          </p:cNvPr>
          <p:cNvCxnSpPr>
            <a:cxnSpLocks/>
          </p:cNvCxnSpPr>
          <p:nvPr/>
        </p:nvCxnSpPr>
        <p:spPr>
          <a:xfrm flipH="1">
            <a:off x="4195646" y="5029200"/>
            <a:ext cx="4572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641511F-6DDB-FD83-F0C8-798744FCB15E}"/>
              </a:ext>
            </a:extLst>
          </p:cNvPr>
          <p:cNvCxnSpPr>
            <a:cxnSpLocks/>
          </p:cNvCxnSpPr>
          <p:nvPr/>
        </p:nvCxnSpPr>
        <p:spPr>
          <a:xfrm flipH="1">
            <a:off x="5200185" y="5556437"/>
            <a:ext cx="4572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617E7ECA-902F-FC40-496B-8835CE7DE218}"/>
              </a:ext>
            </a:extLst>
          </p:cNvPr>
          <p:cNvSpPr txBox="1"/>
          <p:nvPr/>
        </p:nvSpPr>
        <p:spPr>
          <a:xfrm>
            <a:off x="1109546" y="4680312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  <a:endParaRPr lang="en-IN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739B5DF-5324-752F-9F8E-2FAA187A6F8F}"/>
              </a:ext>
            </a:extLst>
          </p:cNvPr>
          <p:cNvSpPr txBox="1"/>
          <p:nvPr/>
        </p:nvSpPr>
        <p:spPr>
          <a:xfrm>
            <a:off x="2633546" y="47741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</a:t>
            </a:r>
            <a:endParaRPr lang="en-IN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73011C-D3C6-3206-6EB7-33FAFF9A5DFD}"/>
              </a:ext>
            </a:extLst>
          </p:cNvPr>
          <p:cNvSpPr txBox="1"/>
          <p:nvPr/>
        </p:nvSpPr>
        <p:spPr>
          <a:xfrm>
            <a:off x="4184495" y="4688263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  <a:endParaRPr lang="en-IN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86264C5-093F-D41C-A59E-22263D0B1D47}"/>
              </a:ext>
            </a:extLst>
          </p:cNvPr>
          <p:cNvSpPr txBox="1"/>
          <p:nvPr/>
        </p:nvSpPr>
        <p:spPr>
          <a:xfrm>
            <a:off x="5936168" y="2273887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Write the equation.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1AFC715-732D-B7A2-1674-8B826EBA18EE}"/>
                  </a:ext>
                </a:extLst>
              </p:cNvPr>
              <p:cNvSpPr txBox="1"/>
              <p:nvPr/>
            </p:nvSpPr>
            <p:spPr>
              <a:xfrm>
                <a:off x="5936168" y="3079931"/>
                <a:ext cx="32766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Multiply both sides by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18</m:t>
                    </m:r>
                  </m:oMath>
                </a14:m>
                <a:r>
                  <a:rPr lang="en-US" dirty="0"/>
                  <a:t> (the</a:t>
                </a:r>
              </a:p>
              <a:p>
                <a:r>
                  <a:rPr lang="en-US" dirty="0"/>
                  <a:t>LCM of the denominators).</a:t>
                </a:r>
                <a:endParaRPr lang="en-IN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1AFC715-732D-B7A2-1674-8B826EBA18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6168" y="3079931"/>
                <a:ext cx="3276600" cy="646331"/>
              </a:xfrm>
              <a:prstGeom prst="rect">
                <a:avLst/>
              </a:prstGeom>
              <a:blipFill>
                <a:blip r:embed="rId3"/>
                <a:stretch>
                  <a:fillRect l="-1676" t="-4717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>
            <a:extLst>
              <a:ext uri="{FF2B5EF4-FFF2-40B4-BE49-F238E27FC236}">
                <a16:creationId xmlns:a16="http://schemas.microsoft.com/office/drawing/2014/main" id="{3CA5F444-D8B9-93C1-0147-755A262AC7B0}"/>
              </a:ext>
            </a:extLst>
          </p:cNvPr>
          <p:cNvSpPr txBox="1"/>
          <p:nvPr/>
        </p:nvSpPr>
        <p:spPr>
          <a:xfrm>
            <a:off x="5936168" y="4227061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Apply the distributive property.</a:t>
            </a:r>
            <a:endParaRPr lang="en-IN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965D775-6DD4-D808-F32A-9495FF5465D9}"/>
              </a:ext>
            </a:extLst>
          </p:cNvPr>
          <p:cNvSpPr txBox="1"/>
          <p:nvPr/>
        </p:nvSpPr>
        <p:spPr>
          <a:xfrm>
            <a:off x="5936168" y="5217771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Multiply.</a:t>
            </a:r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1224</TotalTime>
  <Words>2417</Words>
  <Application>Microsoft Office PowerPoint</Application>
  <PresentationFormat>On-screen Show (4:3)</PresentationFormat>
  <Paragraphs>370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Cambria Math</vt:lpstr>
      <vt:lpstr>Courier New</vt:lpstr>
      <vt:lpstr>Arial</vt:lpstr>
      <vt:lpstr>Calibri</vt:lpstr>
      <vt:lpstr>Office Theme</vt:lpstr>
      <vt:lpstr>Section 2.2</vt:lpstr>
      <vt:lpstr>Procedure: Procedure for Solving Linear Equations that Simplify to the Form ax+b=c</vt:lpstr>
      <vt:lpstr>Example 1: Solving Linear Equations of the Form  ax+b=c</vt:lpstr>
      <vt:lpstr>Example 1: Solving Linear Equations of the Form  ax+b=c (cont.)</vt:lpstr>
      <vt:lpstr>Example 2: Solving Linear Equations of the Form  ax+b=c</vt:lpstr>
      <vt:lpstr>Example 2: Solving Linear Equations of the Form  ax+b=c (cont.)</vt:lpstr>
      <vt:lpstr>Example 3: Solving Linear Equations Involving Decimals</vt:lpstr>
      <vt:lpstr>Example 3: Solving Linear Equations Involving Decimals (cont.)</vt:lpstr>
      <vt:lpstr>Example 4: Solving Linear Equations Involving Fractions</vt:lpstr>
      <vt:lpstr>Example 4: Solving Linear Equations Involving Fractions (cont.)</vt:lpstr>
      <vt:lpstr>Example 4: Solving Linear Equations Involving Fractions (cont.)</vt:lpstr>
      <vt:lpstr>Note</vt:lpstr>
      <vt:lpstr>Procedure: Procedure for Solving Linear Equations that Simplify to the Form ax+b=cx+d</vt:lpstr>
      <vt:lpstr>Procedure: Procedure for Solving Linear Equations that Simplify to the Form ax+b=cx+d (cont.)</vt:lpstr>
      <vt:lpstr>Example 5: Solving Linear Equations of the Form  ax+b=cx+d</vt:lpstr>
      <vt:lpstr>Example 5: Solving Linear Equations of the Form  ax+b=cx+d (cont.)</vt:lpstr>
      <vt:lpstr>Example 6: Solving Linear Equations of the Form  ax+b=cx+d</vt:lpstr>
      <vt:lpstr>Example 6: Solving Linear Equations of the Form  ax+b=cx+d (cont.)</vt:lpstr>
      <vt:lpstr>Example 7: Solving Linear Equations Involving Decimals</vt:lpstr>
      <vt:lpstr>Example 7: Solving Linear Equations Involving Decimals (cont.)</vt:lpstr>
      <vt:lpstr>Example 8: Solving Linear Equations Involving Fractions</vt:lpstr>
      <vt:lpstr>Example 8: Solving Linear Equations Involving Fractions (cont.)</vt:lpstr>
      <vt:lpstr>Example 9: Solving Linear Equations Involving Parentheses</vt:lpstr>
      <vt:lpstr>Example 9: Solving Linear Equations Involving Parentheses (cont.)</vt:lpstr>
      <vt:lpstr>Completion Example 10: Solving Equations Involving Parentheses</vt:lpstr>
      <vt:lpstr>Completion Example 10: Solving Equations Involving Parentheses (cont.)</vt:lpstr>
      <vt:lpstr>Three Types of Equations</vt:lpstr>
      <vt:lpstr>Example 11: Determining Types of Equations</vt:lpstr>
      <vt:lpstr>Example 11: Determining Types of Equations (cont.)</vt:lpstr>
      <vt:lpstr>Example 12: Determining Types of Equations</vt:lpstr>
      <vt:lpstr>Example 13: Determining Types of Equations</vt:lpstr>
      <vt:lpstr>Example 13: Determining Types of Equations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143</cp:revision>
  <dcterms:created xsi:type="dcterms:W3CDTF">2013-04-26T14:43:13Z</dcterms:created>
  <dcterms:modified xsi:type="dcterms:W3CDTF">2024-08-05T13:03:44Z</dcterms:modified>
</cp:coreProperties>
</file>