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95" r:id="rId3"/>
    <p:sldId id="275" r:id="rId4"/>
    <p:sldId id="297" r:id="rId5"/>
    <p:sldId id="298" r:id="rId6"/>
    <p:sldId id="296" r:id="rId7"/>
    <p:sldId id="259" r:id="rId8"/>
    <p:sldId id="299" r:id="rId9"/>
    <p:sldId id="300" r:id="rId10"/>
    <p:sldId id="261" r:id="rId11"/>
    <p:sldId id="301" r:id="rId12"/>
    <p:sldId id="264" r:id="rId13"/>
    <p:sldId id="302" r:id="rId14"/>
    <p:sldId id="267" r:id="rId15"/>
    <p:sldId id="269" r:id="rId16"/>
    <p:sldId id="271" r:id="rId17"/>
    <p:sldId id="303" r:id="rId18"/>
    <p:sldId id="273" r:id="rId19"/>
    <p:sldId id="304" r:id="rId20"/>
    <p:sldId id="305" r:id="rId21"/>
    <p:sldId id="306"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1D33680-7618-484F-A560-4E8E61F3405E}">
          <p14:sldIdLst>
            <p14:sldId id="256"/>
            <p14:sldId id="295"/>
            <p14:sldId id="275"/>
            <p14:sldId id="297"/>
            <p14:sldId id="298"/>
            <p14:sldId id="296"/>
            <p14:sldId id="259"/>
            <p14:sldId id="299"/>
            <p14:sldId id="300"/>
            <p14:sldId id="261"/>
            <p14:sldId id="301"/>
            <p14:sldId id="264"/>
            <p14:sldId id="302"/>
            <p14:sldId id="267"/>
            <p14:sldId id="269"/>
            <p14:sldId id="271"/>
            <p14:sldId id="303"/>
            <p14:sldId id="273"/>
            <p14:sldId id="304"/>
            <p14:sldId id="305"/>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 id="2" name="syamprasad" initials="s" lastIdx="1"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8/5/2024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8/5/2024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797882"/>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3.xml"/><Relationship Id="rId4" Type="http://schemas.openxmlformats.org/officeDocument/2006/relationships/image" Target="../media/image25.png"/></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3.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3.xml"/><Relationship Id="rId5" Type="http://schemas.openxmlformats.org/officeDocument/2006/relationships/image" Target="../media/image39.png"/><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3.xml"/><Relationship Id="rId5" Type="http://schemas.openxmlformats.org/officeDocument/2006/relationships/image" Target="../media/image43.png"/><Relationship Id="rId4" Type="http://schemas.openxmlformats.org/officeDocument/2006/relationships/image" Target="../media/image42.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Working with Formulas</a:t>
            </a:r>
          </a:p>
        </p:txBody>
      </p:sp>
      <p:sp>
        <p:nvSpPr>
          <p:cNvPr id="3" name="Title 2"/>
          <p:cNvSpPr>
            <a:spLocks noGrp="1"/>
          </p:cNvSpPr>
          <p:nvPr>
            <p:ph type="title"/>
          </p:nvPr>
        </p:nvSpPr>
        <p:spPr/>
        <p:txBody>
          <a:bodyPr/>
          <a:lstStyle/>
          <a:p>
            <a:r>
              <a:rPr dirty="0"/>
              <a:t>Section 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Application: Evaluating Formulas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The lifting force </a:t>
                </a:r>
                <a14:m>
                  <m:oMath xmlns:m="http://schemas.openxmlformats.org/officeDocument/2006/math">
                    <m:r>
                      <a:rPr lang="en-US" sz="2800" b="0" i="1" smtClean="0">
                        <a:latin typeface="Cambria Math" panose="02040503050406030204" pitchFamily="18" charset="0"/>
                      </a:rPr>
                      <m:t>𝐹</m:t>
                    </m:r>
                  </m:oMath>
                </a14:m>
                <a:r>
                  <a:rPr lang="en-US" sz="2800" dirty="0"/>
                  <a:t> exerted on an airplane wing is found by multiplying some constant </a:t>
                </a:r>
                <a14:m>
                  <m:oMath xmlns:m="http://schemas.openxmlformats.org/officeDocument/2006/math">
                    <m:r>
                      <a:rPr lang="en-US" sz="2800" b="0" i="1" smtClean="0">
                        <a:latin typeface="Cambria Math" panose="02040503050406030204" pitchFamily="18" charset="0"/>
                      </a:rPr>
                      <m:t>𝑘</m:t>
                    </m:r>
                  </m:oMath>
                </a14:m>
                <a:r>
                  <a:rPr lang="en-US" sz="2800" dirty="0"/>
                  <a:t> by the area </a:t>
                </a:r>
                <a14:m>
                  <m:oMath xmlns:m="http://schemas.openxmlformats.org/officeDocument/2006/math">
                    <m:r>
                      <a:rPr lang="en-US" sz="2800" b="0" i="1" smtClean="0">
                        <a:latin typeface="Cambria Math" panose="02040503050406030204" pitchFamily="18" charset="0"/>
                      </a:rPr>
                      <m:t>𝐴</m:t>
                    </m:r>
                  </m:oMath>
                </a14:m>
                <a:r>
                  <a:rPr lang="en-US" sz="2800" dirty="0"/>
                  <a:t> of the wing's surface and by the square of the plane's velocity </a:t>
                </a:r>
                <a14:m>
                  <m:oMath xmlns:m="http://schemas.openxmlformats.org/officeDocument/2006/math">
                    <m:r>
                      <a:rPr lang="en-US" sz="2800" b="0" i="1" smtClean="0">
                        <a:latin typeface="Cambria Math" panose="02040503050406030204" pitchFamily="18" charset="0"/>
                      </a:rPr>
                      <m:t>𝑣</m:t>
                    </m:r>
                  </m:oMath>
                </a14:m>
                <a:r>
                  <a:rPr lang="en-US" sz="2800" dirty="0"/>
                  <a:t>. The formula is </a:t>
                </a:r>
                <a14:m>
                  <m:oMath xmlns:m="http://schemas.openxmlformats.org/officeDocument/2006/math">
                    <m:r>
                      <a:rPr lang="en-US">
                        <a:latin typeface="Cambria Math" panose="02040503050406030204" pitchFamily="18" charset="0"/>
                      </a:rPr>
                      <m:t>𝐹</m:t>
                    </m:r>
                    <m:r>
                      <a:rPr lang="en-US">
                        <a:latin typeface="Cambria Math" panose="02040503050406030204" pitchFamily="18" charset="0"/>
                      </a:rPr>
                      <m:t>=</m:t>
                    </m:r>
                    <m:r>
                      <a:rPr lang="en-US">
                        <a:latin typeface="Cambria Math" panose="02040503050406030204" pitchFamily="18" charset="0"/>
                      </a:rPr>
                      <m:t>𝑘𝐴</m:t>
                    </m:r>
                    <m:sSup>
                      <m:sSupPr>
                        <m:ctrlPr>
                          <a:rPr lang="ar-AE" i="1">
                            <a:latin typeface="Cambria Math" panose="02040503050406030204" pitchFamily="18" charset="0"/>
                          </a:rPr>
                        </m:ctrlPr>
                      </m:sSupPr>
                      <m:e>
                        <m:r>
                          <a:rPr lang="ar-AE">
                            <a:latin typeface="Cambria Math" panose="02040503050406030204" pitchFamily="18" charset="0"/>
                          </a:rPr>
                          <m:t>𝑣</m:t>
                        </m:r>
                      </m:e>
                      <m:sup>
                        <m:r>
                          <a:rPr lang="ar-AE">
                            <a:latin typeface="Cambria Math" panose="02040503050406030204" pitchFamily="18" charset="0"/>
                          </a:rPr>
                          <m:t>2</m:t>
                        </m:r>
                      </m:sup>
                    </m:sSup>
                    <m:r>
                      <a:rPr lang="en-US" b="0" i="1" smtClean="0">
                        <a:latin typeface="Cambria Math" panose="02040503050406030204" pitchFamily="18" charset="0"/>
                      </a:rPr>
                      <m:t>.</m:t>
                    </m:r>
                  </m:oMath>
                </a14:m>
                <a:r>
                  <a:rPr lang="ar-AE" sz="2800" dirty="0"/>
                  <a:t> </a:t>
                </a:r>
                <a:r>
                  <a:rPr lang="en-US" sz="2800" dirty="0"/>
                  <a:t>Find the force on a plane's wing during take-off if the area of the wing is </a:t>
                </a:r>
                <a14:m>
                  <m:oMath xmlns:m="http://schemas.openxmlformats.org/officeDocument/2006/math">
                    <m:r>
                      <a:rPr lang="en-US">
                        <a:latin typeface="Cambria Math" panose="02040503050406030204" pitchFamily="18" charset="0"/>
                      </a:rPr>
                      <m:t>120</m:t>
                    </m:r>
                    <m:r>
                      <a:rPr lang="en-US" b="0" i="0" smtClean="0">
                        <a:latin typeface="Cambria Math" panose="02040503050406030204" pitchFamily="18" charset="0"/>
                      </a:rPr>
                      <m:t> </m:t>
                    </m:r>
                    <m:sSup>
                      <m:sSupPr>
                        <m:ctrlPr>
                          <a:rPr lang="ar-AE" i="1">
                            <a:latin typeface="Cambria Math" panose="02040503050406030204" pitchFamily="18" charset="0"/>
                          </a:rPr>
                        </m:ctrlPr>
                      </m:sSupPr>
                      <m:e>
                        <m:r>
                          <m:rPr>
                            <m:sty m:val="p"/>
                          </m:rPr>
                          <a:rPr lang="en-US">
                            <a:latin typeface="Cambria Math" panose="02040503050406030204" pitchFamily="18" charset="0"/>
                          </a:rPr>
                          <m:t>ft</m:t>
                        </m:r>
                      </m:e>
                      <m:sup>
                        <m:r>
                          <a:rPr lang="ar-AE">
                            <a:latin typeface="Cambria Math" panose="02040503050406030204" pitchFamily="18" charset="0"/>
                          </a:rPr>
                          <m:t>2</m:t>
                        </m:r>
                      </m:sup>
                    </m:sSup>
                  </m:oMath>
                </a14:m>
                <a:r>
                  <a:rPr lang="en-US" sz="2800" dirty="0"/>
                  <a:t>,</a:t>
                </a:r>
                <a:r>
                  <a:rPr lang="en-US" dirty="0"/>
                  <a:t> </a:t>
                </a:r>
                <a14:m>
                  <m:oMath xmlns:m="http://schemas.openxmlformats.org/officeDocument/2006/math">
                    <m:r>
                      <a:rPr lang="en-US" i="1">
                        <a:latin typeface="Cambria Math" panose="02040503050406030204" pitchFamily="18" charset="0"/>
                      </a:rPr>
                      <m:t>𝑘</m:t>
                    </m:r>
                    <m:r>
                      <a:rPr lang="en-US" i="1">
                        <a:latin typeface="Cambria Math" panose="02040503050406030204" pitchFamily="18" charset="0"/>
                      </a:rPr>
                      <m:t> </m:t>
                    </m:r>
                  </m:oMath>
                </a14:m>
                <a:r>
                  <a:rPr lang="en-US" sz="2800" dirty="0"/>
                  <a:t>is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4</m:t>
                        </m:r>
                      </m:num>
                      <m:den>
                        <m:r>
                          <a:rPr lang="ar-AE">
                            <a:latin typeface="Cambria Math" panose="02040503050406030204" pitchFamily="18" charset="0"/>
                          </a:rPr>
                          <m:t>3</m:t>
                        </m:r>
                      </m:den>
                    </m:f>
                  </m:oMath>
                </a14:m>
                <a:r>
                  <a:rPr lang="en-US" sz="2800" dirty="0"/>
                  <a:t>,</a:t>
                </a:r>
                <a:r>
                  <a:rPr lang="ar-AE" sz="2800" dirty="0"/>
                  <a:t> </a:t>
                </a:r>
                <a:r>
                  <a:rPr lang="en-US" sz="2800" dirty="0"/>
                  <a:t>and the plane is traveling </a:t>
                </a:r>
                <a:r>
                  <a:rPr lang="en-US" sz="2800" dirty="0">
                    <a:latin typeface="Cambria Math"/>
                  </a:rPr>
                  <a:t>80</a:t>
                </a:r>
                <a:r>
                  <a:rPr lang="en-US" sz="2800" dirty="0"/>
                  <a:t> miles per hour during takeoff.</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US">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Application: Evaluating Formulas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US" sz="2800" b="1" dirty="0"/>
                  <a:t>Solution</a:t>
                </a:r>
              </a:p>
              <a:p>
                <a:pPr>
                  <a:defRPr sz="2800"/>
                </a:pPr>
                <a:r>
                  <a:rPr lang="en-US" dirty="0"/>
                  <a:t>We know that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num>
                      <m:den>
                        <m:r>
                          <a:rPr lang="en-US" b="0" i="1" smtClean="0">
                            <a:latin typeface="Cambria Math" panose="02040503050406030204" pitchFamily="18" charset="0"/>
                          </a:rPr>
                          <m:t>3</m:t>
                        </m:r>
                      </m:den>
                    </m:f>
                    <m:r>
                      <a:rPr lang="en-US" b="0" i="1" smtClean="0">
                        <a:latin typeface="Cambria Math" panose="02040503050406030204" pitchFamily="18" charset="0"/>
                      </a:rPr>
                      <m:t>, </m:t>
                    </m:r>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120</m:t>
                    </m:r>
                    <m:r>
                      <a:rPr lang="en-US" b="0" i="1" smtClean="0">
                        <a:latin typeface="Cambria Math" panose="02040503050406030204" pitchFamily="18" charset="0"/>
                      </a:rPr>
                      <m:t>, </m:t>
                    </m:r>
                    <m:r>
                      <m:rPr>
                        <m:sty m:val="p"/>
                      </m:rPr>
                      <a:rPr lang="en-US" b="0" i="0" smtClean="0">
                        <a:latin typeface="Cambria Math" panose="02040503050406030204" pitchFamily="18" charset="0"/>
                      </a:rPr>
                      <m:t>and</m:t>
                    </m:r>
                    <m:r>
                      <a:rPr lang="en-US" b="0" i="1" smtClean="0">
                        <a:latin typeface="Cambria Math" panose="02040503050406030204" pitchFamily="18" charset="0"/>
                      </a:rPr>
                      <m:t> </m:t>
                    </m:r>
                    <m:r>
                      <a:rPr lang="en-US" b="0" i="1" smtClean="0">
                        <a:latin typeface="Cambria Math" panose="02040503050406030204" pitchFamily="18" charset="0"/>
                      </a:rPr>
                      <m:t>𝑣</m:t>
                    </m:r>
                    <m:r>
                      <a:rPr lang="en-US" b="0" i="1" smtClean="0">
                        <a:latin typeface="Cambria Math" panose="02040503050406030204" pitchFamily="18" charset="0"/>
                      </a:rPr>
                      <m:t>=</m:t>
                    </m:r>
                    <m:r>
                      <a:rPr lang="en-US" b="0" i="1" smtClean="0">
                        <a:latin typeface="Cambria Math" panose="02040503050406030204" pitchFamily="18" charset="0"/>
                      </a:rPr>
                      <m:t>80</m:t>
                    </m:r>
                    <m:r>
                      <a:rPr lang="en-US" b="0" i="1" smtClean="0">
                        <a:latin typeface="Cambria Math" panose="02040503050406030204" pitchFamily="18" charset="0"/>
                      </a:rPr>
                      <m:t>.</m:t>
                    </m:r>
                  </m:oMath>
                </a14:m>
                <a:r>
                  <a:rPr lang="en-US" sz="2800" dirty="0"/>
                  <a:t> Substitution gives</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𝐹</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3</m:t>
                          </m:r>
                        </m:den>
                      </m:f>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120</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80</m:t>
                          </m:r>
                        </m:e>
                        <m:sup>
                          <m:r>
                            <a:rPr lang="en-US" sz="2800" b="0" i="1" smtClean="0">
                              <a:latin typeface="Cambria Math" panose="02040503050406030204" pitchFamily="18" charset="0"/>
                              <a:ea typeface="Cambria Math" panose="02040503050406030204" pitchFamily="18" charset="0"/>
                            </a:rPr>
                            <m:t>2</m:t>
                          </m:r>
                        </m:sup>
                      </m:sSup>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3</m:t>
                          </m:r>
                        </m:den>
                      </m:f>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6400</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160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6400</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1</m:t>
                      </m:r>
                      <m:r>
                        <a:rPr lang="en-US" sz="2800" b="0" i="1" smtClean="0">
                          <a:latin typeface="Cambria Math" panose="02040503050406030204" pitchFamily="18" charset="0"/>
                        </a:rPr>
                        <m:t>,</m:t>
                      </m:r>
                      <m:r>
                        <a:rPr lang="en-US" sz="2800" b="0" i="1" smtClean="0">
                          <a:latin typeface="Cambria Math" panose="02040503050406030204" pitchFamily="18" charset="0"/>
                        </a:rPr>
                        <m:t>024</m:t>
                      </m:r>
                      <m:r>
                        <a:rPr lang="en-US" sz="2800" b="0" i="1" smtClean="0">
                          <a:latin typeface="Cambria Math" panose="02040503050406030204" pitchFamily="18" charset="0"/>
                        </a:rPr>
                        <m:t>,</m:t>
                      </m:r>
                      <m:r>
                        <a:rPr lang="en-US" sz="2800" b="0" i="1" smtClean="0">
                          <a:latin typeface="Cambria Math" panose="02040503050406030204" pitchFamily="18" charset="0"/>
                        </a:rPr>
                        <m:t>000</m:t>
                      </m:r>
                    </m:oMath>
                  </m:oMathPara>
                </a14:m>
                <a:endParaRPr lang="en-US" sz="2800" dirty="0"/>
              </a:p>
              <a:p>
                <a:pPr>
                  <a:defRPr sz="2800"/>
                </a:pPr>
                <a:r>
                  <a:rPr lang="en-US" sz="2800" dirty="0"/>
                  <a:t>Thus, the force on the plane’s wing during takeoff is </a:t>
                </a:r>
                <a14:m>
                  <m:oMath xmlns:m="http://schemas.openxmlformats.org/officeDocument/2006/math">
                    <m:r>
                      <a:rPr lang="en-US" sz="2800" i="1" dirty="0" smtClean="0">
                        <a:latin typeface="Cambria Math" panose="02040503050406030204" pitchFamily="18" charset="0"/>
                      </a:rPr>
                      <m:t>1</m:t>
                    </m:r>
                    <m:r>
                      <a:rPr lang="en-US" sz="2800" i="1" dirty="0" smtClean="0">
                        <a:latin typeface="Cambria Math" panose="02040503050406030204" pitchFamily="18" charset="0"/>
                      </a:rPr>
                      <m:t>,</m:t>
                    </m:r>
                    <m:r>
                      <a:rPr lang="en-US" sz="2800" i="1" dirty="0" smtClean="0">
                        <a:latin typeface="Cambria Math" panose="02040503050406030204" pitchFamily="18" charset="0"/>
                      </a:rPr>
                      <m:t>024</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r>
                      <a:rPr lang="en-US" sz="2800" i="1" dirty="0" smtClean="0">
                        <a:latin typeface="Cambria Math" panose="02040503050406030204" pitchFamily="18" charset="0"/>
                      </a:rPr>
                      <m:t> </m:t>
                    </m:r>
                    <m:r>
                      <m:rPr>
                        <m:sty m:val="p"/>
                      </m:rPr>
                      <a:rPr lang="en-US" sz="2800" i="0" dirty="0" smtClean="0">
                        <a:latin typeface="Cambria Math" panose="02040503050406030204" pitchFamily="18" charset="0"/>
                      </a:rPr>
                      <m:t>lb</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b="-736"/>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9E2F10C2-6DC4-874D-459C-A4C3462C95A9}"/>
              </a:ext>
            </a:extLst>
          </p:cNvPr>
          <p:cNvPicPr>
            <a:picLocks noChangeAspect="1"/>
          </p:cNvPicPr>
          <p:nvPr/>
        </p:nvPicPr>
        <p:blipFill>
          <a:blip r:embed="rId3"/>
          <a:stretch>
            <a:fillRect/>
          </a:stretch>
        </p:blipFill>
        <p:spPr>
          <a:xfrm>
            <a:off x="4038600" y="2628900"/>
            <a:ext cx="4416057" cy="1600200"/>
          </a:xfrm>
          <a:prstGeom prst="rect">
            <a:avLst/>
          </a:prstGeom>
        </p:spPr>
      </p:pic>
      <p:sp>
        <p:nvSpPr>
          <p:cNvPr id="6" name="TextBox 5">
            <a:extLst>
              <a:ext uri="{FF2B5EF4-FFF2-40B4-BE49-F238E27FC236}">
                <a16:creationId xmlns:a16="http://schemas.microsoft.com/office/drawing/2014/main" id="{24239A74-73CD-FC9A-8A1F-1183A6C6F00F}"/>
              </a:ext>
            </a:extLst>
          </p:cNvPr>
          <p:cNvSpPr txBox="1"/>
          <p:nvPr/>
        </p:nvSpPr>
        <p:spPr>
          <a:xfrm>
            <a:off x="3402523" y="4533157"/>
            <a:ext cx="3619027" cy="369332"/>
          </a:xfrm>
          <a:prstGeom prst="rect">
            <a:avLst/>
          </a:prstGeom>
          <a:noFill/>
        </p:spPr>
        <p:txBody>
          <a:bodyPr wrap="square" rtlCol="0">
            <a:spAutoFit/>
          </a:bodyPr>
          <a:lstStyle/>
          <a:p>
            <a:r>
              <a:rPr lang="en-US" dirty="0"/>
              <a:t>The force is measured in pounds.</a:t>
            </a:r>
            <a:endParaRPr lang="en-IN" dirty="0"/>
          </a:p>
        </p:txBody>
      </p:sp>
    </p:spTree>
    <p:extLst>
      <p:ext uri="{BB962C8B-B14F-4D97-AF65-F5344CB8AC3E}">
        <p14:creationId xmlns:p14="http://schemas.microsoft.com/office/powerpoint/2010/main" val="1210134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Evaluating Formulas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The perimeter of a triangle is </a:t>
                </a:r>
                <a14:m>
                  <m:oMath xmlns:m="http://schemas.openxmlformats.org/officeDocument/2006/math">
                    <m:r>
                      <a:rPr lang="en-US" sz="2800" i="1" dirty="0" smtClean="0">
                        <a:latin typeface="Cambria Math" panose="02040503050406030204" pitchFamily="18" charset="0"/>
                      </a:rPr>
                      <m:t>38</m:t>
                    </m:r>
                  </m:oMath>
                </a14:m>
                <a:r>
                  <a:rPr lang="en-US" sz="2800" dirty="0"/>
                  <a:t> feet. One side is </a:t>
                </a:r>
                <a14:m>
                  <m:oMath xmlns:m="http://schemas.openxmlformats.org/officeDocument/2006/math">
                    <m:r>
                      <a:rPr lang="en-US" sz="2800" i="1" dirty="0" smtClean="0">
                        <a:latin typeface="Cambria Math" panose="02040503050406030204" pitchFamily="18" charset="0"/>
                      </a:rPr>
                      <m:t>5</m:t>
                    </m:r>
                  </m:oMath>
                </a14:m>
                <a:r>
                  <a:rPr lang="en-US" sz="2800" dirty="0"/>
                  <a:t> feet long and a second side is </a:t>
                </a:r>
                <a14:m>
                  <m:oMath xmlns:m="http://schemas.openxmlformats.org/officeDocument/2006/math">
                    <m:r>
                      <a:rPr lang="en-US" sz="2800" i="1" dirty="0" smtClean="0">
                        <a:latin typeface="Cambria Math" panose="02040503050406030204" pitchFamily="18" charset="0"/>
                      </a:rPr>
                      <m:t>18</m:t>
                    </m:r>
                    <m:r>
                      <a:rPr lang="en-US" sz="2800" i="1" dirty="0" smtClean="0">
                        <a:latin typeface="Cambria Math" panose="02040503050406030204" pitchFamily="18" charset="0"/>
                      </a:rPr>
                      <m:t> </m:t>
                    </m:r>
                  </m:oMath>
                </a14:m>
                <a:r>
                  <a:rPr lang="en-US" sz="2800" dirty="0"/>
                  <a:t>feet long. How long is the third side?</a:t>
                </a:r>
              </a:p>
              <a:p>
                <a:r>
                  <a:rPr lang="en-US" b="1" dirty="0"/>
                  <a:t>Solution</a:t>
                </a:r>
              </a:p>
              <a:p>
                <a:r>
                  <a:rPr lang="en-US" sz="2800" dirty="0"/>
                  <a:t>Using the formula </a:t>
                </a:r>
                <a14:m>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dirty="0"/>
                  <a:t> substitute </a:t>
                </a:r>
                <a14:m>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38</m:t>
                    </m:r>
                    <m:r>
                      <a:rPr lang="en-US" sz="2800" b="0" i="1" smtClean="0">
                        <a:latin typeface="Cambria Math" panose="02040503050406030204" pitchFamily="18" charset="0"/>
                      </a:rPr>
                      <m:t>, </m:t>
                    </m:r>
                  </m:oMath>
                </a14:m>
                <a:r>
                  <a:rPr lang="en-US" sz="2800" dirty="0"/>
                  <a:t> </a:t>
                </a:r>
                <a14:m>
                  <m:oMath xmlns:m="http://schemas.openxmlformats.org/officeDocument/2006/math">
                    <m:r>
                      <a:rPr lang="en-US" sz="2800" b="0" i="0" dirty="0" smtClean="0">
                        <a:latin typeface="Cambria Math" panose="02040503050406030204" pitchFamily="18" charset="0"/>
                      </a:rPr>
                      <m:t> </m:t>
                    </m:r>
                    <m:r>
                      <a:rPr lang="en-US" sz="2800" b="0" i="1" dirty="0" smtClean="0">
                        <a:latin typeface="Cambria Math" panose="02040503050406030204" pitchFamily="18" charset="0"/>
                      </a:rPr>
                      <m:t>𝑎</m:t>
                    </m:r>
                    <m:r>
                      <a:rPr lang="en-US" sz="2800" b="0" i="1" dirty="0" smtClean="0">
                        <a:latin typeface="Cambria Math" panose="02040503050406030204" pitchFamily="18" charset="0"/>
                      </a:rPr>
                      <m:t>=</m:t>
                    </m:r>
                    <m:r>
                      <a:rPr lang="en-US" sz="2800" b="0" i="1" dirty="0" smtClean="0">
                        <a:latin typeface="Cambria Math" panose="02040503050406030204" pitchFamily="18" charset="0"/>
                      </a:rPr>
                      <m:t>5</m:t>
                    </m:r>
                    <m:r>
                      <a:rPr lang="en-US" sz="2800" b="0" i="1" dirty="0" smtClean="0">
                        <a:latin typeface="Cambria Math" panose="02040503050406030204" pitchFamily="18" charset="0"/>
                      </a:rPr>
                      <m:t>,</m:t>
                    </m:r>
                  </m:oMath>
                </a14:m>
                <a:r>
                  <a:rPr lang="en-US" sz="2800" dirty="0"/>
                  <a:t> and </a:t>
                </a:r>
                <a14:m>
                  <m:oMath xmlns:m="http://schemas.openxmlformats.org/officeDocument/2006/math">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18</m:t>
                    </m:r>
                    <m:r>
                      <a:rPr lang="en-US" sz="2800" b="0" i="1" smtClean="0">
                        <a:latin typeface="Cambria Math" panose="02040503050406030204" pitchFamily="18" charset="0"/>
                      </a:rPr>
                      <m:t>.</m:t>
                    </m:r>
                  </m:oMath>
                </a14:m>
                <a:r>
                  <a:rPr lang="en-US" sz="2800" dirty="0"/>
                  <a:t> Then solve for the third side.</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Evaluating Formulas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oMath>
                  </m:oMathPara>
                </a14:m>
                <a:endParaRPr lang="en-US" sz="2800" b="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38</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18</m:t>
                      </m:r>
                      <m:r>
                        <a:rPr lang="en-US" sz="2800" b="0" i="1" smtClean="0">
                          <a:latin typeface="Cambria Math" panose="02040503050406030204" pitchFamily="18" charset="0"/>
                        </a:rPr>
                        <m:t>+</m:t>
                      </m:r>
                      <m:r>
                        <a:rPr lang="en-US" sz="2800" b="0" i="1" smtClean="0">
                          <a:latin typeface="Cambria Math" panose="02040503050406030204" pitchFamily="18" charset="0"/>
                        </a:rPr>
                        <m:t>𝑐</m:t>
                      </m:r>
                    </m:oMath>
                  </m:oMathPara>
                </a14:m>
                <a:endParaRPr lang="en-US" sz="2800" b="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38</m:t>
                      </m:r>
                      <m:r>
                        <a:rPr lang="en-US" sz="2800" b="0" i="1" smtClean="0">
                          <a:latin typeface="Cambria Math" panose="02040503050406030204" pitchFamily="18" charset="0"/>
                        </a:rPr>
                        <m:t>=</m:t>
                      </m:r>
                      <m:r>
                        <a:rPr lang="en-US" sz="2800" b="0" i="1" smtClean="0">
                          <a:latin typeface="Cambria Math" panose="02040503050406030204" pitchFamily="18" charset="0"/>
                        </a:rPr>
                        <m:t>23</m:t>
                      </m:r>
                      <m:r>
                        <a:rPr lang="en-US" sz="2800" b="0" i="1" smtClean="0">
                          <a:latin typeface="Cambria Math" panose="02040503050406030204" pitchFamily="18" charset="0"/>
                        </a:rPr>
                        <m:t>+</m:t>
                      </m:r>
                      <m:r>
                        <a:rPr lang="en-US" sz="2800" b="0" i="1" smtClean="0">
                          <a:latin typeface="Cambria Math" panose="02040503050406030204" pitchFamily="18" charset="0"/>
                        </a:rPr>
                        <m:t>𝑐</m:t>
                      </m:r>
                    </m:oMath>
                  </m:oMathPara>
                </a14:m>
                <a:endParaRPr lang="en-US" sz="2800" b="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38</m:t>
                      </m:r>
                      <m:r>
                        <a:rPr lang="en-US" sz="2800" b="0" i="1" smtClean="0">
                          <a:latin typeface="Cambria Math" panose="02040503050406030204" pitchFamily="18" charset="0"/>
                        </a:rPr>
                        <m:t>−</m:t>
                      </m:r>
                      <m:r>
                        <a:rPr lang="en-US" sz="2800" b="0" i="1" smtClean="0">
                          <a:latin typeface="Cambria Math" panose="02040503050406030204" pitchFamily="18" charset="0"/>
                        </a:rPr>
                        <m:t>23</m:t>
                      </m:r>
                      <m:r>
                        <a:rPr lang="en-US" sz="2800" b="0" i="1" smtClean="0">
                          <a:latin typeface="Cambria Math" panose="02040503050406030204" pitchFamily="18" charset="0"/>
                        </a:rPr>
                        <m:t>=</m:t>
                      </m:r>
                      <m:r>
                        <a:rPr lang="en-US" sz="2800" b="0" i="1" smtClean="0">
                          <a:latin typeface="Cambria Math" panose="02040503050406030204" pitchFamily="18" charset="0"/>
                        </a:rPr>
                        <m:t>23</m:t>
                      </m:r>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smtClean="0">
                          <a:latin typeface="Cambria Math" panose="02040503050406030204" pitchFamily="18" charset="0"/>
                        </a:rPr>
                        <m:t>−</m:t>
                      </m:r>
                      <m:r>
                        <a:rPr lang="en-US" sz="2800" b="0" i="1" smtClean="0">
                          <a:latin typeface="Cambria Math" panose="02040503050406030204" pitchFamily="18" charset="0"/>
                        </a:rPr>
                        <m:t>23</m:t>
                      </m:r>
                    </m:oMath>
                  </m:oMathPara>
                </a14:m>
                <a:endParaRPr lang="en-US" sz="2800" b="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𝑐</m:t>
                      </m:r>
                    </m:oMath>
                  </m:oMathPara>
                </a14:m>
                <a:endParaRPr lang="en-US" sz="2800" dirty="0"/>
              </a:p>
              <a:p>
                <a:r>
                  <a:rPr lang="en-US" sz="2800" dirty="0"/>
                  <a:t>The third side is 15 feet long.</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6DA417F0-0B16-BAC0-65BD-C97A060BCFD5}"/>
              </a:ext>
            </a:extLst>
          </p:cNvPr>
          <p:cNvPicPr>
            <a:picLocks noChangeAspect="1"/>
          </p:cNvPicPr>
          <p:nvPr/>
        </p:nvPicPr>
        <p:blipFill>
          <a:blip r:embed="rId3"/>
          <a:stretch>
            <a:fillRect/>
          </a:stretch>
        </p:blipFill>
        <p:spPr>
          <a:xfrm>
            <a:off x="4800600" y="1247471"/>
            <a:ext cx="3502497" cy="2562529"/>
          </a:xfrm>
          <a:prstGeom prst="rect">
            <a:avLst/>
          </a:prstGeom>
        </p:spPr>
      </p:pic>
    </p:spTree>
    <p:extLst>
      <p:ext uri="{BB962C8B-B14F-4D97-AF65-F5344CB8AC3E}">
        <p14:creationId xmlns:p14="http://schemas.microsoft.com/office/powerpoint/2010/main" val="3423157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Solving for Different Variables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Given </a:t>
                </a:r>
                <a14:m>
                  <m:oMath xmlns:m="http://schemas.openxmlformats.org/officeDocument/2006/math">
                    <m:r>
                      <a:rPr lang="en-US">
                        <a:latin typeface="Cambria Math" panose="02040503050406030204" pitchFamily="18" charset="0"/>
                      </a:rPr>
                      <m:t>𝑑</m:t>
                    </m:r>
                    <m:r>
                      <a:rPr lang="en-US">
                        <a:latin typeface="Cambria Math" panose="02040503050406030204" pitchFamily="18" charset="0"/>
                      </a:rPr>
                      <m:t>=</m:t>
                    </m:r>
                    <m:r>
                      <a:rPr lang="en-US">
                        <a:latin typeface="Cambria Math" panose="02040503050406030204" pitchFamily="18" charset="0"/>
                      </a:rPr>
                      <m:t>𝑟𝑡</m:t>
                    </m:r>
                  </m:oMath>
                </a14:m>
                <a:r>
                  <a:rPr lang="en-US" sz="2800" dirty="0"/>
                  <a:t>, solve for </a:t>
                </a:r>
                <a14:m>
                  <m:oMath xmlns:m="http://schemas.openxmlformats.org/officeDocument/2006/math">
                    <m:r>
                      <a:rPr lang="en-US">
                        <a:latin typeface="Cambria Math" panose="02040503050406030204" pitchFamily="18" charset="0"/>
                      </a:rPr>
                      <m:t>𝑡</m:t>
                    </m:r>
                  </m:oMath>
                </a14:m>
                <a:r>
                  <a:rPr lang="en-US" sz="2800" dirty="0"/>
                  <a:t> in terms of </a:t>
                </a:r>
                <a14:m>
                  <m:oMath xmlns:m="http://schemas.openxmlformats.org/officeDocument/2006/math">
                    <m:r>
                      <a:rPr lang="en-US">
                        <a:latin typeface="Cambria Math" panose="02040503050406030204" pitchFamily="18" charset="0"/>
                      </a:rPr>
                      <m:t>𝑑</m:t>
                    </m:r>
                  </m:oMath>
                </a14:m>
                <a:r>
                  <a:rPr lang="en-US" sz="2800" dirty="0"/>
                  <a:t> and </a:t>
                </a:r>
                <a14:m>
                  <m:oMath xmlns:m="http://schemas.openxmlformats.org/officeDocument/2006/math">
                    <m:r>
                      <a:rPr lang="en-US">
                        <a:latin typeface="Cambria Math" panose="02040503050406030204" pitchFamily="18" charset="0"/>
                      </a:rPr>
                      <m:t>𝑟</m:t>
                    </m:r>
                  </m:oMath>
                </a14:m>
                <a:r>
                  <a:rPr lang="en-US" sz="2800" dirty="0"/>
                  <a:t>. We want to represent the time in terms of distance and rate. We will use this concept later in word problems.</a:t>
                </a:r>
              </a:p>
              <a:p>
                <a:pPr>
                  <a:defRPr sz="2800"/>
                </a:pPr>
                <a:r>
                  <a:rPr lang="en-US" sz="2800" b="1" dirty="0"/>
                  <a:t>Solution</a:t>
                </a:r>
              </a:p>
              <a:p>
                <a:pPr>
                  <a:defRPr sz="2800"/>
                </a:pPr>
                <a14:m>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m:t>
                    </m:r>
                    <m:r>
                      <a:rPr lang="en-US" sz="2800" b="0" i="1" smtClean="0">
                        <a:latin typeface="Cambria Math" panose="02040503050406030204" pitchFamily="18" charset="0"/>
                      </a:rPr>
                      <m:t>𝑟𝑡</m:t>
                    </m:r>
                  </m:oMath>
                </a14:m>
                <a:r>
                  <a:rPr lang="en-US" sz="2800" b="0" dirty="0"/>
                  <a:t> </a:t>
                </a:r>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𝑑</m:t>
                          </m:r>
                        </m:num>
                        <m:den>
                          <m:r>
                            <a:rPr lang="en-US" sz="2800" b="0" i="1" smtClean="0">
                              <a:latin typeface="Cambria Math" panose="02040503050406030204" pitchFamily="18" charset="0"/>
                            </a:rPr>
                            <m:t>𝑟</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𝑟𝑡</m:t>
                          </m:r>
                        </m:num>
                        <m:den>
                          <m:r>
                            <a:rPr lang="en-US" sz="2800" b="0" i="1" smtClean="0">
                              <a:latin typeface="Cambria Math" panose="02040503050406030204" pitchFamily="18" charset="0"/>
                            </a:rPr>
                            <m:t>𝑟</m:t>
                          </m:r>
                        </m:den>
                      </m:f>
                    </m:oMath>
                  </m:oMathPara>
                </a14:m>
                <a:endParaRPr lang="en-US" sz="2800" b="0" dirty="0"/>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𝑑</m:t>
                          </m:r>
                        </m:num>
                        <m:den>
                          <m:r>
                            <a:rPr lang="en-US" sz="2800" b="0" i="1" smtClean="0">
                              <a:latin typeface="Cambria Math" panose="02040503050406030204" pitchFamily="18" charset="0"/>
                            </a:rPr>
                            <m:t>𝑟</m:t>
                          </m:r>
                        </m:den>
                      </m:f>
                      <m:r>
                        <a:rPr lang="en-US" sz="2800" b="0" i="1" smtClean="0">
                          <a:latin typeface="Cambria Math" panose="02040503050406030204" pitchFamily="18" charset="0"/>
                        </a:rPr>
                        <m:t>=</m:t>
                      </m:r>
                      <m:r>
                        <a:rPr lang="en-US" sz="2800" b="0" i="1" smtClean="0">
                          <a:latin typeface="Cambria Math" panose="02040503050406030204" pitchFamily="18" charset="0"/>
                        </a:rPr>
                        <m:t>𝑡</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259"/>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E745199-9BF0-89AD-9088-EAA4116D7D11}"/>
                  </a:ext>
                </a:extLst>
              </p:cNvPr>
              <p:cNvSpPr txBox="1"/>
              <p:nvPr/>
            </p:nvSpPr>
            <p:spPr>
              <a:xfrm>
                <a:off x="2525751" y="3009487"/>
                <a:ext cx="4572000" cy="369332"/>
              </a:xfrm>
              <a:prstGeom prst="rect">
                <a:avLst/>
              </a:prstGeom>
              <a:noFill/>
            </p:spPr>
            <p:txBody>
              <a:bodyPr wrap="square" rtlCol="0">
                <a:spAutoFit/>
              </a:bodyPr>
              <a:lstStyle/>
              <a:p>
                <a:r>
                  <a:rPr lang="en-US" dirty="0"/>
                  <a:t>Treat </a:t>
                </a:r>
                <a14:m>
                  <m:oMath xmlns:m="http://schemas.openxmlformats.org/officeDocument/2006/math">
                    <m:r>
                      <a:rPr lang="en-US" b="0" i="1" smtClean="0">
                        <a:latin typeface="Cambria Math" panose="02040503050406030204" pitchFamily="18" charset="0"/>
                      </a:rPr>
                      <m:t>𝑟</m:t>
                    </m:r>
                  </m:oMath>
                </a14:m>
                <a:r>
                  <a:rPr lang="en-US" dirty="0"/>
                  <a:t> and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 </m:t>
                    </m:r>
                  </m:oMath>
                </a14:m>
                <a:r>
                  <a:rPr lang="en-US" dirty="0"/>
                  <a:t>as if they were constants.</a:t>
                </a:r>
                <a:endParaRPr lang="en-IN" dirty="0"/>
              </a:p>
            </p:txBody>
          </p:sp>
        </mc:Choice>
        <mc:Fallback xmlns="">
          <p:sp>
            <p:nvSpPr>
              <p:cNvPr id="5" name="TextBox 4">
                <a:extLst>
                  <a:ext uri="{FF2B5EF4-FFF2-40B4-BE49-F238E27FC236}">
                    <a16:creationId xmlns:a16="http://schemas.microsoft.com/office/drawing/2014/main" id="{5E745199-9BF0-89AD-9088-EAA4116D7D11}"/>
                  </a:ext>
                </a:extLst>
              </p:cNvPr>
              <p:cNvSpPr txBox="1">
                <a:spLocks noRot="1" noChangeAspect="1" noMove="1" noResize="1" noEditPoints="1" noAdjustHandles="1" noChangeArrowheads="1" noChangeShapeType="1" noTextEdit="1"/>
              </p:cNvSpPr>
              <p:nvPr/>
            </p:nvSpPr>
            <p:spPr>
              <a:xfrm>
                <a:off x="2525751" y="3009487"/>
                <a:ext cx="4572000" cy="369332"/>
              </a:xfrm>
              <a:prstGeom prst="rect">
                <a:avLst/>
              </a:prstGeom>
              <a:blipFill>
                <a:blip r:embed="rId3"/>
                <a:stretch>
                  <a:fillRect l="-1067" t="-10000" b="-26667"/>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D22F3B6-D07A-6833-A738-F259C031F3FB}"/>
                  </a:ext>
                </a:extLst>
              </p:cNvPr>
              <p:cNvSpPr txBox="1"/>
              <p:nvPr/>
            </p:nvSpPr>
            <p:spPr>
              <a:xfrm>
                <a:off x="2525751" y="3669268"/>
                <a:ext cx="4572000" cy="369332"/>
              </a:xfrm>
              <a:prstGeom prst="rect">
                <a:avLst/>
              </a:prstGeom>
              <a:noFill/>
            </p:spPr>
            <p:txBody>
              <a:bodyPr wrap="square" rtlCol="0">
                <a:spAutoFit/>
              </a:bodyPr>
              <a:lstStyle/>
              <a:p>
                <a:r>
                  <a:rPr lang="en-US" dirty="0"/>
                  <a:t>Divide both sides by </a:t>
                </a:r>
                <a14:m>
                  <m:oMath xmlns:m="http://schemas.openxmlformats.org/officeDocument/2006/math">
                    <m:r>
                      <a:rPr lang="en-US" b="0" i="1" smtClean="0">
                        <a:latin typeface="Cambria Math" panose="02040503050406030204" pitchFamily="18" charset="0"/>
                      </a:rPr>
                      <m:t>𝑟</m:t>
                    </m:r>
                    <m:r>
                      <a:rPr lang="en-US" b="0" i="1" smtClean="0">
                        <a:latin typeface="Cambria Math" panose="02040503050406030204" pitchFamily="18" charset="0"/>
                      </a:rPr>
                      <m:t>.</m:t>
                    </m:r>
                  </m:oMath>
                </a14:m>
                <a:endParaRPr lang="en-IN" dirty="0"/>
              </a:p>
            </p:txBody>
          </p:sp>
        </mc:Choice>
        <mc:Fallback>
          <p:sp>
            <p:nvSpPr>
              <p:cNvPr id="6" name="TextBox 5">
                <a:extLst>
                  <a:ext uri="{FF2B5EF4-FFF2-40B4-BE49-F238E27FC236}">
                    <a16:creationId xmlns:a16="http://schemas.microsoft.com/office/drawing/2014/main" id="{0D22F3B6-D07A-6833-A738-F259C031F3FB}"/>
                  </a:ext>
                </a:extLst>
              </p:cNvPr>
              <p:cNvSpPr txBox="1">
                <a:spLocks noRot="1" noChangeAspect="1" noMove="1" noResize="1" noEditPoints="1" noAdjustHandles="1" noChangeArrowheads="1" noChangeShapeType="1" noTextEdit="1"/>
              </p:cNvSpPr>
              <p:nvPr/>
            </p:nvSpPr>
            <p:spPr>
              <a:xfrm>
                <a:off x="2525751" y="3669268"/>
                <a:ext cx="4572000" cy="369332"/>
              </a:xfrm>
              <a:prstGeom prst="rect">
                <a:avLst/>
              </a:prstGeom>
              <a:blipFill>
                <a:blip r:embed="rId4"/>
                <a:stretch>
                  <a:fillRect l="-1067" t="-9836" b="-24590"/>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D3A92B9B-DDE7-CA85-8CD2-5635B1737A6B}"/>
              </a:ext>
            </a:extLst>
          </p:cNvPr>
          <p:cNvSpPr txBox="1"/>
          <p:nvPr/>
        </p:nvSpPr>
        <p:spPr>
          <a:xfrm>
            <a:off x="2525751" y="4421791"/>
            <a:ext cx="4572000" cy="369332"/>
          </a:xfrm>
          <a:prstGeom prst="rect">
            <a:avLst/>
          </a:prstGeom>
          <a:noFill/>
        </p:spPr>
        <p:txBody>
          <a:bodyPr wrap="square" rtlCol="0">
            <a:spAutoFit/>
          </a:bodyPr>
          <a:lstStyle/>
          <a:p>
            <a:r>
              <a:rPr lang="en-US" dirty="0"/>
              <a:t>Simplify.</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Solving for Different Variables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Given </a:t>
                </a:r>
                <a14:m>
                  <m:oMath xmlns:m="http://schemas.openxmlformats.org/officeDocument/2006/math">
                    <m:r>
                      <a:rPr lang="en-US">
                        <a:latin typeface="Cambria Math" panose="02040503050406030204" pitchFamily="18" charset="0"/>
                      </a:rPr>
                      <m:t>𝑉</m:t>
                    </m:r>
                    <m:r>
                      <a:rPr lang="en-US">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𝑘</m:t>
                        </m:r>
                      </m:num>
                      <m:den>
                        <m:r>
                          <a:rPr lang="ar-AE">
                            <a:latin typeface="Cambria Math" panose="02040503050406030204" pitchFamily="18" charset="0"/>
                          </a:rPr>
                          <m:t>𝑃</m:t>
                        </m:r>
                      </m:den>
                    </m:f>
                  </m:oMath>
                </a14:m>
                <a:r>
                  <a:rPr lang="en-US" sz="2800" dirty="0"/>
                  <a:t>,</a:t>
                </a:r>
                <a:r>
                  <a:rPr lang="ar-AE" sz="2800" dirty="0"/>
                  <a:t> </a:t>
                </a:r>
                <a:r>
                  <a:rPr lang="en-US" sz="2800" dirty="0"/>
                  <a:t>solve for </a:t>
                </a:r>
                <a14:m>
                  <m:oMath xmlns:m="http://schemas.openxmlformats.org/officeDocument/2006/math">
                    <m:r>
                      <a:rPr lang="en-US" sz="2800" b="0" i="1" smtClean="0">
                        <a:latin typeface="Cambria Math" panose="02040503050406030204" pitchFamily="18" charset="0"/>
                      </a:rPr>
                      <m:t>𝑃</m:t>
                    </m:r>
                  </m:oMath>
                </a14:m>
                <a:r>
                  <a:rPr lang="en-US" sz="2800" dirty="0"/>
                  <a:t> in terms of </a:t>
                </a:r>
                <a14:m>
                  <m:oMath xmlns:m="http://schemas.openxmlformats.org/officeDocument/2006/math">
                    <m:r>
                      <a:rPr lang="en-US">
                        <a:latin typeface="Cambria Math" panose="02040503050406030204" pitchFamily="18" charset="0"/>
                      </a:rPr>
                      <m:t>𝑉</m:t>
                    </m:r>
                  </m:oMath>
                </a14:m>
                <a:r>
                  <a:rPr lang="en-US" sz="2800" dirty="0"/>
                  <a:t> and </a:t>
                </a:r>
                <a14:m>
                  <m:oMath xmlns:m="http://schemas.openxmlformats.org/officeDocument/2006/math">
                    <m:r>
                      <a:rPr lang="en-US" sz="2800" b="0" i="1" smtClean="0">
                        <a:latin typeface="Cambria Math" panose="02040503050406030204" pitchFamily="18" charset="0"/>
                      </a:rPr>
                      <m:t>𝑘</m:t>
                    </m:r>
                  </m:oMath>
                </a14:m>
                <a:r>
                  <a:rPr lang="en-US" sz="2800" dirty="0"/>
                  <a:t>.</a:t>
                </a:r>
              </a:p>
              <a:p>
                <a:pPr>
                  <a:defRPr sz="2800"/>
                </a:pPr>
                <a:r>
                  <a:rPr lang="en-US" b="1" dirty="0"/>
                  <a:t>Solution</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𝑉</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r>
                            <a:rPr lang="en-US" sz="2800" b="0" i="1" smtClean="0">
                              <a:latin typeface="Cambria Math" panose="02040503050406030204" pitchFamily="18" charset="0"/>
                            </a:rPr>
                            <m:t>𝑃</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𝑉</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f>
                        <m:fPr>
                          <m:ctrlPr>
                            <a:rPr lang="en-US" sz="2800" b="0" i="1" smtClean="0">
                              <a:latin typeface="Cambria Math" panose="02040503050406030204" pitchFamily="18" charset="0"/>
                              <a:ea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𝑘</m:t>
                          </m:r>
                        </m:num>
                        <m:den>
                          <m:r>
                            <a:rPr lang="en-US" sz="2800" b="0" i="1" smtClean="0">
                              <a:latin typeface="Cambria Math" panose="02040503050406030204" pitchFamily="18" charset="0"/>
                              <a:ea typeface="Cambria Math" panose="02040503050406030204" pitchFamily="18" charset="0"/>
                            </a:rPr>
                            <m:t>𝑃</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𝑃𝑉</m:t>
                      </m:r>
                      <m:r>
                        <a:rPr lang="en-US" sz="2800" b="0" i="1" smtClean="0">
                          <a:latin typeface="Cambria Math" panose="02040503050406030204" pitchFamily="18" charset="0"/>
                        </a:rPr>
                        <m:t>=</m:t>
                      </m:r>
                      <m:r>
                        <a:rPr lang="en-US" sz="2800" b="0" i="1" smtClean="0">
                          <a:latin typeface="Cambria Math" panose="02040503050406030204" pitchFamily="18" charset="0"/>
                        </a:rPr>
                        <m:t>𝑘</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IN" sz="2800" i="1" smtClean="0">
                              <a:latin typeface="Cambria Math" panose="02040503050406030204" pitchFamily="18" charset="0"/>
                            </a:rPr>
                          </m:ctrlPr>
                        </m:fPr>
                        <m:num>
                          <m:r>
                            <a:rPr lang="en-US" sz="2800" b="0" i="1" smtClean="0">
                              <a:latin typeface="Cambria Math" panose="02040503050406030204" pitchFamily="18" charset="0"/>
                            </a:rPr>
                            <m:t>𝑃𝑉</m:t>
                          </m:r>
                        </m:num>
                        <m:den>
                          <m:r>
                            <a:rPr lang="en-US" sz="2800" b="0" i="1" smtClean="0">
                              <a:latin typeface="Cambria Math" panose="02040503050406030204" pitchFamily="18" charset="0"/>
                            </a:rPr>
                            <m:t>𝑉</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r>
                            <a:rPr lang="en-US" sz="2800" b="0" i="1" smtClean="0">
                              <a:latin typeface="Cambria Math" panose="02040503050406030204" pitchFamily="18" charset="0"/>
                            </a:rPr>
                            <m:t>𝑉</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𝑃</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r>
                            <a:rPr lang="en-US" sz="2800" b="0" i="1" smtClean="0">
                              <a:latin typeface="Cambria Math" panose="02040503050406030204" pitchFamily="18" charset="0"/>
                            </a:rPr>
                            <m:t>𝑉</m:t>
                          </m:r>
                        </m:den>
                      </m:f>
                    </m:oMath>
                  </m:oMathPara>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502BAFD-1825-024B-7041-CF9384A39863}"/>
                  </a:ext>
                </a:extLst>
              </p:cNvPr>
              <p:cNvSpPr txBox="1"/>
              <p:nvPr/>
            </p:nvSpPr>
            <p:spPr>
              <a:xfrm>
                <a:off x="3793273" y="3143488"/>
                <a:ext cx="3048000" cy="369332"/>
              </a:xfrm>
              <a:prstGeom prst="rect">
                <a:avLst/>
              </a:prstGeom>
              <a:noFill/>
            </p:spPr>
            <p:txBody>
              <a:bodyPr wrap="square" rtlCol="0">
                <a:spAutoFit/>
              </a:bodyPr>
              <a:lstStyle/>
              <a:p>
                <a:r>
                  <a:rPr lang="en-IN" dirty="0"/>
                  <a:t>Multiply both sides by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oMath>
                </a14:m>
                <a:endParaRPr lang="en-IN" dirty="0"/>
              </a:p>
            </p:txBody>
          </p:sp>
        </mc:Choice>
        <mc:Fallback xmlns="">
          <p:sp>
            <p:nvSpPr>
              <p:cNvPr id="4" name="TextBox 3">
                <a:extLst>
                  <a:ext uri="{FF2B5EF4-FFF2-40B4-BE49-F238E27FC236}">
                    <a16:creationId xmlns:a16="http://schemas.microsoft.com/office/drawing/2014/main" id="{7502BAFD-1825-024B-7041-CF9384A39863}"/>
                  </a:ext>
                </a:extLst>
              </p:cNvPr>
              <p:cNvSpPr txBox="1">
                <a:spLocks noRot="1" noChangeAspect="1" noMove="1" noResize="1" noEditPoints="1" noAdjustHandles="1" noChangeArrowheads="1" noChangeShapeType="1" noTextEdit="1"/>
              </p:cNvSpPr>
              <p:nvPr/>
            </p:nvSpPr>
            <p:spPr>
              <a:xfrm>
                <a:off x="3793273" y="3143488"/>
                <a:ext cx="3048000" cy="369332"/>
              </a:xfrm>
              <a:prstGeom prst="rect">
                <a:avLst/>
              </a:prstGeom>
              <a:blipFill>
                <a:blip r:embed="rId3"/>
                <a:stretch>
                  <a:fillRect l="-1600" t="-10000" b="-26667"/>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75894AEE-0DAC-A56D-86E4-26CE86B37B1F}"/>
              </a:ext>
            </a:extLst>
          </p:cNvPr>
          <p:cNvSpPr txBox="1"/>
          <p:nvPr/>
        </p:nvSpPr>
        <p:spPr>
          <a:xfrm>
            <a:off x="3793273" y="3810000"/>
            <a:ext cx="3048000" cy="369332"/>
          </a:xfrm>
          <a:prstGeom prst="rect">
            <a:avLst/>
          </a:prstGeom>
          <a:noFill/>
        </p:spPr>
        <p:txBody>
          <a:bodyPr wrap="square" rtlCol="0">
            <a:spAutoFit/>
          </a:bodyPr>
          <a:lstStyle/>
          <a:p>
            <a:r>
              <a:rPr lang="en-US" dirty="0"/>
              <a:t>Simplify.</a:t>
            </a:r>
            <a:endParaRPr lang="en-IN"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9D31643-2EF2-B1AB-5CF1-83154C413D2C}"/>
                  </a:ext>
                </a:extLst>
              </p:cNvPr>
              <p:cNvSpPr txBox="1"/>
              <p:nvPr/>
            </p:nvSpPr>
            <p:spPr>
              <a:xfrm>
                <a:off x="3793273" y="4476512"/>
                <a:ext cx="3048000" cy="369332"/>
              </a:xfrm>
              <a:prstGeom prst="rect">
                <a:avLst/>
              </a:prstGeom>
              <a:noFill/>
            </p:spPr>
            <p:txBody>
              <a:bodyPr wrap="square" rtlCol="0">
                <a:spAutoFit/>
              </a:bodyPr>
              <a:lstStyle/>
              <a:p>
                <a:r>
                  <a:rPr lang="en-US" dirty="0"/>
                  <a:t>Divide both sides by </a:t>
                </a:r>
                <a14:m>
                  <m:oMath xmlns:m="http://schemas.openxmlformats.org/officeDocument/2006/math">
                    <m:r>
                      <a:rPr lang="en-US" b="0" i="1" smtClean="0">
                        <a:latin typeface="Cambria Math" panose="02040503050406030204" pitchFamily="18" charset="0"/>
                      </a:rPr>
                      <m:t>𝑉</m:t>
                    </m:r>
                    <m:r>
                      <a:rPr lang="en-US" b="0" i="1" smtClean="0">
                        <a:latin typeface="Cambria Math" panose="02040503050406030204" pitchFamily="18" charset="0"/>
                      </a:rPr>
                      <m:t>.</m:t>
                    </m:r>
                  </m:oMath>
                </a14:m>
                <a:endParaRPr lang="en-IN" dirty="0"/>
              </a:p>
            </p:txBody>
          </p:sp>
        </mc:Choice>
        <mc:Fallback xmlns="">
          <p:sp>
            <p:nvSpPr>
              <p:cNvPr id="6" name="TextBox 5">
                <a:extLst>
                  <a:ext uri="{FF2B5EF4-FFF2-40B4-BE49-F238E27FC236}">
                    <a16:creationId xmlns:a16="http://schemas.microsoft.com/office/drawing/2014/main" id="{09D31643-2EF2-B1AB-5CF1-83154C413D2C}"/>
                  </a:ext>
                </a:extLst>
              </p:cNvPr>
              <p:cNvSpPr txBox="1">
                <a:spLocks noRot="1" noChangeAspect="1" noMove="1" noResize="1" noEditPoints="1" noAdjustHandles="1" noChangeArrowheads="1" noChangeShapeType="1" noTextEdit="1"/>
              </p:cNvSpPr>
              <p:nvPr/>
            </p:nvSpPr>
            <p:spPr>
              <a:xfrm>
                <a:off x="3793273" y="4476512"/>
                <a:ext cx="3048000" cy="369332"/>
              </a:xfrm>
              <a:prstGeom prst="rect">
                <a:avLst/>
              </a:prstGeom>
              <a:blipFill>
                <a:blip r:embed="rId4"/>
                <a:stretch>
                  <a:fillRect l="-1600"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D6A1D7EA-1C38-05D1-23CA-3F7F80584C0F}"/>
              </a:ext>
            </a:extLst>
          </p:cNvPr>
          <p:cNvSpPr txBox="1"/>
          <p:nvPr/>
        </p:nvSpPr>
        <p:spPr>
          <a:xfrm>
            <a:off x="3793273" y="5257689"/>
            <a:ext cx="3048000" cy="369332"/>
          </a:xfrm>
          <a:prstGeom prst="rect">
            <a:avLst/>
          </a:prstGeom>
          <a:noFill/>
        </p:spPr>
        <p:txBody>
          <a:bodyPr wrap="square" rtlCol="0">
            <a:spAutoFit/>
          </a:bodyPr>
          <a:lstStyle/>
          <a:p>
            <a:r>
              <a:rPr lang="en-US" dirty="0"/>
              <a:t>Simplify.</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Solving for Different Variables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Given </a:t>
                </a:r>
                <a14:m>
                  <m:oMath xmlns:m="http://schemas.openxmlformats.org/officeDocument/2006/math">
                    <m:r>
                      <a:rPr lang="en-IN">
                        <a:latin typeface="Cambria Math" panose="02040503050406030204" pitchFamily="18" charset="0"/>
                      </a:rPr>
                      <m:t>𝐶</m:t>
                    </m:r>
                    <m:r>
                      <a:rPr lang="en-IN">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5</m:t>
                        </m:r>
                      </m:num>
                      <m:den>
                        <m:r>
                          <a:rPr lang="ar-AE">
                            <a:latin typeface="Cambria Math" panose="02040503050406030204" pitchFamily="18" charset="0"/>
                          </a:rPr>
                          <m:t>9</m:t>
                        </m:r>
                      </m:den>
                    </m:f>
                    <m:d>
                      <m:dPr>
                        <m:ctrlPr>
                          <a:rPr lang="ar-AE" i="1">
                            <a:latin typeface="Cambria Math" panose="02040503050406030204" pitchFamily="18" charset="0"/>
                          </a:rPr>
                        </m:ctrlPr>
                      </m:dPr>
                      <m:e>
                        <m:r>
                          <a:rPr lang="ar-AE">
                            <a:latin typeface="Cambria Math" panose="02040503050406030204" pitchFamily="18" charset="0"/>
                          </a:rPr>
                          <m:t>𝐹</m:t>
                        </m:r>
                        <m:r>
                          <a:rPr lang="ar-AE">
                            <a:latin typeface="Cambria Math" panose="02040503050406030204" pitchFamily="18" charset="0"/>
                          </a:rPr>
                          <m:t>−</m:t>
                        </m:r>
                        <m:r>
                          <a:rPr lang="ar-AE">
                            <a:latin typeface="Cambria Math" panose="02040503050406030204" pitchFamily="18" charset="0"/>
                          </a:rPr>
                          <m:t>32</m:t>
                        </m:r>
                      </m:e>
                    </m:d>
                  </m:oMath>
                </a14:m>
                <a:r>
                  <a:rPr lang="ar-AE" sz="2800" dirty="0"/>
                  <a:t> </a:t>
                </a:r>
                <a:r>
                  <a:rPr lang="en-IN" sz="2800" dirty="0"/>
                  <a:t>as in Example </a:t>
                </a:r>
                <a14:m>
                  <m:oMath xmlns:m="http://schemas.openxmlformats.org/officeDocument/2006/math">
                    <m:r>
                      <a:rPr lang="en-IN" sz="2800" i="1" dirty="0" smtClean="0">
                        <a:latin typeface="Cambria Math" panose="02040503050406030204" pitchFamily="18" charset="0"/>
                      </a:rPr>
                      <m:t>2</m:t>
                    </m:r>
                  </m:oMath>
                </a14:m>
                <a:r>
                  <a:rPr lang="en-IN" sz="2800" dirty="0"/>
                  <a:t>, solve for </a:t>
                </a:r>
                <a14:m>
                  <m:oMath xmlns:m="http://schemas.openxmlformats.org/officeDocument/2006/math">
                    <m:r>
                      <a:rPr lang="en-IN">
                        <a:latin typeface="Cambria Math" panose="02040503050406030204" pitchFamily="18" charset="0"/>
                      </a:rPr>
                      <m:t>𝐹</m:t>
                    </m:r>
                  </m:oMath>
                </a14:m>
                <a:r>
                  <a:rPr lang="en-IN" sz="2800" dirty="0"/>
                  <a:t> in terms of </a:t>
                </a:r>
                <a14:m>
                  <m:oMath xmlns:m="http://schemas.openxmlformats.org/officeDocument/2006/math">
                    <m:r>
                      <a:rPr lang="en-IN">
                        <a:latin typeface="Cambria Math" panose="02040503050406030204" pitchFamily="18" charset="0"/>
                      </a:rPr>
                      <m:t>𝐶</m:t>
                    </m:r>
                  </m:oMath>
                </a14:m>
                <a:r>
                  <a:rPr lang="en-IN" sz="2800" dirty="0"/>
                  <a:t>. This would give a formula for finding Fahrenheit temperature given a Celsius temperature value.</a:t>
                </a:r>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r>
                        <a:rPr lang="en-IN" b="0" i="1" smtClean="0">
                          <a:latin typeface="Cambria Math" panose="02040503050406030204" pitchFamily="18" charset="0"/>
                        </a:rPr>
                        <m:t> </m:t>
                      </m:r>
                      <m:r>
                        <a:rPr lang="en-US" b="0" i="1" smtClean="0">
                          <a:latin typeface="Cambria Math" panose="02040503050406030204" pitchFamily="18" charset="0"/>
                        </a:rPr>
                        <m:t>            </m:t>
                      </m:r>
                      <m:r>
                        <a:rPr lang="en-US" b="0" i="1" smtClean="0">
                          <a:latin typeface="Cambria Math" panose="02040503050406030204" pitchFamily="18" charset="0"/>
                        </a:rPr>
                        <m:t>𝐶</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9</m:t>
                          </m:r>
                        </m:den>
                      </m:f>
                      <m:d>
                        <m:dPr>
                          <m:ctrlPr>
                            <a:rPr lang="en-US" b="0" i="1" smtClean="0">
                              <a:latin typeface="Cambria Math" panose="02040503050406030204" pitchFamily="18" charset="0"/>
                            </a:rPr>
                          </m:ctrlPr>
                        </m:dPr>
                        <m:e>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32</m:t>
                          </m:r>
                        </m:e>
                      </m:d>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𝐶</m:t>
                      </m:r>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9</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𝐹</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32</m:t>
                      </m:r>
                      <m:r>
                        <a:rPr lang="en-US" b="0" i="1" smtClean="0">
                          <a:latin typeface="Cambria Math" panose="02040503050406030204" pitchFamily="18" charset="0"/>
                          <a:ea typeface="Cambria Math" panose="02040503050406030204" pitchFamily="18" charset="0"/>
                        </a:rPr>
                        <m:t>)</m:t>
                      </m:r>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rPr>
                        <m:t>𝐶</m:t>
                      </m:r>
                      <m:r>
                        <a:rPr lang="en-US" b="0" i="1" smtClean="0">
                          <a:latin typeface="Cambria Math" panose="02040503050406030204" pitchFamily="18" charset="0"/>
                        </a:rPr>
                        <m:t>=</m:t>
                      </m:r>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32</m:t>
                      </m:r>
                    </m:oMath>
                  </m:oMathPara>
                </a14:m>
                <a:endParaRPr lang="en-IN"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C7AB7D1-BFA6-20D3-43D6-794C5BA2E913}"/>
                  </a:ext>
                </a:extLst>
              </p:cNvPr>
              <p:cNvSpPr txBox="1"/>
              <p:nvPr/>
            </p:nvSpPr>
            <p:spPr>
              <a:xfrm>
                <a:off x="4609171" y="3733800"/>
                <a:ext cx="2438400" cy="369332"/>
              </a:xfrm>
              <a:prstGeom prst="rect">
                <a:avLst/>
              </a:prstGeom>
              <a:noFill/>
            </p:spPr>
            <p:txBody>
              <a:bodyPr wrap="square" rtlCol="0">
                <a:spAutoFit/>
              </a:bodyPr>
              <a:lstStyle/>
              <a:p>
                <a:r>
                  <a:rPr lang="en-IN" dirty="0"/>
                  <a:t>Treat </a:t>
                </a:r>
                <a14:m>
                  <m:oMath xmlns:m="http://schemas.openxmlformats.org/officeDocument/2006/math">
                    <m:r>
                      <a:rPr lang="en-US" b="0" i="1" smtClean="0">
                        <a:latin typeface="Cambria Math" panose="02040503050406030204" pitchFamily="18" charset="0"/>
                      </a:rPr>
                      <m:t>𝐶</m:t>
                    </m:r>
                  </m:oMath>
                </a14:m>
                <a:r>
                  <a:rPr lang="en-IN" dirty="0"/>
                  <a:t> as a constant.</a:t>
                </a:r>
              </a:p>
            </p:txBody>
          </p:sp>
        </mc:Choice>
        <mc:Fallback xmlns="">
          <p:sp>
            <p:nvSpPr>
              <p:cNvPr id="4" name="TextBox 3">
                <a:extLst>
                  <a:ext uri="{FF2B5EF4-FFF2-40B4-BE49-F238E27FC236}">
                    <a16:creationId xmlns:a16="http://schemas.microsoft.com/office/drawing/2014/main" id="{8C7AB7D1-BFA6-20D3-43D6-794C5BA2E913}"/>
                  </a:ext>
                </a:extLst>
              </p:cNvPr>
              <p:cNvSpPr txBox="1">
                <a:spLocks noRot="1" noChangeAspect="1" noMove="1" noResize="1" noEditPoints="1" noAdjustHandles="1" noChangeArrowheads="1" noChangeShapeType="1" noTextEdit="1"/>
              </p:cNvSpPr>
              <p:nvPr/>
            </p:nvSpPr>
            <p:spPr>
              <a:xfrm>
                <a:off x="4609171" y="3733800"/>
                <a:ext cx="2438400" cy="369332"/>
              </a:xfrm>
              <a:prstGeom prst="rect">
                <a:avLst/>
              </a:prstGeom>
              <a:blipFill>
                <a:blip r:embed="rId3"/>
                <a:stretch>
                  <a:fillRect l="-2000" t="-10000" b="-2500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B283FBC-1D0C-533A-BC8D-8E24E044162D}"/>
                  </a:ext>
                </a:extLst>
              </p:cNvPr>
              <p:cNvSpPr txBox="1"/>
              <p:nvPr/>
            </p:nvSpPr>
            <p:spPr>
              <a:xfrm>
                <a:off x="4609170" y="4495745"/>
                <a:ext cx="2934629" cy="484043"/>
              </a:xfrm>
              <a:prstGeom prst="rect">
                <a:avLst/>
              </a:prstGeom>
              <a:noFill/>
            </p:spPr>
            <p:txBody>
              <a:bodyPr wrap="square" rtlCol="0">
                <a:spAutoFit/>
              </a:bodyPr>
              <a:lstStyle/>
              <a:p>
                <a:r>
                  <a:rPr lang="en-US" dirty="0"/>
                  <a:t>Multiply both sides by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rPr>
                      <m:t>.</m:t>
                    </m:r>
                  </m:oMath>
                </a14:m>
                <a:endParaRPr lang="en-IN" dirty="0"/>
              </a:p>
            </p:txBody>
          </p:sp>
        </mc:Choice>
        <mc:Fallback xmlns="">
          <p:sp>
            <p:nvSpPr>
              <p:cNvPr id="5" name="TextBox 4">
                <a:extLst>
                  <a:ext uri="{FF2B5EF4-FFF2-40B4-BE49-F238E27FC236}">
                    <a16:creationId xmlns:a16="http://schemas.microsoft.com/office/drawing/2014/main" id="{EB283FBC-1D0C-533A-BC8D-8E24E044162D}"/>
                  </a:ext>
                </a:extLst>
              </p:cNvPr>
              <p:cNvSpPr txBox="1">
                <a:spLocks noRot="1" noChangeAspect="1" noMove="1" noResize="1" noEditPoints="1" noAdjustHandles="1" noChangeArrowheads="1" noChangeShapeType="1" noTextEdit="1"/>
              </p:cNvSpPr>
              <p:nvPr/>
            </p:nvSpPr>
            <p:spPr>
              <a:xfrm>
                <a:off x="4609170" y="4495745"/>
                <a:ext cx="2934629" cy="484043"/>
              </a:xfrm>
              <a:prstGeom prst="rect">
                <a:avLst/>
              </a:prstGeom>
              <a:blipFill>
                <a:blip r:embed="rId4"/>
                <a:stretch>
                  <a:fillRect l="-1663" b="-7500"/>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51B39226-B3AE-156D-F879-2B7B82506D4A}"/>
              </a:ext>
            </a:extLst>
          </p:cNvPr>
          <p:cNvSpPr txBox="1"/>
          <p:nvPr/>
        </p:nvSpPr>
        <p:spPr>
          <a:xfrm>
            <a:off x="4618462" y="5247908"/>
            <a:ext cx="2934629" cy="369332"/>
          </a:xfrm>
          <a:prstGeom prst="rect">
            <a:avLst/>
          </a:prstGeom>
          <a:noFill/>
        </p:spPr>
        <p:txBody>
          <a:bodyPr wrap="square" rtlCol="0">
            <a:spAutoFit/>
          </a:bodyPr>
          <a:lstStyle/>
          <a:p>
            <a:r>
              <a:rPr lang="en-US" dirty="0"/>
              <a:t>Simplify.</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Solving for Different Variables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14:m>
                  <m:oMathPara xmlns:m="http://schemas.openxmlformats.org/officeDocument/2006/math">
                    <m:oMathParaPr>
                      <m:jc m:val="left"/>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rPr>
                        <m:t>𝐶</m:t>
                      </m:r>
                      <m:r>
                        <a:rPr lang="en-US" b="0" i="1" smtClean="0">
                          <a:latin typeface="Cambria Math" panose="02040503050406030204" pitchFamily="18" charset="0"/>
                        </a:rPr>
                        <m:t>+</m:t>
                      </m:r>
                      <m:r>
                        <a:rPr lang="en-US" b="0" i="1" smtClean="0">
                          <a:latin typeface="Cambria Math" panose="02040503050406030204" pitchFamily="18" charset="0"/>
                        </a:rPr>
                        <m:t>32</m:t>
                      </m:r>
                      <m:r>
                        <a:rPr lang="en-US" b="0" i="1" smtClean="0">
                          <a:latin typeface="Cambria Math" panose="02040503050406030204" pitchFamily="18" charset="0"/>
                        </a:rPr>
                        <m:t>=</m:t>
                      </m:r>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32</m:t>
                      </m:r>
                      <m:r>
                        <a:rPr lang="en-US" b="0" i="1" smtClean="0">
                          <a:latin typeface="Cambria Math" panose="02040503050406030204" pitchFamily="18" charset="0"/>
                        </a:rPr>
                        <m:t>+</m:t>
                      </m:r>
                      <m:r>
                        <a:rPr lang="en-US" b="0" i="1" smtClean="0">
                          <a:latin typeface="Cambria Math" panose="02040503050406030204" pitchFamily="18" charset="0"/>
                        </a:rPr>
                        <m:t>32</m:t>
                      </m:r>
                    </m:oMath>
                  </m:oMathPara>
                </a14:m>
                <a:endParaRPr lang="en-US" b="0" i="1" dirty="0">
                  <a:latin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𝐶</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𝐹</m:t>
                      </m:r>
                    </m:oMath>
                  </m:oMathPara>
                </a14:m>
                <a:endParaRPr lang="en-IN" dirty="0"/>
              </a:p>
              <a:p>
                <a:pPr>
                  <a:defRPr sz="2800"/>
                </a:pPr>
                <a:r>
                  <a:rPr lang="en-IN" dirty="0"/>
                  <a:t>Thus,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rPr>
                      <m:t>𝐶</m:t>
                    </m:r>
                    <m:r>
                      <a:rPr lang="en-US" b="0" i="1" smtClean="0">
                        <a:latin typeface="Cambria Math" panose="02040503050406030204" pitchFamily="18" charset="0"/>
                      </a:rPr>
                      <m:t>+</m:t>
                    </m:r>
                    <m:r>
                      <a:rPr lang="en-US" b="0" i="1" smtClean="0">
                        <a:latin typeface="Cambria Math" panose="02040503050406030204" pitchFamily="18" charset="0"/>
                      </a:rPr>
                      <m:t>32</m:t>
                    </m:r>
                  </m:oMath>
                </a14:m>
                <a:r>
                  <a:rPr lang="en-IN" dirty="0"/>
                  <a:t> is solved for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oMath>
                </a14:m>
                <a:r>
                  <a:rPr lang="en-IN" dirty="0"/>
                  <a:t> and </a:t>
                </a:r>
                <a14:m>
                  <m:oMath xmlns:m="http://schemas.openxmlformats.org/officeDocument/2006/math">
                    <m:r>
                      <a:rPr lang="en-US" b="0" i="1" smtClean="0">
                        <a:latin typeface="Cambria Math" panose="02040503050406030204" pitchFamily="18" charset="0"/>
                      </a:rPr>
                      <m:t>𝐶</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9</m:t>
                        </m:r>
                      </m:den>
                    </m:f>
                    <m:r>
                      <a:rPr lang="en-US" b="0" i="1" smtClean="0">
                        <a:latin typeface="Cambria Math" panose="02040503050406030204" pitchFamily="18" charset="0"/>
                      </a:rPr>
                      <m:t>(</m:t>
                    </m:r>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32</m:t>
                    </m:r>
                    <m:r>
                      <a:rPr lang="en-US" b="0" i="1" smtClean="0">
                        <a:latin typeface="Cambria Math" panose="02040503050406030204" pitchFamily="18" charset="0"/>
                      </a:rPr>
                      <m:t>)</m:t>
                    </m:r>
                  </m:oMath>
                </a14:m>
                <a:r>
                  <a:rPr lang="en-IN" dirty="0"/>
                  <a:t> is solved for </a:t>
                </a:r>
                <a14:m>
                  <m:oMath xmlns:m="http://schemas.openxmlformats.org/officeDocument/2006/math">
                    <m:r>
                      <a:rPr lang="en-US" b="0" i="1" smtClean="0">
                        <a:latin typeface="Cambria Math" panose="02040503050406030204" pitchFamily="18" charset="0"/>
                      </a:rPr>
                      <m:t>𝐶</m:t>
                    </m:r>
                    <m:r>
                      <a:rPr lang="en-US" b="0" i="1" smtClean="0">
                        <a:latin typeface="Cambria Math" panose="02040503050406030204" pitchFamily="18" charset="0"/>
                      </a:rPr>
                      <m:t>.</m:t>
                    </m:r>
                  </m:oMath>
                </a14:m>
                <a:endParaRPr lang="en-IN" dirty="0"/>
              </a:p>
              <a:p>
                <a:pPr>
                  <a:defRPr sz="2800"/>
                </a:pPr>
                <a:r>
                  <a:rPr lang="en-US" dirty="0"/>
                  <a:t>These are two forms of the same formula</a:t>
                </a:r>
                <a:r>
                  <a:rPr lang="en-IN" dirty="0"/>
                  <a:t>.</a:t>
                </a:r>
              </a:p>
              <a:p>
                <a:pPr>
                  <a:defRPr sz="2800"/>
                </a:pPr>
                <a:endParaRPr lang="en-IN"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C7AB7D1-BFA6-20D3-43D6-794C5BA2E913}"/>
                  </a:ext>
                </a:extLst>
              </p:cNvPr>
              <p:cNvSpPr txBox="1"/>
              <p:nvPr/>
            </p:nvSpPr>
            <p:spPr>
              <a:xfrm>
                <a:off x="4609171" y="1325136"/>
                <a:ext cx="2438400" cy="369332"/>
              </a:xfrm>
              <a:prstGeom prst="rect">
                <a:avLst/>
              </a:prstGeom>
              <a:noFill/>
            </p:spPr>
            <p:txBody>
              <a:bodyPr wrap="square" rtlCol="0">
                <a:spAutoFit/>
              </a:bodyPr>
              <a:lstStyle/>
              <a:p>
                <a:r>
                  <a:rPr lang="en-US" dirty="0"/>
                  <a:t>Add </a:t>
                </a:r>
                <a14:m>
                  <m:oMath xmlns:m="http://schemas.openxmlformats.org/officeDocument/2006/math">
                    <m:r>
                      <a:rPr lang="en-US" b="0" i="1" smtClean="0">
                        <a:latin typeface="Cambria Math" panose="02040503050406030204" pitchFamily="18" charset="0"/>
                      </a:rPr>
                      <m:t>32</m:t>
                    </m:r>
                  </m:oMath>
                </a14:m>
                <a:r>
                  <a:rPr lang="en-IN" dirty="0"/>
                  <a:t> to both sides.</a:t>
                </a:r>
              </a:p>
            </p:txBody>
          </p:sp>
        </mc:Choice>
        <mc:Fallback xmlns="">
          <p:sp>
            <p:nvSpPr>
              <p:cNvPr id="4" name="TextBox 3">
                <a:extLst>
                  <a:ext uri="{FF2B5EF4-FFF2-40B4-BE49-F238E27FC236}">
                    <a16:creationId xmlns:a16="http://schemas.microsoft.com/office/drawing/2014/main" id="{8C7AB7D1-BFA6-20D3-43D6-794C5BA2E913}"/>
                  </a:ext>
                </a:extLst>
              </p:cNvPr>
              <p:cNvSpPr txBox="1">
                <a:spLocks noRot="1" noChangeAspect="1" noMove="1" noResize="1" noEditPoints="1" noAdjustHandles="1" noChangeArrowheads="1" noChangeShapeType="1" noTextEdit="1"/>
              </p:cNvSpPr>
              <p:nvPr/>
            </p:nvSpPr>
            <p:spPr>
              <a:xfrm>
                <a:off x="4609171" y="1325136"/>
                <a:ext cx="2438400" cy="369332"/>
              </a:xfrm>
              <a:prstGeom prst="rect">
                <a:avLst/>
              </a:prstGeom>
              <a:blipFill>
                <a:blip r:embed="rId3"/>
                <a:stretch>
                  <a:fillRect l="-2000"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D3F019B9-FD02-C208-D9B2-98DBFA89DED3}"/>
              </a:ext>
            </a:extLst>
          </p:cNvPr>
          <p:cNvSpPr txBox="1"/>
          <p:nvPr/>
        </p:nvSpPr>
        <p:spPr>
          <a:xfrm>
            <a:off x="4609171" y="2060593"/>
            <a:ext cx="2438400" cy="369332"/>
          </a:xfrm>
          <a:prstGeom prst="rect">
            <a:avLst/>
          </a:prstGeom>
          <a:noFill/>
        </p:spPr>
        <p:txBody>
          <a:bodyPr wrap="square" rtlCol="0">
            <a:spAutoFit/>
          </a:bodyPr>
          <a:lstStyle/>
          <a:p>
            <a:r>
              <a:rPr lang="en-US" dirty="0"/>
              <a:t>Simplify.</a:t>
            </a:r>
            <a:endParaRPr lang="en-IN" dirty="0"/>
          </a:p>
        </p:txBody>
      </p:sp>
    </p:spTree>
    <p:extLst>
      <p:ext uri="{BB962C8B-B14F-4D97-AF65-F5344CB8AC3E}">
        <p14:creationId xmlns:p14="http://schemas.microsoft.com/office/powerpoint/2010/main" val="879596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Solving for Different Variables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Given the equation </a:t>
                </a:r>
                <a14:m>
                  <m:oMath xmlns:m="http://schemas.openxmlformats.org/officeDocument/2006/math">
                    <m:r>
                      <a:rPr lang="en-US">
                        <a:latin typeface="Cambria Math" panose="02040503050406030204" pitchFamily="18" charset="0"/>
                      </a:rPr>
                      <m:t>2</m:t>
                    </m:r>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𝑦</m:t>
                    </m:r>
                    <m:r>
                      <a:rPr lang="en-US">
                        <a:latin typeface="Cambria Math" panose="02040503050406030204" pitchFamily="18" charset="0"/>
                      </a:rPr>
                      <m:t>=</m:t>
                    </m:r>
                    <m:r>
                      <a:rPr lang="en-US">
                        <a:latin typeface="Cambria Math" panose="02040503050406030204" pitchFamily="18" charset="0"/>
                      </a:rPr>
                      <m:t>10</m:t>
                    </m:r>
                  </m:oMath>
                </a14:m>
                <a:r>
                  <a:rPr lang="en-US" sz="2800" dirty="0"/>
                  <a:t>,</a:t>
                </a:r>
              </a:p>
              <a:p>
                <a:pPr marL="514350" indent="-514350">
                  <a:buFont typeface="+mj-lt"/>
                  <a:buAutoNum type="alphaLcPeriod"/>
                  <a:defRPr sz="2800"/>
                </a:pPr>
                <a:r>
                  <a:rPr lang="en-US" dirty="0"/>
                  <a:t>Solve for </a:t>
                </a:r>
                <a14:m>
                  <m:oMath xmlns:m="http://schemas.openxmlformats.org/officeDocument/2006/math">
                    <m:r>
                      <a:rPr lang="en-US">
                        <a:latin typeface="Cambria Math" panose="02040503050406030204" pitchFamily="18" charset="0"/>
                      </a:rPr>
                      <m:t>𝑥</m:t>
                    </m:r>
                  </m:oMath>
                </a14:m>
                <a:r>
                  <a:rPr lang="en-US" dirty="0"/>
                  <a:t> in terms of </a:t>
                </a:r>
                <a14:m>
                  <m:oMath xmlns:m="http://schemas.openxmlformats.org/officeDocument/2006/math">
                    <m:r>
                      <a:rPr lang="en-US">
                        <a:latin typeface="Cambria Math" panose="02040503050406030204" pitchFamily="18" charset="0"/>
                      </a:rPr>
                      <m:t>𝑦</m:t>
                    </m:r>
                  </m:oMath>
                </a14:m>
                <a:r>
                  <a:rPr lang="en-US" dirty="0"/>
                  <a:t>, and then</a:t>
                </a:r>
              </a:p>
              <a:p>
                <a:pPr marL="514350" indent="-514350">
                  <a:buFont typeface="+mj-lt"/>
                  <a:buAutoNum type="alphaLcPeriod"/>
                  <a:defRPr sz="2800"/>
                </a:pPr>
                <a:r>
                  <a:rPr lang="en-US" dirty="0"/>
                  <a:t>​Solve for </a:t>
                </a:r>
                <a14:m>
                  <m:oMath xmlns:m="http://schemas.openxmlformats.org/officeDocument/2006/math">
                    <m:r>
                      <a:rPr lang="en-US">
                        <a:latin typeface="Cambria Math" panose="02040503050406030204" pitchFamily="18" charset="0"/>
                      </a:rPr>
                      <m:t>𝑦</m:t>
                    </m:r>
                  </m:oMath>
                </a14:m>
                <a:r>
                  <a:rPr lang="en-US" dirty="0"/>
                  <a:t> in terms of </a:t>
                </a:r>
                <a14:m>
                  <m:oMath xmlns:m="http://schemas.openxmlformats.org/officeDocument/2006/math">
                    <m:r>
                      <a:rPr lang="en-US">
                        <a:latin typeface="Cambria Math" panose="02040503050406030204" pitchFamily="18" charset="0"/>
                      </a:rPr>
                      <m:t>𝑥</m:t>
                    </m:r>
                  </m:oMath>
                </a14:m>
                <a:r>
                  <a:rPr lang="en-US" dirty="0"/>
                  <a:t>.</a:t>
                </a:r>
              </a:p>
              <a:p>
                <a:r>
                  <a:rPr lang="en-US" sz="2800" dirty="0"/>
                  <a:t>This equation is typical of the algebraic equations that we will discuss when working with linear equations in two variables.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Solving for Different Variables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b="1" dirty="0"/>
                  <a:t>Solution</a:t>
                </a:r>
              </a:p>
              <a:p>
                <a:pPr>
                  <a:defRPr sz="2800"/>
                </a:pPr>
                <a:r>
                  <a:rPr lang="en-US" dirty="0"/>
                  <a:t>a. Solving for </a:t>
                </a:r>
                <a14:m>
                  <m:oMath xmlns:m="http://schemas.openxmlformats.org/officeDocument/2006/math">
                    <m:r>
                      <a:rPr lang="en-US" i="1" dirty="0" smtClean="0">
                        <a:latin typeface="Cambria Math" panose="02040503050406030204" pitchFamily="18" charset="0"/>
                      </a:rPr>
                      <m:t>𝑥</m:t>
                    </m:r>
                  </m:oMath>
                </a14:m>
                <a:r>
                  <a:rPr lang="en-US" dirty="0"/>
                  <a:t> yields the following.</a:t>
                </a:r>
              </a:p>
              <a:p>
                <a:pPr>
                  <a:defRPr sz="2800"/>
                </a:pPr>
                <a:r>
                  <a:rPr lang="en-US" sz="2800" dirty="0"/>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10</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oMath>
                  </m:oMathPara>
                </a14:m>
                <a:endParaRPr lang="en-US" sz="2800" b="0" i="1" dirty="0">
                  <a:latin typeface="Cambria Math" panose="02040503050406030204" pitchFamily="18" charset="0"/>
                </a:endParaRPr>
              </a:p>
              <a:p>
                <a:pPr>
                  <a:defRPr sz="2800"/>
                </a:pPr>
                <a:r>
                  <a:rPr lang="en-US" sz="2800" b="0" dirty="0"/>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rPr>
                            <m:t>𝑥</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10</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r>
                            <a:rPr lang="en-US" sz="2800" b="0" i="1" smtClean="0">
                              <a:latin typeface="Cambria Math" panose="02040503050406030204" pitchFamily="18" charset="0"/>
                            </a:rPr>
                            <m:t>𝑦</m:t>
                          </m:r>
                        </m:num>
                        <m:den>
                          <m:r>
                            <a:rPr lang="en-US" sz="2800" b="0" i="1" smtClean="0">
                              <a:latin typeface="Cambria Math" panose="02040503050406030204" pitchFamily="18" charset="0"/>
                            </a:rPr>
                            <m:t>2</m:t>
                          </m:r>
                        </m:den>
                      </m:f>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𝑦</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64A4505-BFA3-B78A-4AF7-809A19645A07}"/>
                  </a:ext>
                </a:extLst>
              </p:cNvPr>
              <p:cNvSpPr txBox="1"/>
              <p:nvPr/>
            </p:nvSpPr>
            <p:spPr>
              <a:xfrm>
                <a:off x="4800600" y="2146796"/>
                <a:ext cx="2438400" cy="369332"/>
              </a:xfrm>
              <a:prstGeom prst="rect">
                <a:avLst/>
              </a:prstGeom>
              <a:noFill/>
            </p:spPr>
            <p:txBody>
              <a:bodyPr wrap="square" rtlCol="0">
                <a:spAutoFit/>
              </a:bodyPr>
              <a:lstStyle/>
              <a:p>
                <a:r>
                  <a:rPr lang="en-US" dirty="0"/>
                  <a:t>Treat </a:t>
                </a:r>
                <a14:m>
                  <m:oMath xmlns:m="http://schemas.openxmlformats.org/officeDocument/2006/math">
                    <m:r>
                      <a:rPr lang="en-US" i="1" dirty="0" smtClean="0">
                        <a:latin typeface="Cambria Math" panose="02040503050406030204" pitchFamily="18" charset="0"/>
                      </a:rPr>
                      <m:t>4</m:t>
                    </m:r>
                    <m:r>
                      <a:rPr lang="en-US" b="0" i="1" dirty="0" smtClean="0">
                        <a:latin typeface="Cambria Math" panose="02040503050406030204" pitchFamily="18" charset="0"/>
                      </a:rPr>
                      <m:t>𝑦</m:t>
                    </m:r>
                  </m:oMath>
                </a14:m>
                <a:r>
                  <a:rPr lang="en-US" dirty="0"/>
                  <a:t> as a constant.</a:t>
                </a:r>
                <a:endParaRPr lang="en-IN" dirty="0"/>
              </a:p>
            </p:txBody>
          </p:sp>
        </mc:Choice>
        <mc:Fallback xmlns="">
          <p:sp>
            <p:nvSpPr>
              <p:cNvPr id="4" name="TextBox 3">
                <a:extLst>
                  <a:ext uri="{FF2B5EF4-FFF2-40B4-BE49-F238E27FC236}">
                    <a16:creationId xmlns:a16="http://schemas.microsoft.com/office/drawing/2014/main" id="{264A4505-BFA3-B78A-4AF7-809A19645A07}"/>
                  </a:ext>
                </a:extLst>
              </p:cNvPr>
              <p:cNvSpPr txBox="1">
                <a:spLocks noRot="1" noChangeAspect="1" noMove="1" noResize="1" noEditPoints="1" noAdjustHandles="1" noChangeArrowheads="1" noChangeShapeType="1" noTextEdit="1"/>
              </p:cNvSpPr>
              <p:nvPr/>
            </p:nvSpPr>
            <p:spPr>
              <a:xfrm>
                <a:off x="4800600" y="2146796"/>
                <a:ext cx="2438400" cy="369332"/>
              </a:xfrm>
              <a:prstGeom prst="rect">
                <a:avLst/>
              </a:prstGeom>
              <a:blipFill>
                <a:blip r:embed="rId3"/>
                <a:stretch>
                  <a:fillRect l="-2250" t="-8197" b="-2459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389EB7F-0E1E-FD63-1D55-AB764EFA9227}"/>
                  </a:ext>
                </a:extLst>
              </p:cNvPr>
              <p:cNvSpPr txBox="1"/>
              <p:nvPr/>
            </p:nvSpPr>
            <p:spPr>
              <a:xfrm>
                <a:off x="4800600" y="2584734"/>
                <a:ext cx="3581400" cy="646331"/>
              </a:xfrm>
              <a:prstGeom prst="rect">
                <a:avLst/>
              </a:prstGeom>
              <a:noFill/>
            </p:spPr>
            <p:txBody>
              <a:bodyPr wrap="square" rtlCol="0">
                <a:spAutoFit/>
              </a:bodyPr>
              <a:lstStyle/>
              <a:p>
                <a:r>
                  <a:rPr lang="en-US" dirty="0"/>
                  <a:t>Subtract </a:t>
                </a:r>
                <a14:m>
                  <m:oMath xmlns:m="http://schemas.openxmlformats.org/officeDocument/2006/math">
                    <m:r>
                      <a:rPr lang="en-US" i="1" dirty="0" smtClean="0">
                        <a:latin typeface="Cambria Math" panose="02040503050406030204" pitchFamily="18" charset="0"/>
                      </a:rPr>
                      <m:t>4</m:t>
                    </m:r>
                    <m:r>
                      <a:rPr lang="en-US" i="1" dirty="0" smtClean="0">
                        <a:latin typeface="Cambria Math" panose="02040503050406030204" pitchFamily="18" charset="0"/>
                      </a:rPr>
                      <m:t>𝑦</m:t>
                    </m:r>
                  </m:oMath>
                </a14:m>
                <a:r>
                  <a:rPr lang="en-US" dirty="0"/>
                  <a:t> from both sides.</a:t>
                </a:r>
              </a:p>
              <a:p>
                <a:r>
                  <a:rPr lang="en-US" dirty="0"/>
                  <a:t>(This is the same as adding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𝑦</m:t>
                    </m:r>
                  </m:oMath>
                </a14:m>
                <a:r>
                  <a:rPr lang="en-US" dirty="0"/>
                  <a:t> .)</a:t>
                </a:r>
                <a:endParaRPr lang="en-IN" dirty="0"/>
              </a:p>
            </p:txBody>
          </p:sp>
        </mc:Choice>
        <mc:Fallback xmlns="">
          <p:sp>
            <p:nvSpPr>
              <p:cNvPr id="5" name="TextBox 4">
                <a:extLst>
                  <a:ext uri="{FF2B5EF4-FFF2-40B4-BE49-F238E27FC236}">
                    <a16:creationId xmlns:a16="http://schemas.microsoft.com/office/drawing/2014/main" id="{7389EB7F-0E1E-FD63-1D55-AB764EFA9227}"/>
                  </a:ext>
                </a:extLst>
              </p:cNvPr>
              <p:cNvSpPr txBox="1">
                <a:spLocks noRot="1" noChangeAspect="1" noMove="1" noResize="1" noEditPoints="1" noAdjustHandles="1" noChangeArrowheads="1" noChangeShapeType="1" noTextEdit="1"/>
              </p:cNvSpPr>
              <p:nvPr/>
            </p:nvSpPr>
            <p:spPr>
              <a:xfrm>
                <a:off x="4800600" y="2584734"/>
                <a:ext cx="3581400" cy="646331"/>
              </a:xfrm>
              <a:prstGeom prst="rect">
                <a:avLst/>
              </a:prstGeom>
              <a:blipFill>
                <a:blip r:embed="rId4"/>
                <a:stretch>
                  <a:fillRect l="-1533" t="-4717" b="-14151"/>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3D026C4C-5B30-0223-B773-97B7A3096986}"/>
              </a:ext>
            </a:extLst>
          </p:cNvPr>
          <p:cNvSpPr txBox="1"/>
          <p:nvPr/>
        </p:nvSpPr>
        <p:spPr>
          <a:xfrm>
            <a:off x="4800600" y="3516537"/>
            <a:ext cx="2438400" cy="369332"/>
          </a:xfrm>
          <a:prstGeom prst="rect">
            <a:avLst/>
          </a:prstGeom>
          <a:noFill/>
        </p:spPr>
        <p:txBody>
          <a:bodyPr wrap="square" rtlCol="0">
            <a:spAutoFit/>
          </a:bodyPr>
          <a:lstStyle/>
          <a:p>
            <a:r>
              <a:rPr lang="en-US" dirty="0"/>
              <a:t>Simplify.</a:t>
            </a:r>
            <a:endParaRPr lang="en-IN"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99F6874-939E-9E56-3C51-B998F4E41A2B}"/>
                  </a:ext>
                </a:extLst>
              </p:cNvPr>
              <p:cNvSpPr txBox="1"/>
              <p:nvPr/>
            </p:nvSpPr>
            <p:spPr>
              <a:xfrm>
                <a:off x="4800600" y="3949642"/>
                <a:ext cx="3581400" cy="369332"/>
              </a:xfrm>
              <a:prstGeom prst="rect">
                <a:avLst/>
              </a:prstGeom>
              <a:noFill/>
            </p:spPr>
            <p:txBody>
              <a:bodyPr wrap="square" rtlCol="0">
                <a:spAutoFit/>
              </a:bodyPr>
              <a:lstStyle/>
              <a:p>
                <a:r>
                  <a:rPr lang="en-US" dirty="0"/>
                  <a:t>Divide each term on both sides by </a:t>
                </a:r>
                <a14:m>
                  <m:oMath xmlns:m="http://schemas.openxmlformats.org/officeDocument/2006/math">
                    <m:r>
                      <a:rPr lang="en-US" b="0" i="1" smtClean="0">
                        <a:latin typeface="Cambria Math" panose="02040503050406030204" pitchFamily="18" charset="0"/>
                      </a:rPr>
                      <m:t>2</m:t>
                    </m:r>
                  </m:oMath>
                </a14:m>
                <a:endParaRPr lang="en-IN" dirty="0"/>
              </a:p>
            </p:txBody>
          </p:sp>
        </mc:Choice>
        <mc:Fallback xmlns="">
          <p:sp>
            <p:nvSpPr>
              <p:cNvPr id="7" name="TextBox 6">
                <a:extLst>
                  <a:ext uri="{FF2B5EF4-FFF2-40B4-BE49-F238E27FC236}">
                    <a16:creationId xmlns:a16="http://schemas.microsoft.com/office/drawing/2014/main" id="{099F6874-939E-9E56-3C51-B998F4E41A2B}"/>
                  </a:ext>
                </a:extLst>
              </p:cNvPr>
              <p:cNvSpPr txBox="1">
                <a:spLocks noRot="1" noChangeAspect="1" noMove="1" noResize="1" noEditPoints="1" noAdjustHandles="1" noChangeArrowheads="1" noChangeShapeType="1" noTextEdit="1"/>
              </p:cNvSpPr>
              <p:nvPr/>
            </p:nvSpPr>
            <p:spPr>
              <a:xfrm>
                <a:off x="4800600" y="3949642"/>
                <a:ext cx="3581400" cy="369332"/>
              </a:xfrm>
              <a:prstGeom prst="rect">
                <a:avLst/>
              </a:prstGeom>
              <a:blipFill>
                <a:blip r:embed="rId5"/>
                <a:stretch>
                  <a:fillRect l="-1533" t="-10000" b="-26667"/>
                </a:stretch>
              </a:blipFill>
            </p:spPr>
            <p:txBody>
              <a:bodyPr/>
              <a:lstStyle/>
              <a:p>
                <a:r>
                  <a:rPr lang="en-IN">
                    <a:noFill/>
                  </a:rPr>
                  <a:t> </a:t>
                </a:r>
              </a:p>
            </p:txBody>
          </p:sp>
        </mc:Fallback>
      </mc:AlternateContent>
      <p:sp>
        <p:nvSpPr>
          <p:cNvPr id="8" name="TextBox 7">
            <a:extLst>
              <a:ext uri="{FF2B5EF4-FFF2-40B4-BE49-F238E27FC236}">
                <a16:creationId xmlns:a16="http://schemas.microsoft.com/office/drawing/2014/main" id="{E97A74BD-11DB-9C75-BE91-1DC7A00574D6}"/>
              </a:ext>
            </a:extLst>
          </p:cNvPr>
          <p:cNvSpPr txBox="1"/>
          <p:nvPr/>
        </p:nvSpPr>
        <p:spPr>
          <a:xfrm>
            <a:off x="4800600" y="4800269"/>
            <a:ext cx="2438400" cy="369332"/>
          </a:xfrm>
          <a:prstGeom prst="rect">
            <a:avLst/>
          </a:prstGeom>
          <a:noFill/>
        </p:spPr>
        <p:txBody>
          <a:bodyPr wrap="square" rtlCol="0">
            <a:spAutoFit/>
          </a:bodyPr>
          <a:lstStyle/>
          <a:p>
            <a:r>
              <a:rPr lang="en-US" dirty="0"/>
              <a:t>Simplify.</a:t>
            </a:r>
            <a:endParaRPr lang="en-IN" dirty="0"/>
          </a:p>
        </p:txBody>
      </p:sp>
    </p:spTree>
    <p:extLst>
      <p:ext uri="{BB962C8B-B14F-4D97-AF65-F5344CB8AC3E}">
        <p14:creationId xmlns:p14="http://schemas.microsoft.com/office/powerpoint/2010/main" val="1984950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Note</a:t>
            </a:r>
            <a:endParaRPr sz="3200" dirty="0">
              <a:latin typeface="Cambria Math"/>
            </a:endParaRP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14:m>
                  <m:oMath xmlns:m="http://schemas.openxmlformats.org/officeDocument/2006/math">
                    <m:r>
                      <a:rPr lang="en-US" b="1" i="1" dirty="0" smtClean="0">
                        <a:latin typeface="Cambria Math" panose="02040503050406030204" pitchFamily="18" charset="0"/>
                      </a:rPr>
                      <m:t>𝑨</m:t>
                    </m:r>
                  </m:oMath>
                </a14:m>
                <a:r>
                  <a:rPr lang="en-US" dirty="0"/>
                  <a:t> may mean the area of a triangle and small </a:t>
                </a:r>
                <a14:m>
                  <m:oMath xmlns:m="http://schemas.openxmlformats.org/officeDocument/2006/math">
                    <m:r>
                      <a:rPr lang="en-US" b="1" i="1" dirty="0" smtClean="0">
                        <a:latin typeface="Cambria Math" panose="02040503050406030204" pitchFamily="18" charset="0"/>
                      </a:rPr>
                      <m:t>𝒂</m:t>
                    </m:r>
                  </m:oMath>
                </a14:m>
                <a:r>
                  <a:rPr lang="en-US" dirty="0"/>
                  <a:t> may mean the length of one side, two completely different ideas.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1010" r="-369"/>
                </a:stretch>
              </a:blipFill>
            </p:spPr>
            <p:txBody>
              <a:bodyPr/>
              <a:lstStyle/>
              <a:p>
                <a:r>
                  <a:rPr lang="en-IN">
                    <a:noFill/>
                  </a:rPr>
                  <a:t> </a:t>
                </a:r>
              </a:p>
            </p:txBody>
          </p:sp>
        </mc:Fallback>
      </mc:AlternateContent>
    </p:spTree>
    <p:extLst>
      <p:ext uri="{BB962C8B-B14F-4D97-AF65-F5344CB8AC3E}">
        <p14:creationId xmlns:p14="http://schemas.microsoft.com/office/powerpoint/2010/main" val="3225570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Solving for Different Variables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b. Solving for </a:t>
                </a:r>
                <a14:m>
                  <m:oMath xmlns:m="http://schemas.openxmlformats.org/officeDocument/2006/math">
                    <m:r>
                      <a:rPr lang="en-US" i="1" dirty="0" smtClean="0">
                        <a:latin typeface="Cambria Math" panose="02040503050406030204" pitchFamily="18" charset="0"/>
                      </a:rPr>
                      <m:t>𝑦</m:t>
                    </m:r>
                  </m:oMath>
                </a14:m>
                <a:r>
                  <a:rPr lang="en-US" dirty="0"/>
                  <a:t> yields the following.</a:t>
                </a:r>
              </a:p>
              <a:p>
                <a:pPr>
                  <a:defRPr sz="2800"/>
                </a:pPr>
                <a:r>
                  <a:rPr lang="en-US" sz="2800" dirty="0"/>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10</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𝑥</m:t>
                      </m:r>
                    </m:oMath>
                  </m:oMathPara>
                </a14:m>
                <a:endParaRPr lang="en-US" sz="2800" dirty="0"/>
              </a:p>
              <a:p>
                <a:pPr>
                  <a:defRPr sz="2800"/>
                </a:pPr>
                <a14:m>
                  <m:oMath xmlns:m="http://schemas.openxmlformats.org/officeDocument/2006/math">
                    <m:r>
                      <a:rPr lang="en-US" sz="2800" b="0" i="1" smtClean="0">
                        <a:latin typeface="Cambria Math" panose="02040503050406030204" pitchFamily="18" charset="0"/>
                      </a:rPr>
                      <m:t>       </m:t>
                    </m:r>
                  </m:oMath>
                </a14:m>
                <a:r>
                  <a:rPr lang="en-US" sz="2800" b="0" dirty="0"/>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4</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𝑥</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r>
                            <a:rPr lang="en-US" sz="2800" b="0" i="1" smtClean="0">
                              <a:latin typeface="Cambria Math" panose="02040503050406030204" pitchFamily="18" charset="0"/>
                            </a:rPr>
                            <m:t>𝑦</m:t>
                          </m:r>
                        </m:num>
                        <m:den>
                          <m:r>
                            <a:rPr lang="en-US" sz="2800" b="0" i="1" smtClean="0">
                              <a:latin typeface="Cambria Math" panose="02040503050406030204" pitchFamily="18" charset="0"/>
                            </a:rPr>
                            <m:t>4</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10</m:t>
                          </m:r>
                        </m:num>
                        <m:den>
                          <m:r>
                            <a:rPr lang="en-US" sz="2800" b="0" i="1" smtClean="0">
                              <a:latin typeface="Cambria Math" panose="02040503050406030204" pitchFamily="18" charset="0"/>
                            </a:rPr>
                            <m:t>4</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rPr>
                            <m:t>𝑥</m:t>
                          </m:r>
                        </m:num>
                        <m:den>
                          <m:r>
                            <a:rPr lang="en-US" sz="2800" b="0" i="1" smtClean="0">
                              <a:latin typeface="Cambria Math" panose="02040503050406030204" pitchFamily="18" charset="0"/>
                            </a:rPr>
                            <m:t>4</m:t>
                          </m:r>
                        </m:den>
                      </m:f>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2</m:t>
                          </m:r>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𝑥</m:t>
                          </m:r>
                        </m:num>
                        <m:den>
                          <m:r>
                            <a:rPr lang="en-US" b="0" i="1" smtClean="0">
                              <a:latin typeface="Cambria Math" panose="02040503050406030204" pitchFamily="18" charset="0"/>
                            </a:rPr>
                            <m:t>2</m:t>
                          </m:r>
                        </m:den>
                      </m:f>
                    </m:oMath>
                  </m:oMathPara>
                </a14:m>
                <a:endParaRPr lang="en-US" sz="2800" dirty="0"/>
              </a:p>
              <a:p>
                <a:pPr>
                  <a:defRPr sz="2800"/>
                </a:pPr>
                <a:r>
                  <a:rPr lang="en-IN" dirty="0"/>
                  <a:t>Alternatively, we can write the following.</a:t>
                </a:r>
              </a:p>
              <a:p>
                <a:pPr>
                  <a:defRPr sz="2800"/>
                </a:pP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𝑥</m:t>
                        </m:r>
                      </m:num>
                      <m:den>
                        <m:r>
                          <a:rPr lang="en-US" sz="2800" b="0" i="1" smtClean="0">
                            <a:latin typeface="Cambria Math" panose="02040503050406030204" pitchFamily="18" charset="0"/>
                          </a:rPr>
                          <m:t>2</m:t>
                        </m:r>
                      </m:den>
                    </m:f>
                  </m:oMath>
                </a14:m>
                <a:r>
                  <a:rPr lang="en-US" sz="2800" dirty="0"/>
                  <a:t> or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2</m:t>
                        </m:r>
                      </m:den>
                    </m:f>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264A4505-BFA3-B78A-4AF7-809A19645A07}"/>
                  </a:ext>
                </a:extLst>
              </p:cNvPr>
              <p:cNvSpPr txBox="1"/>
              <p:nvPr/>
            </p:nvSpPr>
            <p:spPr>
              <a:xfrm>
                <a:off x="4638908" y="1648364"/>
                <a:ext cx="2438400" cy="369332"/>
              </a:xfrm>
              <a:prstGeom prst="rect">
                <a:avLst/>
              </a:prstGeom>
              <a:noFill/>
            </p:spPr>
            <p:txBody>
              <a:bodyPr wrap="square" rtlCol="0">
                <a:spAutoFit/>
              </a:bodyPr>
              <a:lstStyle/>
              <a:p>
                <a:r>
                  <a:rPr lang="en-US" dirty="0"/>
                  <a:t>Treat </a:t>
                </a:r>
                <a14:m>
                  <m:oMath xmlns:m="http://schemas.openxmlformats.org/officeDocument/2006/math">
                    <m:r>
                      <a:rPr lang="en-US" b="0" i="0" dirty="0" smtClean="0">
                        <a:latin typeface="Cambria Math" panose="02040503050406030204" pitchFamily="18" charset="0"/>
                      </a:rPr>
                      <m:t>2</m:t>
                    </m:r>
                    <m:r>
                      <a:rPr lang="en-US" b="0" i="1" dirty="0" smtClean="0">
                        <a:latin typeface="Cambria Math" panose="02040503050406030204" pitchFamily="18" charset="0"/>
                      </a:rPr>
                      <m:t>𝑥</m:t>
                    </m:r>
                  </m:oMath>
                </a14:m>
                <a:r>
                  <a:rPr lang="en-US" dirty="0"/>
                  <a:t> as a constant.</a:t>
                </a:r>
                <a:endParaRPr lang="en-IN" dirty="0"/>
              </a:p>
            </p:txBody>
          </p:sp>
        </mc:Choice>
        <mc:Fallback>
          <p:sp>
            <p:nvSpPr>
              <p:cNvPr id="4" name="TextBox 3">
                <a:extLst>
                  <a:ext uri="{FF2B5EF4-FFF2-40B4-BE49-F238E27FC236}">
                    <a16:creationId xmlns:a16="http://schemas.microsoft.com/office/drawing/2014/main" id="{264A4505-BFA3-B78A-4AF7-809A19645A07}"/>
                  </a:ext>
                </a:extLst>
              </p:cNvPr>
              <p:cNvSpPr txBox="1">
                <a:spLocks noRot="1" noChangeAspect="1" noMove="1" noResize="1" noEditPoints="1" noAdjustHandles="1" noChangeArrowheads="1" noChangeShapeType="1" noTextEdit="1"/>
              </p:cNvSpPr>
              <p:nvPr/>
            </p:nvSpPr>
            <p:spPr>
              <a:xfrm>
                <a:off x="4638908" y="1648364"/>
                <a:ext cx="2438400" cy="369332"/>
              </a:xfrm>
              <a:prstGeom prst="rect">
                <a:avLst/>
              </a:prstGeom>
              <a:blipFill>
                <a:blip r:embed="rId3"/>
                <a:stretch>
                  <a:fillRect l="-2250" t="-8197" b="-2459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7389EB7F-0E1E-FD63-1D55-AB764EFA9227}"/>
                  </a:ext>
                </a:extLst>
              </p:cNvPr>
              <p:cNvSpPr txBox="1"/>
              <p:nvPr/>
            </p:nvSpPr>
            <p:spPr>
              <a:xfrm>
                <a:off x="4638908" y="2060627"/>
                <a:ext cx="3581400" cy="369332"/>
              </a:xfrm>
              <a:prstGeom prst="rect">
                <a:avLst/>
              </a:prstGeom>
              <a:noFill/>
            </p:spPr>
            <p:txBody>
              <a:bodyPr wrap="square" rtlCol="0">
                <a:spAutoFit/>
              </a:bodyPr>
              <a:lstStyle/>
              <a:p>
                <a:r>
                  <a:rPr lang="en-US" dirty="0"/>
                  <a:t>Subtract </a:t>
                </a:r>
                <a14:m>
                  <m:oMath xmlns:m="http://schemas.openxmlformats.org/officeDocument/2006/math">
                    <m:r>
                      <a:rPr lang="en-US" b="0" i="0" dirty="0" smtClean="0">
                        <a:latin typeface="Cambria Math" panose="02040503050406030204" pitchFamily="18" charset="0"/>
                      </a:rPr>
                      <m:t>2</m:t>
                    </m:r>
                    <m:r>
                      <a:rPr lang="en-US" b="0" i="1" dirty="0" smtClean="0">
                        <a:latin typeface="Cambria Math" panose="02040503050406030204" pitchFamily="18" charset="0"/>
                      </a:rPr>
                      <m:t>𝑥</m:t>
                    </m:r>
                  </m:oMath>
                </a14:m>
                <a:r>
                  <a:rPr lang="en-US" dirty="0"/>
                  <a:t> from both sides.</a:t>
                </a:r>
              </a:p>
            </p:txBody>
          </p:sp>
        </mc:Choice>
        <mc:Fallback>
          <p:sp>
            <p:nvSpPr>
              <p:cNvPr id="5" name="TextBox 4">
                <a:extLst>
                  <a:ext uri="{FF2B5EF4-FFF2-40B4-BE49-F238E27FC236}">
                    <a16:creationId xmlns:a16="http://schemas.microsoft.com/office/drawing/2014/main" id="{7389EB7F-0E1E-FD63-1D55-AB764EFA9227}"/>
                  </a:ext>
                </a:extLst>
              </p:cNvPr>
              <p:cNvSpPr txBox="1">
                <a:spLocks noRot="1" noChangeAspect="1" noMove="1" noResize="1" noEditPoints="1" noAdjustHandles="1" noChangeArrowheads="1" noChangeShapeType="1" noTextEdit="1"/>
              </p:cNvSpPr>
              <p:nvPr/>
            </p:nvSpPr>
            <p:spPr>
              <a:xfrm>
                <a:off x="4638908" y="2060627"/>
                <a:ext cx="3581400" cy="369332"/>
              </a:xfrm>
              <a:prstGeom prst="rect">
                <a:avLst/>
              </a:prstGeom>
              <a:blipFill>
                <a:blip r:embed="rId4"/>
                <a:stretch>
                  <a:fillRect l="-1533" t="-8197" b="-24590"/>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3D026C4C-5B30-0223-B773-97B7A3096986}"/>
              </a:ext>
            </a:extLst>
          </p:cNvPr>
          <p:cNvSpPr txBox="1"/>
          <p:nvPr/>
        </p:nvSpPr>
        <p:spPr>
          <a:xfrm>
            <a:off x="4638908" y="2557532"/>
            <a:ext cx="2438400" cy="369332"/>
          </a:xfrm>
          <a:prstGeom prst="rect">
            <a:avLst/>
          </a:prstGeom>
          <a:noFill/>
        </p:spPr>
        <p:txBody>
          <a:bodyPr wrap="square" rtlCol="0">
            <a:spAutoFit/>
          </a:bodyPr>
          <a:lstStyle/>
          <a:p>
            <a:r>
              <a:rPr lang="en-US" dirty="0"/>
              <a:t>Simplify.</a:t>
            </a:r>
            <a:endParaRPr lang="en-IN"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99F6874-939E-9E56-3C51-B998F4E41A2B}"/>
                  </a:ext>
                </a:extLst>
              </p:cNvPr>
              <p:cNvSpPr txBox="1"/>
              <p:nvPr/>
            </p:nvSpPr>
            <p:spPr>
              <a:xfrm>
                <a:off x="4638908" y="3135603"/>
                <a:ext cx="3581400" cy="369332"/>
              </a:xfrm>
              <a:prstGeom prst="rect">
                <a:avLst/>
              </a:prstGeom>
              <a:noFill/>
            </p:spPr>
            <p:txBody>
              <a:bodyPr wrap="square" rtlCol="0">
                <a:spAutoFit/>
              </a:bodyPr>
              <a:lstStyle/>
              <a:p>
                <a:r>
                  <a:rPr lang="en-US" dirty="0"/>
                  <a:t>Divide each term on both sides by </a:t>
                </a:r>
                <a14:m>
                  <m:oMath xmlns:m="http://schemas.openxmlformats.org/officeDocument/2006/math">
                    <m:r>
                      <a:rPr lang="en-US" b="0" i="0" smtClean="0">
                        <a:latin typeface="Cambria Math" panose="02040503050406030204" pitchFamily="18" charset="0"/>
                      </a:rPr>
                      <m:t>4</m:t>
                    </m:r>
                  </m:oMath>
                </a14:m>
                <a:endParaRPr lang="en-IN" dirty="0"/>
              </a:p>
            </p:txBody>
          </p:sp>
        </mc:Choice>
        <mc:Fallback xmlns="">
          <p:sp>
            <p:nvSpPr>
              <p:cNvPr id="7" name="TextBox 6">
                <a:extLst>
                  <a:ext uri="{FF2B5EF4-FFF2-40B4-BE49-F238E27FC236}">
                    <a16:creationId xmlns:a16="http://schemas.microsoft.com/office/drawing/2014/main" id="{099F6874-939E-9E56-3C51-B998F4E41A2B}"/>
                  </a:ext>
                </a:extLst>
              </p:cNvPr>
              <p:cNvSpPr txBox="1">
                <a:spLocks noRot="1" noChangeAspect="1" noMove="1" noResize="1" noEditPoints="1" noAdjustHandles="1" noChangeArrowheads="1" noChangeShapeType="1" noTextEdit="1"/>
              </p:cNvSpPr>
              <p:nvPr/>
            </p:nvSpPr>
            <p:spPr>
              <a:xfrm>
                <a:off x="4638908" y="3135603"/>
                <a:ext cx="3581400" cy="369332"/>
              </a:xfrm>
              <a:prstGeom prst="rect">
                <a:avLst/>
              </a:prstGeom>
              <a:blipFill>
                <a:blip r:embed="rId5"/>
                <a:stretch>
                  <a:fillRect l="-1533" t="-8197" b="-24590"/>
                </a:stretch>
              </a:blipFill>
            </p:spPr>
            <p:txBody>
              <a:bodyPr/>
              <a:lstStyle/>
              <a:p>
                <a:r>
                  <a:rPr lang="en-IN">
                    <a:noFill/>
                  </a:rPr>
                  <a:t> </a:t>
                </a:r>
              </a:p>
            </p:txBody>
          </p:sp>
        </mc:Fallback>
      </mc:AlternateContent>
      <p:sp>
        <p:nvSpPr>
          <p:cNvPr id="8" name="TextBox 7">
            <a:extLst>
              <a:ext uri="{FF2B5EF4-FFF2-40B4-BE49-F238E27FC236}">
                <a16:creationId xmlns:a16="http://schemas.microsoft.com/office/drawing/2014/main" id="{E97A74BD-11DB-9C75-BE91-1DC7A00574D6}"/>
              </a:ext>
            </a:extLst>
          </p:cNvPr>
          <p:cNvSpPr txBox="1"/>
          <p:nvPr/>
        </p:nvSpPr>
        <p:spPr>
          <a:xfrm>
            <a:off x="4638908" y="3930474"/>
            <a:ext cx="2438400" cy="369332"/>
          </a:xfrm>
          <a:prstGeom prst="rect">
            <a:avLst/>
          </a:prstGeom>
          <a:noFill/>
        </p:spPr>
        <p:txBody>
          <a:bodyPr wrap="square" rtlCol="0">
            <a:spAutoFit/>
          </a:bodyPr>
          <a:lstStyle/>
          <a:p>
            <a:r>
              <a:rPr lang="en-US" dirty="0"/>
              <a:t>Simplify.</a:t>
            </a:r>
            <a:endParaRPr lang="en-IN" dirty="0"/>
          </a:p>
        </p:txBody>
      </p:sp>
      <p:sp>
        <p:nvSpPr>
          <p:cNvPr id="9" name="TextBox 8">
            <a:extLst>
              <a:ext uri="{FF2B5EF4-FFF2-40B4-BE49-F238E27FC236}">
                <a16:creationId xmlns:a16="http://schemas.microsoft.com/office/drawing/2014/main" id="{78228412-BA4D-D150-4558-F7B8847AF5F9}"/>
              </a:ext>
            </a:extLst>
          </p:cNvPr>
          <p:cNvSpPr txBox="1"/>
          <p:nvPr/>
        </p:nvSpPr>
        <p:spPr>
          <a:xfrm>
            <a:off x="4638908" y="5289810"/>
            <a:ext cx="2849136" cy="369332"/>
          </a:xfrm>
          <a:prstGeom prst="rect">
            <a:avLst/>
          </a:prstGeom>
          <a:noFill/>
        </p:spPr>
        <p:txBody>
          <a:bodyPr wrap="square" rtlCol="0">
            <a:spAutoFit/>
          </a:bodyPr>
          <a:lstStyle/>
          <a:p>
            <a:r>
              <a:rPr lang="en-IN" dirty="0"/>
              <a:t>All forms are correct.</a:t>
            </a:r>
          </a:p>
        </p:txBody>
      </p:sp>
    </p:spTree>
    <p:extLst>
      <p:ext uri="{BB962C8B-B14F-4D97-AF65-F5344CB8AC3E}">
        <p14:creationId xmlns:p14="http://schemas.microsoft.com/office/powerpoint/2010/main" val="1974592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a:t>
            </a:r>
            <a:r>
              <a:rPr lang="en-US" dirty="0"/>
              <a:t>9</a:t>
            </a:r>
            <a:r>
              <a:rPr dirty="0"/>
              <a:t>: Solving for Different Variables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Given </a:t>
                </a:r>
                <a14:m>
                  <m:oMath xmlns:m="http://schemas.openxmlformats.org/officeDocument/2006/math">
                    <m:r>
                      <a:rPr lang="en-US" b="0" i="1" smtClean="0">
                        <a:latin typeface="Cambria Math" panose="02040503050406030204" pitchFamily="18" charset="0"/>
                      </a:rPr>
                      <m:t>3</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15</m:t>
                    </m:r>
                    <m:r>
                      <a:rPr lang="en-US" b="0" i="0" smtClean="0">
                        <a:latin typeface="Cambria Math" panose="02040503050406030204" pitchFamily="18" charset="0"/>
                      </a:rPr>
                      <m:t>,</m:t>
                    </m:r>
                  </m:oMath>
                </a14:m>
                <a:r>
                  <a:rPr lang="en-US" dirty="0"/>
                  <a:t> solve for </a:t>
                </a:r>
                <a14:m>
                  <m:oMath xmlns:m="http://schemas.openxmlformats.org/officeDocument/2006/math">
                    <m:r>
                      <a:rPr lang="en-US" i="1" dirty="0" smtClean="0">
                        <a:latin typeface="Cambria Math" panose="02040503050406030204" pitchFamily="18" charset="0"/>
                      </a:rPr>
                      <m:t>𝑦</m:t>
                    </m:r>
                  </m:oMath>
                </a14:m>
                <a:r>
                  <a:rPr lang="en-US" dirty="0"/>
                  <a:t> in terms of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oMath>
                </a14:m>
                <a:r>
                  <a:rPr lang="en-US" dirty="0"/>
                  <a:t> </a:t>
                </a:r>
              </a:p>
              <a:p>
                <a:pPr>
                  <a:defRPr sz="2800"/>
                </a:pPr>
                <a:r>
                  <a:rPr lang="en-US" b="1" dirty="0"/>
                  <a:t>Solution</a:t>
                </a:r>
              </a:p>
              <a:p>
                <a:pPr>
                  <a:defRPr sz="2800"/>
                </a:pPr>
                <a:r>
                  <a:rPr lang="en-US" dirty="0"/>
                  <a:t>Supply the reasons for each step in the following solution.</a:t>
                </a:r>
              </a:p>
              <a:p>
                <a:pPr>
                  <a:defRPr sz="2800"/>
                </a:pPr>
                <a:r>
                  <a:rPr lang="en-US" sz="2800" dirty="0"/>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15</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oMath>
                  </m:oMathPara>
                </a14:m>
                <a:endParaRPr lang="en-US" sz="2800" dirty="0"/>
              </a:p>
              <a:p>
                <a:pPr>
                  <a:defRPr sz="2800"/>
                </a:pPr>
                <a14:m>
                  <m:oMath xmlns:m="http://schemas.openxmlformats.org/officeDocument/2006/math">
                    <m:r>
                      <a:rPr lang="en-US" sz="2800" b="0" i="1" smtClean="0">
                        <a:latin typeface="Cambria Math" panose="02040503050406030204" pitchFamily="18" charset="0"/>
                      </a:rPr>
                      <m:t>       </m:t>
                    </m:r>
                  </m:oMath>
                </a14:m>
                <a:r>
                  <a:rPr lang="en-US" sz="2800" b="0" dirty="0"/>
                  <a:t>         </a:t>
                </a:r>
                <a14:m>
                  <m:oMath xmlns:m="http://schemas.openxmlformats.org/officeDocument/2006/math">
                    <m:r>
                      <a:rPr lang="en-US" sz="2800" b="0" i="0" smtClean="0">
                        <a:latin typeface="Cambria Math" panose="02040503050406030204" pitchFamily="18" charset="0"/>
                      </a:rPr>
                      <m:t> </m:t>
                    </m:r>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 </m:t>
                    </m:r>
                  </m:oMath>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1</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𝑦</m:t>
                          </m:r>
                        </m:e>
                      </m:d>
                      <m:r>
                        <a:rPr lang="en-US" sz="2800" b="0" i="1" smtClean="0">
                          <a:latin typeface="Cambria Math" panose="02040503050406030204" pitchFamily="18" charset="0"/>
                        </a:rPr>
                        <m:t>=−</m:t>
                      </m:r>
                      <m:r>
                        <a:rPr lang="en-US" sz="2800" b="0" i="1" smtClean="0">
                          <a:latin typeface="Cambria Math" panose="02040503050406030204" pitchFamily="18" charset="0"/>
                        </a:rPr>
                        <m:t>1</m:t>
                      </m:r>
                      <m:r>
                        <a:rPr lang="en-US" sz="2800" b="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𝑥</m:t>
                      </m:r>
                    </m:oMath>
                  </m:oMathPara>
                </a14:m>
                <a:endParaRPr lang="en-US" sz="2800" dirty="0"/>
              </a:p>
              <a:p>
                <a:pPr>
                  <a:defRPr sz="2800"/>
                </a:pPr>
                <a:r>
                  <a:rPr lang="en-US" dirty="0"/>
                  <a:t>  or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15</m:t>
                    </m:r>
                  </m:oMath>
                </a14:m>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DE8C5A34-00F6-5C67-4A6F-EED3BEA44B63}"/>
                  </a:ext>
                </a:extLst>
              </p:cNvPr>
              <p:cNvSpPr txBox="1"/>
              <p:nvPr/>
            </p:nvSpPr>
            <p:spPr>
              <a:xfrm>
                <a:off x="5006898" y="3516868"/>
                <a:ext cx="3505200" cy="369332"/>
              </a:xfrm>
              <a:prstGeom prst="rect">
                <a:avLst/>
              </a:prstGeom>
              <a:noFill/>
            </p:spPr>
            <p:txBody>
              <a:bodyPr wrap="square" rtlCol="0">
                <a:spAutoFit/>
              </a:bodyPr>
              <a:lstStyle/>
              <a:p>
                <a:r>
                  <a:rPr lang="en-US" u="sng" dirty="0"/>
                  <a:t>Subtract </a:t>
                </a:r>
                <a14:m>
                  <m:oMath xmlns:m="http://schemas.openxmlformats.org/officeDocument/2006/math">
                    <m:r>
                      <a:rPr lang="en-US" i="1" u="sng" dirty="0" smtClean="0">
                        <a:latin typeface="Cambria Math" panose="02040503050406030204" pitchFamily="18" charset="0"/>
                      </a:rPr>
                      <m:t>3</m:t>
                    </m:r>
                    <m:r>
                      <a:rPr lang="en-US" i="1" u="sng" dirty="0" smtClean="0">
                        <a:latin typeface="Cambria Math" panose="02040503050406030204" pitchFamily="18" charset="0"/>
                      </a:rPr>
                      <m:t>𝑥</m:t>
                    </m:r>
                  </m:oMath>
                </a14:m>
                <a:r>
                  <a:rPr lang="en-US" u="sng" dirty="0"/>
                  <a:t> from both sides.</a:t>
                </a:r>
                <a:endParaRPr lang="en-IN" u="sng" dirty="0"/>
              </a:p>
            </p:txBody>
          </p:sp>
        </mc:Choice>
        <mc:Fallback>
          <p:sp>
            <p:nvSpPr>
              <p:cNvPr id="11" name="TextBox 10">
                <a:extLst>
                  <a:ext uri="{FF2B5EF4-FFF2-40B4-BE49-F238E27FC236}">
                    <a16:creationId xmlns:a16="http://schemas.microsoft.com/office/drawing/2014/main" id="{DE8C5A34-00F6-5C67-4A6F-EED3BEA44B63}"/>
                  </a:ext>
                </a:extLst>
              </p:cNvPr>
              <p:cNvSpPr txBox="1">
                <a:spLocks noRot="1" noChangeAspect="1" noMove="1" noResize="1" noEditPoints="1" noAdjustHandles="1" noChangeArrowheads="1" noChangeShapeType="1" noTextEdit="1"/>
              </p:cNvSpPr>
              <p:nvPr/>
            </p:nvSpPr>
            <p:spPr>
              <a:xfrm>
                <a:off x="5006898" y="3516868"/>
                <a:ext cx="3505200" cy="369332"/>
              </a:xfrm>
              <a:prstGeom prst="rect">
                <a:avLst/>
              </a:prstGeom>
              <a:blipFill>
                <a:blip r:embed="rId3"/>
                <a:stretch>
                  <a:fillRect l="-1391" t="-9836"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69EE2BCC-8AE6-77D5-9A25-5CD0D215F514}"/>
                  </a:ext>
                </a:extLst>
              </p:cNvPr>
              <p:cNvSpPr txBox="1"/>
              <p:nvPr/>
            </p:nvSpPr>
            <p:spPr>
              <a:xfrm>
                <a:off x="5006898" y="4251847"/>
                <a:ext cx="3657600" cy="646331"/>
              </a:xfrm>
              <a:prstGeom prst="rect">
                <a:avLst/>
              </a:prstGeom>
              <a:noFill/>
            </p:spPr>
            <p:txBody>
              <a:bodyPr wrap="square" rtlCol="0">
                <a:spAutoFit/>
              </a:bodyPr>
              <a:lstStyle/>
              <a:p>
                <a:r>
                  <a:rPr lang="en-US" u="sng" dirty="0"/>
                  <a:t>Multyply both sides by </a:t>
                </a:r>
                <a14:m>
                  <m:oMath xmlns:m="http://schemas.openxmlformats.org/officeDocument/2006/math">
                    <m:r>
                      <a:rPr lang="en-US" b="0" i="1" u="sng" smtClean="0">
                        <a:latin typeface="Cambria Math" panose="02040503050406030204" pitchFamily="18" charset="0"/>
                      </a:rPr>
                      <m:t>−</m:t>
                    </m:r>
                    <m:r>
                      <a:rPr lang="en-US" b="0" i="1" u="sng" smtClean="0">
                        <a:latin typeface="Cambria Math" panose="02040503050406030204" pitchFamily="18" charset="0"/>
                      </a:rPr>
                      <m:t>1</m:t>
                    </m:r>
                  </m:oMath>
                </a14:m>
                <a:r>
                  <a:rPr lang="en-US" u="sng" dirty="0"/>
                  <a:t> (or divide both sides by </a:t>
                </a:r>
                <a14:m>
                  <m:oMath xmlns:m="http://schemas.openxmlformats.org/officeDocument/2006/math">
                    <m:r>
                      <a:rPr lang="en-US" b="0" i="1" u="sng" smtClean="0">
                        <a:latin typeface="Cambria Math" panose="02040503050406030204" pitchFamily="18" charset="0"/>
                      </a:rPr>
                      <m:t>−</m:t>
                    </m:r>
                    <m:r>
                      <a:rPr lang="en-US" b="0" i="1" u="sng" smtClean="0">
                        <a:latin typeface="Cambria Math" panose="02040503050406030204" pitchFamily="18" charset="0"/>
                      </a:rPr>
                      <m:t>1</m:t>
                    </m:r>
                    <m:r>
                      <a:rPr lang="en-US" b="0" i="1" u="sng" smtClean="0">
                        <a:latin typeface="Cambria Math" panose="02040503050406030204" pitchFamily="18" charset="0"/>
                      </a:rPr>
                      <m:t>).</m:t>
                    </m:r>
                  </m:oMath>
                </a14:m>
                <a:endParaRPr lang="en-IN" u="sng" dirty="0"/>
              </a:p>
            </p:txBody>
          </p:sp>
        </mc:Choice>
        <mc:Fallback xmlns="">
          <p:sp>
            <p:nvSpPr>
              <p:cNvPr id="12" name="TextBox 11">
                <a:extLst>
                  <a:ext uri="{FF2B5EF4-FFF2-40B4-BE49-F238E27FC236}">
                    <a16:creationId xmlns:a16="http://schemas.microsoft.com/office/drawing/2014/main" id="{69EE2BCC-8AE6-77D5-9A25-5CD0D215F514}"/>
                  </a:ext>
                </a:extLst>
              </p:cNvPr>
              <p:cNvSpPr txBox="1">
                <a:spLocks noRot="1" noChangeAspect="1" noMove="1" noResize="1" noEditPoints="1" noAdjustHandles="1" noChangeArrowheads="1" noChangeShapeType="1" noTextEdit="1"/>
              </p:cNvSpPr>
              <p:nvPr/>
            </p:nvSpPr>
            <p:spPr>
              <a:xfrm>
                <a:off x="5006898" y="4251847"/>
                <a:ext cx="3657600" cy="646331"/>
              </a:xfrm>
              <a:prstGeom prst="rect">
                <a:avLst/>
              </a:prstGeom>
              <a:blipFill>
                <a:blip r:embed="rId4"/>
                <a:stretch>
                  <a:fillRect l="-1333" t="-4673" r="-833" b="-13084"/>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4FA5A765-BB1C-48E5-6DB9-6518801B66E8}"/>
                  </a:ext>
                </a:extLst>
              </p:cNvPr>
              <p:cNvSpPr txBox="1"/>
              <p:nvPr/>
            </p:nvSpPr>
            <p:spPr>
              <a:xfrm>
                <a:off x="5006898" y="4898178"/>
                <a:ext cx="3657600" cy="646331"/>
              </a:xfrm>
              <a:prstGeom prst="rect">
                <a:avLst/>
              </a:prstGeom>
              <a:noFill/>
            </p:spPr>
            <p:txBody>
              <a:bodyPr wrap="square" rtlCol="0">
                <a:spAutoFit/>
              </a:bodyPr>
              <a:lstStyle/>
              <a:p>
                <a:r>
                  <a:rPr lang="en-US" u="sng" dirty="0"/>
                  <a:t>Simplify using the distributive property</a:t>
                </a:r>
                <a14:m>
                  <m:oMath xmlns:m="http://schemas.openxmlformats.org/officeDocument/2006/math">
                    <m:r>
                      <a:rPr lang="en-US" b="0" i="1" u="sng" smtClean="0">
                        <a:latin typeface="Cambria Math" panose="02040503050406030204" pitchFamily="18" charset="0"/>
                      </a:rPr>
                      <m:t>.</m:t>
                    </m:r>
                  </m:oMath>
                </a14:m>
                <a:endParaRPr lang="en-IN" u="sng" dirty="0"/>
              </a:p>
            </p:txBody>
          </p:sp>
        </mc:Choice>
        <mc:Fallback xmlns="">
          <p:sp>
            <p:nvSpPr>
              <p:cNvPr id="13" name="TextBox 12">
                <a:extLst>
                  <a:ext uri="{FF2B5EF4-FFF2-40B4-BE49-F238E27FC236}">
                    <a16:creationId xmlns:a16="http://schemas.microsoft.com/office/drawing/2014/main" id="{4FA5A765-BB1C-48E5-6DB9-6518801B66E8}"/>
                  </a:ext>
                </a:extLst>
              </p:cNvPr>
              <p:cNvSpPr txBox="1">
                <a:spLocks noRot="1" noChangeAspect="1" noMove="1" noResize="1" noEditPoints="1" noAdjustHandles="1" noChangeArrowheads="1" noChangeShapeType="1" noTextEdit="1"/>
              </p:cNvSpPr>
              <p:nvPr/>
            </p:nvSpPr>
            <p:spPr>
              <a:xfrm>
                <a:off x="5006898" y="4898178"/>
                <a:ext cx="3657600" cy="646331"/>
              </a:xfrm>
              <a:prstGeom prst="rect">
                <a:avLst/>
              </a:prstGeom>
              <a:blipFill>
                <a:blip r:embed="rId5"/>
                <a:stretch>
                  <a:fillRect l="-1333" t="-5660" b="-14151"/>
                </a:stretch>
              </a:blipFill>
            </p:spPr>
            <p:txBody>
              <a:bodyPr/>
              <a:lstStyle/>
              <a:p>
                <a:r>
                  <a:rPr lang="en-IN">
                    <a:noFill/>
                  </a:rPr>
                  <a:t> </a:t>
                </a:r>
              </a:p>
            </p:txBody>
          </p:sp>
        </mc:Fallback>
      </mc:AlternateContent>
    </p:spTree>
    <p:extLst>
      <p:ext uri="{BB962C8B-B14F-4D97-AF65-F5344CB8AC3E}">
        <p14:creationId xmlns:p14="http://schemas.microsoft.com/office/powerpoint/2010/main" val="950518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Application: Evaluating Formulas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The formula for calculating simple interest is:</a:t>
                </a:r>
              </a:p>
              <a:p>
                <a14:m>
                  <m:oMath xmlns:m="http://schemas.openxmlformats.org/officeDocument/2006/math">
                    <m:r>
                      <a:rPr lang="en-US" b="1" i="1" smtClean="0">
                        <a:latin typeface="Cambria Math" panose="02040503050406030204" pitchFamily="18" charset="0"/>
                      </a:rPr>
                      <m:t>𝑰</m:t>
                    </m:r>
                    <m:r>
                      <a:rPr lang="en-US" b="1" i="1" smtClean="0">
                        <a:latin typeface="Cambria Math" panose="02040503050406030204" pitchFamily="18" charset="0"/>
                      </a:rPr>
                      <m:t>=</m:t>
                    </m:r>
                    <m:r>
                      <a:rPr lang="en-US" b="1" i="1" smtClean="0">
                        <a:latin typeface="Cambria Math" panose="02040503050406030204" pitchFamily="18" charset="0"/>
                      </a:rPr>
                      <m:t>𝑷𝒓𝒕</m:t>
                    </m:r>
                  </m:oMath>
                </a14:m>
                <a:r>
                  <a:rPr lang="en-US" b="1" dirty="0"/>
                  <a:t> </a:t>
                </a:r>
                <a:r>
                  <a:rPr lang="en-US" dirty="0"/>
                  <a:t>where,</a:t>
                </a:r>
              </a:p>
              <a:p>
                <a14:m>
                  <m:oMath xmlns:m="http://schemas.openxmlformats.org/officeDocument/2006/math">
                    <m:r>
                      <a:rPr lang="en-US" b="1" i="1" smtClean="0">
                        <a:latin typeface="Cambria Math" panose="02040503050406030204" pitchFamily="18" charset="0"/>
                      </a:rPr>
                      <m:t>𝑰</m:t>
                    </m:r>
                    <m:r>
                      <a:rPr lang="en-US" b="1" i="1" smtClean="0">
                        <a:latin typeface="Cambria Math" panose="02040503050406030204" pitchFamily="18" charset="0"/>
                      </a:rPr>
                      <m:t>=</m:t>
                    </m:r>
                    <m:r>
                      <a:rPr lang="en-US" b="1" i="1" smtClean="0">
                        <a:latin typeface="Cambria Math" panose="02040503050406030204" pitchFamily="18" charset="0"/>
                      </a:rPr>
                      <m:t>𝒊𝒏𝒕𝒆𝒓𝒆𝒔𝒕</m:t>
                    </m:r>
                  </m:oMath>
                </a14:m>
                <a:r>
                  <a:rPr lang="en-US" b="1" dirty="0"/>
                  <a:t> </a:t>
                </a:r>
                <a:r>
                  <a:rPr lang="en-US" dirty="0"/>
                  <a:t>(earned or paid)</a:t>
                </a:r>
              </a:p>
              <a:p>
                <a14:m>
                  <m:oMath xmlns:m="http://schemas.openxmlformats.org/officeDocument/2006/math">
                    <m:r>
                      <a:rPr lang="en-US" b="1" i="1" smtClean="0">
                        <a:latin typeface="Cambria Math" panose="02040503050406030204" pitchFamily="18" charset="0"/>
                      </a:rPr>
                      <m:t>𝑷</m:t>
                    </m:r>
                    <m:r>
                      <a:rPr lang="en-US" b="1" i="1" smtClean="0">
                        <a:latin typeface="Cambria Math" panose="02040503050406030204" pitchFamily="18" charset="0"/>
                      </a:rPr>
                      <m:t>=</m:t>
                    </m:r>
                    <m:r>
                      <a:rPr lang="en-US" b="1" i="1" smtClean="0">
                        <a:latin typeface="Cambria Math" panose="02040503050406030204" pitchFamily="18" charset="0"/>
                      </a:rPr>
                      <m:t>𝒑𝒓𝒊𝒏𝒄𝒊𝒑𝒂𝒍</m:t>
                    </m:r>
                  </m:oMath>
                </a14:m>
                <a:r>
                  <a:rPr lang="en-US" dirty="0"/>
                  <a:t> (the amount invested or borrowed)</a:t>
                </a:r>
              </a:p>
              <a:p>
                <a14:m>
                  <m:oMath xmlns:m="http://schemas.openxmlformats.org/officeDocument/2006/math">
                    <m:r>
                      <a:rPr lang="en-US" b="1" i="1" smtClean="0">
                        <a:latin typeface="Cambria Math" panose="02040503050406030204" pitchFamily="18" charset="0"/>
                      </a:rPr>
                      <m:t>𝒓</m:t>
                    </m:r>
                    <m:r>
                      <a:rPr lang="en-US" b="1" i="1" smtClean="0">
                        <a:latin typeface="Cambria Math" panose="02040503050406030204" pitchFamily="18" charset="0"/>
                      </a:rPr>
                      <m:t>=</m:t>
                    </m:r>
                    <m:r>
                      <a:rPr lang="en-US" b="1" i="1" smtClean="0">
                        <a:latin typeface="Cambria Math" panose="02040503050406030204" pitchFamily="18" charset="0"/>
                      </a:rPr>
                      <m:t>𝒓𝒂𝒕𝒆</m:t>
                    </m:r>
                    <m:r>
                      <a:rPr lang="en-US" b="1" i="1" smtClean="0">
                        <a:latin typeface="Cambria Math" panose="02040503050406030204" pitchFamily="18" charset="0"/>
                      </a:rPr>
                      <m:t> </m:t>
                    </m:r>
                    <m:r>
                      <a:rPr lang="en-US" b="1" i="1" smtClean="0">
                        <a:latin typeface="Cambria Math" panose="02040503050406030204" pitchFamily="18" charset="0"/>
                      </a:rPr>
                      <m:t>𝒐𝒇</m:t>
                    </m:r>
                    <m:r>
                      <a:rPr lang="en-US" b="1" i="1" smtClean="0">
                        <a:latin typeface="Cambria Math" panose="02040503050406030204" pitchFamily="18" charset="0"/>
                      </a:rPr>
                      <m:t> </m:t>
                    </m:r>
                    <m:r>
                      <a:rPr lang="en-US" b="1" i="1" smtClean="0">
                        <a:latin typeface="Cambria Math" panose="02040503050406030204" pitchFamily="18" charset="0"/>
                      </a:rPr>
                      <m:t>𝒊𝒏𝒕𝒆𝒓𝒆𝒔𝒕</m:t>
                    </m:r>
                  </m:oMath>
                </a14:m>
                <a:r>
                  <a:rPr lang="en-US" b="1" dirty="0"/>
                  <a:t> </a:t>
                </a:r>
                <a:r>
                  <a:rPr lang="en-US" dirty="0"/>
                  <a:t>(stated as an annual or yearly rate in percent form)</a:t>
                </a:r>
              </a:p>
              <a:p>
                <a14:m>
                  <m:oMath xmlns:m="http://schemas.openxmlformats.org/officeDocument/2006/math">
                    <m:r>
                      <a:rPr lang="en-US" b="1" i="1" smtClean="0">
                        <a:latin typeface="Cambria Math" panose="02040503050406030204" pitchFamily="18" charset="0"/>
                      </a:rPr>
                      <m:t>𝒕</m:t>
                    </m:r>
                    <m:r>
                      <a:rPr lang="en-US" b="1" i="1" smtClean="0">
                        <a:latin typeface="Cambria Math" panose="02040503050406030204" pitchFamily="18" charset="0"/>
                      </a:rPr>
                      <m:t>=</m:t>
                    </m:r>
                    <m:r>
                      <a:rPr lang="en-US" b="1" i="1" smtClean="0">
                        <a:latin typeface="Cambria Math" panose="02040503050406030204" pitchFamily="18" charset="0"/>
                      </a:rPr>
                      <m:t>𝒕𝒊𝒎𝒆</m:t>
                    </m:r>
                  </m:oMath>
                </a14:m>
                <a:r>
                  <a:rPr lang="en-US" dirty="0"/>
                  <a:t> (in years)</a:t>
                </a:r>
              </a:p>
              <a:p>
                <a:pPr>
                  <a:defRPr sz="2800"/>
                </a:pPr>
                <a:r>
                  <a:rPr lang="en-US" dirty="0"/>
                  <a:t>The rate of interest is usually given in percent form and converted to decimal or fraction form for calculations.</a:t>
                </a:r>
              </a:p>
              <a:p>
                <a:pPr>
                  <a:defRPr sz="1800"/>
                </a:pPr>
                <a:endParaRPr lang="en-US"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85"/>
                </a:stretch>
              </a:blipFill>
            </p:spPr>
            <p:txBody>
              <a:bodyPr/>
              <a:lstStyle/>
              <a:p>
                <a:r>
                  <a:rPr lang="en-IN">
                    <a:noFill/>
                  </a:rPr>
                  <a:t> </a:t>
                </a:r>
              </a:p>
            </p:txBody>
          </p:sp>
        </mc:Fallback>
      </mc:AlternateContent>
    </p:spTree>
    <p:extLst>
      <p:ext uri="{BB962C8B-B14F-4D97-AF65-F5344CB8AC3E}">
        <p14:creationId xmlns:p14="http://schemas.microsoft.com/office/powerpoint/2010/main" val="419219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Application: Evaluating Formulas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Maribel loaned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5000</m:t>
                    </m:r>
                    <m:r>
                      <a:rPr lang="en-US" i="1" dirty="0" smtClean="0">
                        <a:latin typeface="Cambria Math" panose="02040503050406030204" pitchFamily="18" charset="0"/>
                      </a:rPr>
                      <m:t> </m:t>
                    </m:r>
                  </m:oMath>
                </a14:m>
                <a:r>
                  <a:rPr lang="en-US" dirty="0"/>
                  <a:t>to a friend for </a:t>
                </a:r>
                <a14:m>
                  <m:oMath xmlns:m="http://schemas.openxmlformats.org/officeDocument/2006/math">
                    <m:r>
                      <a:rPr lang="en-US" i="1" dirty="0" smtClean="0">
                        <a:latin typeface="Cambria Math" panose="02040503050406030204" pitchFamily="18" charset="0"/>
                      </a:rPr>
                      <m:t>3</m:t>
                    </m:r>
                  </m:oMath>
                </a14:m>
                <a:r>
                  <a:rPr lang="en-US" dirty="0"/>
                  <a:t> months at an annual interest rate of </a:t>
                </a:r>
                <a14:m>
                  <m:oMath xmlns:m="http://schemas.openxmlformats.org/officeDocument/2006/math">
                    <m:r>
                      <a:rPr lang="en-US" i="1" dirty="0" smtClean="0">
                        <a:latin typeface="Cambria Math" panose="02040503050406030204" pitchFamily="18" charset="0"/>
                      </a:rPr>
                      <m:t>8</m:t>
                    </m:r>
                    <m:r>
                      <a:rPr lang="en-US" i="1" dirty="0" smtClean="0">
                        <a:latin typeface="Cambria Math" panose="02040503050406030204" pitchFamily="18" charset="0"/>
                      </a:rPr>
                      <m:t>%</m:t>
                    </m:r>
                  </m:oMath>
                </a14:m>
                <a:r>
                  <a:rPr lang="en-US" dirty="0"/>
                  <a:t>. How much will her friend pay her at the end of the </a:t>
                </a:r>
                <a14:m>
                  <m:oMath xmlns:m="http://schemas.openxmlformats.org/officeDocument/2006/math">
                    <m:r>
                      <a:rPr lang="en-US" i="1" dirty="0" smtClean="0">
                        <a:latin typeface="Cambria Math" panose="02040503050406030204" pitchFamily="18" charset="0"/>
                      </a:rPr>
                      <m:t>3</m:t>
                    </m:r>
                  </m:oMath>
                </a14:m>
                <a:r>
                  <a:rPr lang="en-US" dirty="0"/>
                  <a:t> months?</a:t>
                </a:r>
              </a:p>
              <a:p>
                <a:pPr>
                  <a:defRPr sz="2800"/>
                </a:pPr>
                <a:r>
                  <a:rPr lang="en-US" b="1" dirty="0"/>
                  <a:t>Solution</a:t>
                </a:r>
              </a:p>
              <a:p>
                <a:pPr>
                  <a:defRPr sz="2800"/>
                </a:pPr>
                <a:r>
                  <a:rPr lang="en-US" dirty="0"/>
                  <a:t>Here, </a:t>
                </a:r>
                <a14:m>
                  <m:oMath xmlns:m="http://schemas.openxmlformats.org/officeDocument/2006/math">
                    <m:r>
                      <a:rPr lang="en-US" b="1" i="1" smtClean="0">
                        <a:latin typeface="Cambria Math" panose="02040503050406030204" pitchFamily="18" charset="0"/>
                      </a:rPr>
                      <m:t>𝑷</m:t>
                    </m:r>
                    <m:r>
                      <a:rPr lang="en-US" b="0" i="1" smtClean="0">
                        <a:latin typeface="Cambria Math" panose="02040503050406030204" pitchFamily="18" charset="0"/>
                      </a:rPr>
                      <m:t>=$</m:t>
                    </m:r>
                    <m:r>
                      <a:rPr lang="en-US" b="0" i="1" smtClean="0">
                        <a:latin typeface="Cambria Math" panose="02040503050406030204" pitchFamily="18" charset="0"/>
                      </a:rPr>
                      <m:t>5000</m:t>
                    </m:r>
                    <m:r>
                      <a:rPr lang="en-US" b="0" i="1" smtClean="0">
                        <a:latin typeface="Cambria Math" panose="02040503050406030204" pitchFamily="18" charset="0"/>
                      </a:rPr>
                      <m:t>,</m:t>
                    </m:r>
                  </m:oMath>
                </a14:m>
                <a:endParaRPr lang="en-US" dirty="0"/>
              </a:p>
              <a:p>
                <a:pPr>
                  <a:defRPr sz="2800"/>
                </a:pPr>
                <a:r>
                  <a:rPr lang="en-US" dirty="0"/>
                  <a:t>	</a:t>
                </a:r>
                <a14:m>
                  <m:oMath xmlns:m="http://schemas.openxmlformats.org/officeDocument/2006/math">
                    <m:r>
                      <a:rPr lang="en-US" b="1" i="1" smtClean="0">
                        <a:latin typeface="Cambria Math" panose="02040503050406030204" pitchFamily="18" charset="0"/>
                      </a:rPr>
                      <m:t>𝒓</m:t>
                    </m:r>
                    <m:r>
                      <a:rPr lang="en-US" b="0" i="1" smtClean="0">
                        <a:latin typeface="Cambria Math" panose="02040503050406030204" pitchFamily="18" charset="0"/>
                      </a:rPr>
                      <m:t>=</m:t>
                    </m:r>
                    <m:r>
                      <a:rPr lang="en-US" b="0" i="1" smtClean="0">
                        <a:latin typeface="Cambria Math" panose="02040503050406030204" pitchFamily="18" charset="0"/>
                      </a:rPr>
                      <m:t>8</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08</m:t>
                    </m:r>
                    <m:r>
                      <a:rPr lang="en-US" b="0" i="1" smtClean="0">
                        <a:latin typeface="Cambria Math" panose="02040503050406030204" pitchFamily="18" charset="0"/>
                      </a:rPr>
                      <m:t>,</m:t>
                    </m:r>
                  </m:oMath>
                </a14:m>
                <a:endParaRPr lang="en-US" dirty="0"/>
              </a:p>
              <a:p>
                <a:pPr>
                  <a:defRPr sz="2800"/>
                </a:pPr>
                <a:r>
                  <a:rPr lang="en-US" dirty="0"/>
                  <a:t>	</a:t>
                </a:r>
                <a14:m>
                  <m:oMath xmlns:m="http://schemas.openxmlformats.org/officeDocument/2006/math">
                    <m:r>
                      <a:rPr lang="en-US" b="1" i="1" smtClean="0">
                        <a:latin typeface="Cambria Math" panose="02040503050406030204" pitchFamily="18" charset="0"/>
                      </a:rPr>
                      <m:t>𝒕</m:t>
                    </m:r>
                    <m:r>
                      <a:rPr lang="en-US" b="0" i="1" smtClean="0">
                        <a:latin typeface="Cambria Math" panose="02040503050406030204" pitchFamily="18" charset="0"/>
                      </a:rPr>
                      <m:t>=</m:t>
                    </m:r>
                    <m:r>
                      <a:rPr lang="en-US" b="0" i="1" smtClean="0">
                        <a:latin typeface="Cambria Math" panose="02040503050406030204" pitchFamily="18" charset="0"/>
                      </a:rPr>
                      <m:t>3</m:t>
                    </m:r>
                  </m:oMath>
                </a14:m>
                <a:r>
                  <a:rPr lang="en-US" dirty="0"/>
                  <a:t> months </a:t>
                </a:r>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12</m:t>
                        </m:r>
                      </m:den>
                    </m:f>
                  </m:oMath>
                </a14:m>
                <a:r>
                  <a:rPr lang="en-US" dirty="0"/>
                  <a:t> year </a:t>
                </a:r>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4</m:t>
                        </m:r>
                      </m:den>
                    </m:f>
                  </m:oMath>
                </a14:m>
                <a:r>
                  <a:rPr lang="en-US" dirty="0"/>
                  <a:t> year.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2663615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Application: Evaluating Formulas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Find the interest by substituting in the formula</a:t>
                </a:r>
                <a14:m>
                  <m:oMath xmlns:m="http://schemas.openxmlformats.org/officeDocument/2006/math">
                    <m:r>
                      <a:rPr lang="en-US" b="0" i="0" dirty="0" smtClean="0">
                        <a:latin typeface="Cambria Math" panose="02040503050406030204" pitchFamily="18" charset="0"/>
                      </a:rPr>
                      <m:t> </m:t>
                    </m:r>
                    <m:r>
                      <a:rPr lang="en-US" b="1" i="1" dirty="0" smtClean="0">
                        <a:latin typeface="Cambria Math" panose="02040503050406030204" pitchFamily="18" charset="0"/>
                      </a:rPr>
                      <m:t>𝑰</m:t>
                    </m:r>
                    <m:r>
                      <a:rPr lang="en-US" b="1" i="1" dirty="0" smtClean="0">
                        <a:latin typeface="Cambria Math" panose="02040503050406030204" pitchFamily="18" charset="0"/>
                      </a:rPr>
                      <m:t>=</m:t>
                    </m:r>
                    <m:r>
                      <a:rPr lang="en-US" b="1" i="1" dirty="0" smtClean="0">
                        <a:latin typeface="Cambria Math" panose="02040503050406030204" pitchFamily="18" charset="0"/>
                      </a:rPr>
                      <m:t>𝑷𝒓𝒕</m:t>
                    </m:r>
                  </m:oMath>
                </a14:m>
                <a:r>
                  <a:rPr lang="en-US" dirty="0"/>
                  <a:t> and evaluating.</a:t>
                </a:r>
              </a:p>
              <a:p>
                <a:pPr>
                  <a:defRPr sz="2800"/>
                </a:pPr>
                <a:r>
                  <a:rPr lang="en-US" dirty="0"/>
                  <a:t>			</a:t>
                </a:r>
                <a14:m>
                  <m:oMath xmlns:m="http://schemas.openxmlformats.org/officeDocument/2006/math">
                    <m:r>
                      <a:rPr lang="en-US" b="0" i="1" smtClean="0">
                        <a:latin typeface="Cambria Math" panose="02040503050406030204" pitchFamily="18" charset="0"/>
                      </a:rPr>
                      <m:t>𝐼</m:t>
                    </m:r>
                    <m:r>
                      <a:rPr lang="en-US" b="0" i="1" smtClean="0">
                        <a:latin typeface="Cambria Math" panose="02040503050406030204" pitchFamily="18" charset="0"/>
                      </a:rPr>
                      <m:t>=</m:t>
                    </m:r>
                    <m:r>
                      <a:rPr lang="en-US" b="0" i="1" smtClean="0">
                        <a:latin typeface="Cambria Math" panose="02040503050406030204" pitchFamily="18" charset="0"/>
                      </a:rPr>
                      <m:t>5000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08</m:t>
                    </m:r>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4</m:t>
                        </m:r>
                      </m:den>
                    </m:f>
                  </m:oMath>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5000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02</m:t>
                      </m:r>
                    </m:oMath>
                  </m:oMathPara>
                </a14:m>
                <a:endParaRPr lang="en-US" b="0" dirty="0">
                  <a:ea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100</m:t>
                      </m:r>
                      <m:r>
                        <a:rPr lang="en-US" b="0" i="1" smtClean="0">
                          <a:latin typeface="Cambria Math" panose="02040503050406030204" pitchFamily="18" charset="0"/>
                        </a:rPr>
                        <m:t>.</m:t>
                      </m:r>
                      <m:r>
                        <a:rPr lang="en-US" b="0" i="1" smtClean="0">
                          <a:latin typeface="Cambria Math" panose="02040503050406030204" pitchFamily="18" charset="0"/>
                        </a:rPr>
                        <m:t>00</m:t>
                      </m:r>
                    </m:oMath>
                  </m:oMathPara>
                </a14:m>
                <a:endParaRPr lang="en-US" dirty="0"/>
              </a:p>
              <a:p>
                <a:pPr>
                  <a:defRPr sz="2800"/>
                </a:pPr>
                <a:r>
                  <a:rPr lang="en-US" dirty="0"/>
                  <a:t>The interest is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100</m:t>
                    </m:r>
                    <m:r>
                      <a:rPr lang="en-US" i="1" dirty="0" smtClean="0">
                        <a:latin typeface="Cambria Math" panose="02040503050406030204" pitchFamily="18" charset="0"/>
                      </a:rPr>
                      <m:t> </m:t>
                    </m:r>
                  </m:oMath>
                </a14:m>
                <a:r>
                  <a:rPr lang="en-US" dirty="0"/>
                  <a:t>and the amount to be paid at the end of </a:t>
                </a:r>
                <a14:m>
                  <m:oMath xmlns:m="http://schemas.openxmlformats.org/officeDocument/2006/math">
                    <m:r>
                      <a:rPr lang="en-US" i="1" dirty="0" smtClean="0">
                        <a:latin typeface="Cambria Math" panose="02040503050406030204" pitchFamily="18" charset="0"/>
                      </a:rPr>
                      <m:t>3</m:t>
                    </m:r>
                  </m:oMath>
                </a14:m>
                <a:r>
                  <a:rPr lang="en-US" dirty="0"/>
                  <a:t> months is principal </a:t>
                </a:r>
                <a14:m>
                  <m:oMath xmlns:m="http://schemas.openxmlformats.org/officeDocument/2006/math">
                    <m:r>
                      <a:rPr lang="en-US" i="1" dirty="0" smtClean="0">
                        <a:latin typeface="Cambria Math" panose="02040503050406030204" pitchFamily="18" charset="0"/>
                      </a:rPr>
                      <m:t>+</m:t>
                    </m:r>
                  </m:oMath>
                </a14:m>
                <a:r>
                  <a:rPr lang="en-US" dirty="0"/>
                  <a:t> interest </a:t>
                </a:r>
                <a14:m>
                  <m:oMath xmlns:m="http://schemas.openxmlformats.org/officeDocument/2006/math">
                    <m:r>
                      <a:rPr lang="en-US" i="1" dirty="0" smtClean="0">
                        <a:latin typeface="Cambria Math" panose="02040503050406030204" pitchFamily="18" charset="0"/>
                      </a:rPr>
                      <m:t>= $</m:t>
                    </m:r>
                    <m:r>
                      <a:rPr lang="en-US" i="1" dirty="0" smtClean="0">
                        <a:latin typeface="Cambria Math" panose="02040503050406030204" pitchFamily="18" charset="0"/>
                      </a:rPr>
                      <m:t>5000</m:t>
                    </m:r>
                    <m:r>
                      <a:rPr lang="en-US" i="1" dirty="0" smtClean="0">
                        <a:latin typeface="Cambria Math" panose="02040503050406030204" pitchFamily="18" charset="0"/>
                      </a:rPr>
                      <m:t> + $</m:t>
                    </m:r>
                    <m:r>
                      <a:rPr lang="en-US" i="1" dirty="0" smtClean="0">
                        <a:latin typeface="Cambria Math" panose="02040503050406030204" pitchFamily="18" charset="0"/>
                      </a:rPr>
                      <m:t>100</m:t>
                    </m:r>
                    <m:r>
                      <a:rPr lang="en-US" i="1" dirty="0" smtClean="0">
                        <a:latin typeface="Cambria Math" panose="02040503050406030204" pitchFamily="18" charset="0"/>
                      </a:rPr>
                      <m:t> = $</m:t>
                    </m:r>
                    <m:r>
                      <a:rPr lang="en-US" i="1" dirty="0" smtClean="0">
                        <a:latin typeface="Cambria Math" panose="02040503050406030204" pitchFamily="18" charset="0"/>
                      </a:rPr>
                      <m:t>5100</m:t>
                    </m:r>
                    <m:r>
                      <a:rPr lang="en-US" i="1" dirty="0" smtClean="0">
                        <a:latin typeface="Cambria Math" panose="02040503050406030204" pitchFamily="18" charset="0"/>
                      </a:rPr>
                      <m:t>.</m:t>
                    </m:r>
                  </m:oMath>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23BECDFC-95F3-0C00-1A38-4679300897E8}"/>
              </a:ext>
            </a:extLst>
          </p:cNvPr>
          <p:cNvCxnSpPr/>
          <p:nvPr/>
        </p:nvCxnSpPr>
        <p:spPr>
          <a:xfrm flipH="1">
            <a:off x="5029200" y="2133600"/>
            <a:ext cx="609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B38E532-8B22-1A15-1563-D81F9F5B787A}"/>
              </a:ext>
            </a:extLst>
          </p:cNvPr>
          <p:cNvCxnSpPr>
            <a:cxnSpLocks/>
          </p:cNvCxnSpPr>
          <p:nvPr/>
        </p:nvCxnSpPr>
        <p:spPr>
          <a:xfrm flipH="1">
            <a:off x="5867400" y="2362200"/>
            <a:ext cx="228600" cy="38100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2CB32432-0FB2-7436-365B-4C7A3FE331C4}"/>
                  </a:ext>
                </a:extLst>
              </p:cNvPr>
              <p:cNvSpPr txBox="1"/>
              <p:nvPr/>
            </p:nvSpPr>
            <p:spPr>
              <a:xfrm>
                <a:off x="4724400" y="1780995"/>
                <a:ext cx="914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02</m:t>
                      </m:r>
                    </m:oMath>
                  </m:oMathPara>
                </a14:m>
                <a:endParaRPr lang="en-IN" dirty="0"/>
              </a:p>
            </p:txBody>
          </p:sp>
        </mc:Choice>
        <mc:Fallback xmlns="">
          <p:sp>
            <p:nvSpPr>
              <p:cNvPr id="9" name="TextBox 8">
                <a:extLst>
                  <a:ext uri="{FF2B5EF4-FFF2-40B4-BE49-F238E27FC236}">
                    <a16:creationId xmlns:a16="http://schemas.microsoft.com/office/drawing/2014/main" id="{2CB32432-0FB2-7436-365B-4C7A3FE331C4}"/>
                  </a:ext>
                </a:extLst>
              </p:cNvPr>
              <p:cNvSpPr txBox="1">
                <a:spLocks noRot="1" noChangeAspect="1" noMove="1" noResize="1" noEditPoints="1" noAdjustHandles="1" noChangeArrowheads="1" noChangeShapeType="1" noTextEdit="1"/>
              </p:cNvSpPr>
              <p:nvPr/>
            </p:nvSpPr>
            <p:spPr>
              <a:xfrm>
                <a:off x="4724400" y="1780995"/>
                <a:ext cx="914400" cy="369332"/>
              </a:xfrm>
              <a:prstGeom prst="rect">
                <a:avLst/>
              </a:prstGeom>
              <a:blipFill>
                <a:blip r:embed="rId3"/>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2157952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Note</a:t>
            </a:r>
            <a:endParaRPr sz="3200" dirty="0">
              <a:latin typeface="Cambria Math"/>
            </a:endParaRP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 loan for a period of </a:t>
                </a:r>
                <a14:m>
                  <m:oMath xmlns:m="http://schemas.openxmlformats.org/officeDocument/2006/math">
                    <m:r>
                      <a:rPr lang="en-US" i="1" dirty="0" smtClean="0">
                        <a:latin typeface="Cambria Math" panose="02040503050406030204" pitchFamily="18" charset="0"/>
                      </a:rPr>
                      <m:t>1</m:t>
                    </m:r>
                  </m:oMath>
                </a14:m>
                <a:r>
                  <a:rPr lang="en-US" dirty="0"/>
                  <a:t> year or less is called a </a:t>
                </a:r>
                <a:r>
                  <a:rPr lang="en-US" b="1" dirty="0"/>
                  <a:t>note</a:t>
                </a:r>
                <a:r>
                  <a:rPr lang="en-US" dirty="0"/>
                  <a:t>, and the interest earned (or paid) is called </a:t>
                </a:r>
                <a:r>
                  <a:rPr lang="en-US" b="1" dirty="0"/>
                  <a:t>simple interest</a:t>
                </a:r>
                <a:r>
                  <a:rPr lang="en-US" dirty="0"/>
                  <a:t>. A note involves only one payment at the end of the term of the note and includes both principal and interest.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1010" r="-1697"/>
                </a:stretch>
              </a:blipFill>
            </p:spPr>
            <p:txBody>
              <a:bodyPr/>
              <a:lstStyle/>
              <a:p>
                <a:r>
                  <a:rPr lang="en-IN">
                    <a:noFill/>
                  </a:rPr>
                  <a:t> </a:t>
                </a:r>
              </a:p>
            </p:txBody>
          </p:sp>
        </mc:Fallback>
      </mc:AlternateContent>
    </p:spTree>
    <p:extLst>
      <p:ext uri="{BB962C8B-B14F-4D97-AF65-F5344CB8AC3E}">
        <p14:creationId xmlns:p14="http://schemas.microsoft.com/office/powerpoint/2010/main" val="2372189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Evaluating Formulas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lang="en-IN" sz="2800" dirty="0"/>
                  <a:t>Given the formula </a:t>
                </a:r>
                <a14:m>
                  <m:oMath xmlns:m="http://schemas.openxmlformats.org/officeDocument/2006/math">
                    <m:r>
                      <a:rPr lang="en-IN">
                        <a:latin typeface="Cambria Math" panose="02040503050406030204" pitchFamily="18" charset="0"/>
                      </a:rPr>
                      <m:t>𝐶</m:t>
                    </m:r>
                    <m:r>
                      <a:rPr lang="en-IN">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5</m:t>
                        </m:r>
                      </m:num>
                      <m:den>
                        <m:r>
                          <a:rPr lang="ar-AE">
                            <a:latin typeface="Cambria Math" panose="02040503050406030204" pitchFamily="18" charset="0"/>
                          </a:rPr>
                          <m:t>9</m:t>
                        </m:r>
                      </m:den>
                    </m:f>
                    <m:d>
                      <m:dPr>
                        <m:ctrlPr>
                          <a:rPr lang="ar-AE" i="1">
                            <a:latin typeface="Cambria Math" panose="02040503050406030204" pitchFamily="18" charset="0"/>
                          </a:rPr>
                        </m:ctrlPr>
                      </m:dPr>
                      <m:e>
                        <m:r>
                          <a:rPr lang="ar-AE">
                            <a:latin typeface="Cambria Math" panose="02040503050406030204" pitchFamily="18" charset="0"/>
                          </a:rPr>
                          <m:t>𝐹</m:t>
                        </m:r>
                        <m:r>
                          <a:rPr lang="ar-AE">
                            <a:latin typeface="Cambria Math" panose="02040503050406030204" pitchFamily="18" charset="0"/>
                          </a:rPr>
                          <m:t>−</m:t>
                        </m:r>
                        <m:r>
                          <a:rPr lang="ar-AE">
                            <a:latin typeface="Cambria Math" panose="02040503050406030204" pitchFamily="18" charset="0"/>
                          </a:rPr>
                          <m:t>32</m:t>
                        </m:r>
                      </m:e>
                    </m:d>
                    <m:r>
                      <a:rPr lang="en-US" b="0" i="1" smtClean="0">
                        <a:latin typeface="Cambria Math" panose="02040503050406030204" pitchFamily="18" charset="0"/>
                      </a:rPr>
                      <m:t>,</m:t>
                    </m:r>
                  </m:oMath>
                </a14:m>
                <a:r>
                  <a:rPr lang="en-IN" sz="2800" dirty="0"/>
                  <a:t> first find </a:t>
                </a:r>
                <a14:m>
                  <m:oMath xmlns:m="http://schemas.openxmlformats.org/officeDocument/2006/math">
                    <m:r>
                      <a:rPr lang="en-IN">
                        <a:latin typeface="Cambria Math" panose="02040503050406030204" pitchFamily="18" charset="0"/>
                      </a:rPr>
                      <m:t>𝐶</m:t>
                    </m:r>
                  </m:oMath>
                </a14:m>
                <a:r>
                  <a:rPr lang="en-IN" sz="2800" dirty="0"/>
                  <a:t> if </a:t>
                </a:r>
                <a:endParaRPr lang="en-IN" dirty="0">
                  <a:latin typeface="Cambria Math" panose="02040503050406030204" pitchFamily="18" charset="0"/>
                </a:endParaRPr>
              </a:p>
              <a:p>
                <a:pPr>
                  <a:defRPr sz="2800"/>
                </a:pPr>
                <a14:m>
                  <m:oMath xmlns:m="http://schemas.openxmlformats.org/officeDocument/2006/math">
                    <m:r>
                      <a:rPr lang="en-IN">
                        <a:latin typeface="Cambria Math" panose="02040503050406030204" pitchFamily="18" charset="0"/>
                      </a:rPr>
                      <m:t>𝐹</m:t>
                    </m:r>
                    <m:r>
                      <a:rPr lang="en-IN">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212</m:t>
                        </m:r>
                      </m:e>
                      <m:sup>
                        <m:r>
                          <a:rPr lang="ar-AE">
                            <a:latin typeface="Cambria Math" panose="02040503050406030204" pitchFamily="18" charset="0"/>
                          </a:rPr>
                          <m:t>°</m:t>
                        </m:r>
                      </m:sup>
                    </m:sSup>
                  </m:oMath>
                </a14:m>
                <a:r>
                  <a:rPr lang="en-US" sz="2800" dirty="0"/>
                  <a:t> (</a:t>
                </a:r>
                <a14:m>
                  <m:oMath xmlns:m="http://schemas.openxmlformats.org/officeDocument/2006/math">
                    <m:r>
                      <a:rPr lang="en-US" sz="2800" b="0" i="1" dirty="0" smtClean="0">
                        <a:latin typeface="Cambria Math" panose="02040503050406030204" pitchFamily="18" charset="0"/>
                      </a:rPr>
                      <m:t>212</m:t>
                    </m:r>
                    <m:r>
                      <a:rPr lang="en-US" sz="2800" b="0" i="1" dirty="0" smtClean="0">
                        <a:latin typeface="Cambria Math" panose="02040503050406030204" pitchFamily="18" charset="0"/>
                      </a:rPr>
                      <m:t> </m:t>
                    </m:r>
                  </m:oMath>
                </a14:m>
                <a:r>
                  <a:rPr lang="en-IN" sz="2800" dirty="0"/>
                  <a:t>degrees Fahrenheit) and then find </a:t>
                </a:r>
                <a14:m>
                  <m:oMath xmlns:m="http://schemas.openxmlformats.org/officeDocument/2006/math">
                    <m:r>
                      <a:rPr lang="en-IN">
                        <a:latin typeface="Cambria Math" panose="02040503050406030204" pitchFamily="18" charset="0"/>
                      </a:rPr>
                      <m:t>𝐹</m:t>
                    </m:r>
                  </m:oMath>
                </a14:m>
                <a:r>
                  <a:rPr lang="en-IN" sz="2800" dirty="0"/>
                  <a:t> if </a:t>
                </a:r>
                <a:endParaRPr lang="en-US" dirty="0">
                  <a:latin typeface="Cambria Math" panose="02040503050406030204" pitchFamily="18" charset="0"/>
                </a:endParaRPr>
              </a:p>
              <a:p>
                <a:pPr>
                  <a:defRPr sz="2800"/>
                </a:pPr>
                <a14:m>
                  <m:oMath xmlns:m="http://schemas.openxmlformats.org/officeDocument/2006/math">
                    <m:r>
                      <a:rPr lang="en-IN">
                        <a:latin typeface="Cambria Math" panose="02040503050406030204" pitchFamily="18" charset="0"/>
                      </a:rPr>
                      <m:t>𝐶</m:t>
                    </m:r>
                    <m:r>
                      <a:rPr lang="en-IN">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20</m:t>
                        </m:r>
                      </m:e>
                      <m:sup>
                        <m:r>
                          <a:rPr lang="ar-AE">
                            <a:latin typeface="Cambria Math" panose="02040503050406030204" pitchFamily="18" charset="0"/>
                          </a:rPr>
                          <m:t>°</m:t>
                        </m:r>
                      </m:sup>
                    </m:sSup>
                  </m:oMath>
                </a14:m>
                <a:r>
                  <a:rPr lang="ar-AE" sz="2800" dirty="0"/>
                  <a:t> </a:t>
                </a:r>
                <a:r>
                  <a:rPr lang="en-US" dirty="0"/>
                  <a:t> (</a:t>
                </a:r>
                <a14:m>
                  <m:oMath xmlns:m="http://schemas.openxmlformats.org/officeDocument/2006/math">
                    <m:r>
                      <a:rPr lang="en-US" i="1" dirty="0" smtClean="0">
                        <a:latin typeface="Cambria Math" panose="02040503050406030204" pitchFamily="18" charset="0"/>
                      </a:rPr>
                      <m:t>20</m:t>
                    </m:r>
                  </m:oMath>
                </a14:m>
                <a:r>
                  <a:rPr lang="en-US" dirty="0"/>
                  <a:t> degrees </a:t>
                </a:r>
                <a:r>
                  <a:rPr lang="en-IN" sz="2800" dirty="0"/>
                  <a:t>Celsius).</a:t>
                </a:r>
              </a:p>
              <a:p>
                <a:pPr>
                  <a:defRPr sz="2800"/>
                </a:pPr>
                <a:r>
                  <a:rPr lang="en-IN" b="1" dirty="0"/>
                  <a:t>Solution</a:t>
                </a:r>
              </a:p>
              <a:p>
                <a:pPr>
                  <a:defRPr sz="2800"/>
                </a:pPr>
                <a14:m>
                  <m:oMath xmlns:m="http://schemas.openxmlformats.org/officeDocument/2006/math">
                    <m:r>
                      <a:rPr lang="en-IN" sz="2800" b="0" i="1" smtClean="0">
                        <a:latin typeface="Cambria Math" panose="02040503050406030204" pitchFamily="18" charset="0"/>
                      </a:rPr>
                      <m:t>𝐹</m:t>
                    </m:r>
                    <m:r>
                      <a:rPr lang="en-US" sz="2800" b="0" i="1" smtClean="0">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212</m:t>
                        </m:r>
                      </m:e>
                      <m:sup>
                        <m:r>
                          <a:rPr lang="ar-AE">
                            <a:latin typeface="Cambria Math" panose="02040503050406030204" pitchFamily="18" charset="0"/>
                          </a:rPr>
                          <m:t>°</m:t>
                        </m:r>
                      </m:sup>
                    </m:sSup>
                  </m:oMath>
                </a14:m>
                <a:r>
                  <a:rPr lang="en-US" sz="2800" dirty="0"/>
                  <a:t>, so substitute </a:t>
                </a:r>
                <a14:m>
                  <m:oMath xmlns:m="http://schemas.openxmlformats.org/officeDocument/2006/math">
                    <m:r>
                      <a:rPr lang="ar-AE">
                        <a:latin typeface="Cambria Math" panose="02040503050406030204" pitchFamily="18" charset="0"/>
                      </a:rPr>
                      <m:t>212</m:t>
                    </m:r>
                  </m:oMath>
                </a14:m>
                <a:r>
                  <a:rPr lang="en-US" sz="2800" dirty="0"/>
                  <a:t> for </a:t>
                </a:r>
                <a14:m>
                  <m:oMath xmlns:m="http://schemas.openxmlformats.org/officeDocument/2006/math">
                    <m:r>
                      <a:rPr lang="en-US" sz="2800" i="1" dirty="0" smtClean="0">
                        <a:latin typeface="Cambria Math" panose="02040503050406030204" pitchFamily="18" charset="0"/>
                      </a:rPr>
                      <m:t>𝐹</m:t>
                    </m:r>
                  </m:oMath>
                </a14:m>
                <a:r>
                  <a:rPr lang="en-US" sz="2800" dirty="0"/>
                  <a:t> in the formula.</a:t>
                </a:r>
              </a:p>
              <a:p>
                <a:pPr>
                  <a:defRPr sz="2800"/>
                </a:pPr>
                <a14:m>
                  <m:oMathPara xmlns:m="http://schemas.openxmlformats.org/officeDocument/2006/math">
                    <m:oMathParaPr>
                      <m:jc m:val="center"/>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𝐶</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9</m:t>
                          </m:r>
                        </m:den>
                      </m:f>
                      <m:d>
                        <m:dPr>
                          <m:ctrlPr>
                            <a:rPr lang="en-US" sz="2800" b="0" i="1" smtClean="0">
                              <a:latin typeface="Cambria Math" panose="02040503050406030204" pitchFamily="18" charset="0"/>
                            </a:rPr>
                          </m:ctrlPr>
                        </m:dPr>
                        <m:e>
                          <m:r>
                            <a:rPr lang="en-US" sz="2800" b="0" i="1" smtClean="0">
                              <a:latin typeface="Cambria Math" panose="02040503050406030204" pitchFamily="18" charset="0"/>
                            </a:rPr>
                            <m:t>212</m:t>
                          </m:r>
                          <m:r>
                            <a:rPr lang="en-US" sz="2800" b="0" i="1" smtClean="0">
                              <a:latin typeface="Cambria Math" panose="02040503050406030204" pitchFamily="18" charset="0"/>
                            </a:rPr>
                            <m:t>−</m:t>
                          </m:r>
                          <m:r>
                            <a:rPr lang="en-US" sz="2800" b="0" i="1" smtClean="0">
                              <a:latin typeface="Cambria Math" panose="02040503050406030204" pitchFamily="18" charset="0"/>
                            </a:rPr>
                            <m:t>32</m:t>
                          </m:r>
                        </m:e>
                      </m:d>
                    </m:oMath>
                  </m:oMathPara>
                </a14:m>
                <a:endParaRPr lang="en-US" sz="2800" dirty="0"/>
              </a:p>
              <a:p>
                <a:pPr>
                  <a:defRPr sz="2800"/>
                </a:pPr>
                <a14:m>
                  <m:oMathPara xmlns:m="http://schemas.openxmlformats.org/officeDocument/2006/math">
                    <m:oMathParaPr>
                      <m:jc m:val="center"/>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9</m:t>
                          </m:r>
                        </m:den>
                      </m:f>
                      <m:d>
                        <m:dPr>
                          <m:ctrlPr>
                            <a:rPr lang="en-US" sz="2800" b="0" i="1" smtClean="0">
                              <a:latin typeface="Cambria Math" panose="02040503050406030204" pitchFamily="18" charset="0"/>
                            </a:rPr>
                          </m:ctrlPr>
                        </m:dPr>
                        <m:e>
                          <m:r>
                            <a:rPr lang="en-US" sz="2800" b="0" i="1" smtClean="0">
                              <a:latin typeface="Cambria Math" panose="02040503050406030204" pitchFamily="18" charset="0"/>
                            </a:rPr>
                            <m:t>180</m:t>
                          </m:r>
                        </m:e>
                      </m:d>
                    </m:oMath>
                  </m:oMathPara>
                </a14:m>
                <a:endParaRPr lang="en-US" sz="2800" dirty="0"/>
              </a:p>
              <a:p>
                <a:pPr>
                  <a:defRPr sz="2800"/>
                </a:pPr>
                <a14:m>
                  <m:oMathPara xmlns:m="http://schemas.openxmlformats.org/officeDocument/2006/math">
                    <m:oMathParaPr>
                      <m:jc m:val="center"/>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100</m:t>
                      </m:r>
                    </m:oMath>
                  </m:oMathPara>
                </a14:m>
                <a:endParaRPr lang="en-US" sz="2800" dirty="0"/>
              </a:p>
              <a:p>
                <a:pPr>
                  <a:defRPr sz="2800"/>
                </a:pPr>
                <a:r>
                  <a:rPr lang="en-US" sz="2800" dirty="0"/>
                  <a:t>That is, </a:t>
                </a:r>
                <a14:m>
                  <m:oMath xmlns:m="http://schemas.openxmlformats.org/officeDocument/2006/math">
                    <m:sSup>
                      <m:sSupPr>
                        <m:ctrlPr>
                          <a:rPr lang="ar-AE" i="1" smtClean="0">
                            <a:latin typeface="Cambria Math" panose="02040503050406030204" pitchFamily="18" charset="0"/>
                          </a:rPr>
                        </m:ctrlPr>
                      </m:sSupPr>
                      <m:e>
                        <m:r>
                          <a:rPr lang="ar-AE">
                            <a:latin typeface="Cambria Math" panose="02040503050406030204" pitchFamily="18" charset="0"/>
                          </a:rPr>
                          <m:t>212</m:t>
                        </m:r>
                      </m:e>
                      <m:sup>
                        <m:r>
                          <a:rPr lang="ar-AE">
                            <a:latin typeface="Cambria Math" panose="02040503050406030204" pitchFamily="18" charset="0"/>
                          </a:rPr>
                          <m:t>°</m:t>
                        </m:r>
                      </m:sup>
                    </m:sSup>
                    <m:r>
                      <a:rPr lang="ar-AE" i="1">
                        <a:latin typeface="Cambria Math" panose="02040503050406030204" pitchFamily="18" charset="0"/>
                      </a:rPr>
                      <m:t> </m:t>
                    </m:r>
                  </m:oMath>
                </a14:m>
                <a:r>
                  <a:rPr lang="en-US" sz="2800" i="0" dirty="0">
                    <a:latin typeface="+mj-lt"/>
                  </a:rPr>
                  <a:t>F</a:t>
                </a:r>
                <a:r>
                  <a:rPr lang="en-US" sz="2800" dirty="0"/>
                  <a:t> is the same as 100 °C.</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Evaluating Formulas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14:m>
                  <m:oMath xmlns:m="http://schemas.openxmlformats.org/officeDocument/2006/math">
                    <m:r>
                      <a:rPr lang="en-US" sz="2800" b="0" i="1" smtClean="0">
                        <a:latin typeface="Cambria Math" panose="02040503050406030204" pitchFamily="18" charset="0"/>
                      </a:rPr>
                      <m:t>𝐶</m:t>
                    </m:r>
                    <m:r>
                      <a:rPr lang="en-US" sz="2800" b="0" i="1" smtClean="0">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2</m:t>
                        </m:r>
                        <m:r>
                          <a:rPr lang="en-US" b="0" i="0" smtClean="0">
                            <a:latin typeface="Cambria Math" panose="02040503050406030204" pitchFamily="18" charset="0"/>
                          </a:rPr>
                          <m:t>0</m:t>
                        </m:r>
                      </m:e>
                      <m:sup>
                        <m:r>
                          <a:rPr lang="ar-AE">
                            <a:latin typeface="Cambria Math" panose="02040503050406030204" pitchFamily="18" charset="0"/>
                          </a:rPr>
                          <m:t>°</m:t>
                        </m:r>
                      </m:sup>
                    </m:sSup>
                  </m:oMath>
                </a14:m>
                <a:r>
                  <a:rPr lang="en-US" sz="2800" dirty="0"/>
                  <a:t>, so substitute </a:t>
                </a:r>
                <a14:m>
                  <m:oMath xmlns:m="http://schemas.openxmlformats.org/officeDocument/2006/math">
                    <m:r>
                      <a:rPr lang="ar-AE">
                        <a:latin typeface="Cambria Math" panose="02040503050406030204" pitchFamily="18" charset="0"/>
                      </a:rPr>
                      <m:t>2</m:t>
                    </m:r>
                    <m:r>
                      <a:rPr lang="en-US" b="0" i="0" smtClean="0">
                        <a:latin typeface="Cambria Math" panose="02040503050406030204" pitchFamily="18" charset="0"/>
                      </a:rPr>
                      <m:t>0</m:t>
                    </m:r>
                  </m:oMath>
                </a14:m>
                <a:r>
                  <a:rPr lang="en-US" sz="2800" dirty="0"/>
                  <a:t> for </a:t>
                </a:r>
                <a14:m>
                  <m:oMath xmlns:m="http://schemas.openxmlformats.org/officeDocument/2006/math">
                    <m:r>
                      <a:rPr lang="en-US" sz="2800" b="0" i="1" dirty="0" smtClean="0">
                        <a:latin typeface="Cambria Math" panose="02040503050406030204" pitchFamily="18" charset="0"/>
                      </a:rPr>
                      <m:t>𝐶</m:t>
                    </m:r>
                  </m:oMath>
                </a14:m>
                <a:r>
                  <a:rPr lang="en-US" sz="2800" dirty="0"/>
                  <a:t> in the formula.</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20</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9</m:t>
                          </m:r>
                        </m:den>
                      </m:f>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𝐹</m:t>
                          </m:r>
                          <m:r>
                            <a:rPr lang="en-US" sz="2800" b="0" i="1" smtClean="0">
                              <a:latin typeface="Cambria Math" panose="02040503050406030204" pitchFamily="18" charset="0"/>
                            </a:rPr>
                            <m:t>−</m:t>
                          </m:r>
                          <m:r>
                            <a:rPr lang="en-US" sz="2800" b="0" i="1" smtClean="0">
                              <a:latin typeface="Cambria Math" panose="02040503050406030204" pitchFamily="18" charset="0"/>
                            </a:rPr>
                            <m:t>32</m:t>
                          </m:r>
                        </m:e>
                      </m:d>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9</m:t>
                          </m:r>
                        </m:num>
                        <m:den>
                          <m:r>
                            <a:rPr lang="en-US" sz="2800" b="0" i="1" smtClean="0">
                              <a:latin typeface="Cambria Math" panose="02040503050406030204" pitchFamily="18" charset="0"/>
                            </a:rPr>
                            <m:t>5</m:t>
                          </m:r>
                        </m:den>
                      </m:f>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20</m:t>
                      </m:r>
                      <m:r>
                        <a:rPr lang="en-US" sz="2800" b="0" i="1" smtClean="0">
                          <a:latin typeface="Cambria Math" panose="02040503050406030204" pitchFamily="18" charset="0"/>
                          <a:ea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9</m:t>
                          </m:r>
                        </m:num>
                        <m:den>
                          <m:r>
                            <a:rPr lang="en-US" i="1">
                              <a:latin typeface="Cambria Math" panose="02040503050406030204" pitchFamily="18" charset="0"/>
                            </a:rPr>
                            <m:t>5</m:t>
                          </m:r>
                        </m:den>
                      </m:f>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9</m:t>
                          </m:r>
                        </m:den>
                      </m:f>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𝐹</m:t>
                          </m:r>
                          <m:r>
                            <a:rPr lang="en-US" sz="2800" b="0" i="1" smtClean="0">
                              <a:latin typeface="Cambria Math" panose="02040503050406030204" pitchFamily="18" charset="0"/>
                            </a:rPr>
                            <m:t>−</m:t>
                          </m:r>
                          <m:r>
                            <a:rPr lang="en-US" sz="2800" b="0" i="1" smtClean="0">
                              <a:latin typeface="Cambria Math" panose="02040503050406030204" pitchFamily="18" charset="0"/>
                            </a:rPr>
                            <m:t>32</m:t>
                          </m:r>
                        </m:e>
                      </m:d>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36</m:t>
                      </m:r>
                      <m:r>
                        <a:rPr lang="en-US" sz="2800" b="0" i="1" smtClean="0">
                          <a:latin typeface="Cambria Math" panose="02040503050406030204" pitchFamily="18" charset="0"/>
                        </a:rPr>
                        <m:t>=</m:t>
                      </m:r>
                      <m:r>
                        <a:rPr lang="en-US" sz="2800" b="0" i="1" smtClean="0">
                          <a:latin typeface="Cambria Math" panose="02040503050406030204" pitchFamily="18" charset="0"/>
                        </a:rPr>
                        <m:t>𝐹</m:t>
                      </m:r>
                      <m:r>
                        <a:rPr lang="en-US" sz="2800" b="0" i="1" smtClean="0">
                          <a:latin typeface="Cambria Math" panose="02040503050406030204" pitchFamily="18" charset="0"/>
                        </a:rPr>
                        <m:t>−</m:t>
                      </m:r>
                      <m:r>
                        <a:rPr lang="en-US" sz="2800" b="0" i="1" smtClean="0">
                          <a:latin typeface="Cambria Math" panose="02040503050406030204" pitchFamily="18" charset="0"/>
                        </a:rPr>
                        <m:t>32</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36</m:t>
                      </m:r>
                      <m:r>
                        <a:rPr lang="en-US" sz="2800" b="0" i="1" smtClean="0">
                          <a:latin typeface="Cambria Math" panose="02040503050406030204" pitchFamily="18" charset="0"/>
                        </a:rPr>
                        <m:t>+</m:t>
                      </m:r>
                      <m:r>
                        <a:rPr lang="en-US" sz="2800" b="0" i="1" smtClean="0">
                          <a:latin typeface="Cambria Math" panose="02040503050406030204" pitchFamily="18" charset="0"/>
                        </a:rPr>
                        <m:t>32</m:t>
                      </m:r>
                      <m:r>
                        <a:rPr lang="en-US" sz="2800" b="0" i="1" smtClean="0">
                          <a:latin typeface="Cambria Math" panose="02040503050406030204" pitchFamily="18" charset="0"/>
                        </a:rPr>
                        <m:t>=</m:t>
                      </m:r>
                      <m:r>
                        <a:rPr lang="en-US" sz="2800" b="0" i="1" smtClean="0">
                          <a:latin typeface="Cambria Math" panose="02040503050406030204" pitchFamily="18" charset="0"/>
                        </a:rPr>
                        <m:t>𝐹</m:t>
                      </m:r>
                      <m:r>
                        <a:rPr lang="en-US" sz="2800" b="0" i="1" smtClean="0">
                          <a:latin typeface="Cambria Math" panose="02040503050406030204" pitchFamily="18" charset="0"/>
                        </a:rPr>
                        <m:t>−</m:t>
                      </m:r>
                      <m:r>
                        <a:rPr lang="en-US" sz="2800" b="0" i="1" smtClean="0">
                          <a:latin typeface="Cambria Math" panose="02040503050406030204" pitchFamily="18" charset="0"/>
                        </a:rPr>
                        <m:t>32</m:t>
                      </m:r>
                      <m:r>
                        <a:rPr lang="en-US" sz="2800" b="0" i="1" smtClean="0">
                          <a:latin typeface="Cambria Math" panose="02040503050406030204" pitchFamily="18" charset="0"/>
                        </a:rPr>
                        <m:t>+</m:t>
                      </m:r>
                      <m:r>
                        <a:rPr lang="en-US" sz="2800" b="0" i="1" smtClean="0">
                          <a:latin typeface="Cambria Math" panose="02040503050406030204" pitchFamily="18" charset="0"/>
                        </a:rPr>
                        <m:t>32</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68</m:t>
                      </m:r>
                      <m:r>
                        <a:rPr lang="en-US" sz="2800" b="0" i="1" smtClean="0">
                          <a:latin typeface="Cambria Math" panose="02040503050406030204" pitchFamily="18" charset="0"/>
                        </a:rPr>
                        <m:t>=</m:t>
                      </m:r>
                      <m:r>
                        <a:rPr lang="en-US" sz="2800" b="0" i="1" smtClean="0">
                          <a:latin typeface="Cambria Math" panose="02040503050406030204" pitchFamily="18" charset="0"/>
                        </a:rPr>
                        <m:t>𝐹</m:t>
                      </m:r>
                    </m:oMath>
                  </m:oMathPara>
                </a14:m>
                <a:endParaRPr lang="en-US" sz="2800" dirty="0"/>
              </a:p>
              <a:p>
                <a:pPr>
                  <a:defRPr sz="2800"/>
                </a:pPr>
                <a:r>
                  <a:rPr lang="en-US" dirty="0"/>
                  <a:t>That is, a temperature of </a:t>
                </a:r>
                <a14:m>
                  <m:oMath xmlns:m="http://schemas.openxmlformats.org/officeDocument/2006/math">
                    <m:r>
                      <a:rPr lang="en-US" i="1" dirty="0" smtClean="0">
                        <a:latin typeface="Cambria Math" panose="02040503050406030204" pitchFamily="18" charset="0"/>
                      </a:rPr>
                      <m:t>20</m:t>
                    </m:r>
                  </m:oMath>
                </a14:m>
                <a:r>
                  <a:rPr lang="en-US" i="0" dirty="0">
                    <a:latin typeface="+mj-lt"/>
                  </a:rPr>
                  <a:t> °C</a:t>
                </a:r>
                <a:r>
                  <a:rPr lang="en-US" dirty="0"/>
                  <a:t> is the same as a comfortable spring day temperature of </a:t>
                </a:r>
                <a14:m>
                  <m:oMath xmlns:m="http://schemas.openxmlformats.org/officeDocument/2006/math">
                    <m:r>
                      <a:rPr lang="en-US" i="1" dirty="0" smtClean="0">
                        <a:latin typeface="Cambria Math" panose="02040503050406030204" pitchFamily="18" charset="0"/>
                      </a:rPr>
                      <m:t>68</m:t>
                    </m:r>
                  </m:oMath>
                </a14:m>
                <a:r>
                  <a:rPr lang="en-US" i="0" dirty="0">
                    <a:latin typeface="+mj-lt"/>
                  </a:rPr>
                  <a:t> °F</a:t>
                </a:r>
                <a:r>
                  <a:rPr lang="en-US"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9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417CD0F-1700-0E41-9C38-B88B6F6BA9DE}"/>
                  </a:ext>
                </a:extLst>
              </p:cNvPr>
              <p:cNvSpPr txBox="1"/>
              <p:nvPr/>
            </p:nvSpPr>
            <p:spPr>
              <a:xfrm>
                <a:off x="5298688" y="1700561"/>
                <a:ext cx="2209800" cy="369332"/>
              </a:xfrm>
              <a:prstGeom prst="rect">
                <a:avLst/>
              </a:prstGeom>
              <a:noFill/>
            </p:spPr>
            <p:txBody>
              <a:bodyPr wrap="square" rtlCol="0">
                <a:spAutoFit/>
              </a:bodyPr>
              <a:lstStyle/>
              <a:p>
                <a:r>
                  <a:rPr lang="en-US" dirty="0"/>
                  <a:t>Now solve for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oMath>
                </a14:m>
                <a:endParaRPr lang="en-IN" dirty="0"/>
              </a:p>
            </p:txBody>
          </p:sp>
        </mc:Choice>
        <mc:Fallback xmlns="">
          <p:sp>
            <p:nvSpPr>
              <p:cNvPr id="4" name="TextBox 3">
                <a:extLst>
                  <a:ext uri="{FF2B5EF4-FFF2-40B4-BE49-F238E27FC236}">
                    <a16:creationId xmlns:a16="http://schemas.microsoft.com/office/drawing/2014/main" id="{E417CD0F-1700-0E41-9C38-B88B6F6BA9DE}"/>
                  </a:ext>
                </a:extLst>
              </p:cNvPr>
              <p:cNvSpPr txBox="1">
                <a:spLocks noRot="1" noChangeAspect="1" noMove="1" noResize="1" noEditPoints="1" noAdjustHandles="1" noChangeArrowheads="1" noChangeShapeType="1" noTextEdit="1"/>
              </p:cNvSpPr>
              <p:nvPr/>
            </p:nvSpPr>
            <p:spPr>
              <a:xfrm>
                <a:off x="5298688" y="1700561"/>
                <a:ext cx="2209800" cy="369332"/>
              </a:xfrm>
              <a:prstGeom prst="rect">
                <a:avLst/>
              </a:prstGeom>
              <a:blipFill>
                <a:blip r:embed="rId3"/>
                <a:stretch>
                  <a:fillRect l="-2204" t="-9836" b="-2459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8483F76-EF50-50E1-3A89-308D7B157A26}"/>
                  </a:ext>
                </a:extLst>
              </p:cNvPr>
              <p:cNvSpPr txBox="1"/>
              <p:nvPr/>
            </p:nvSpPr>
            <p:spPr>
              <a:xfrm>
                <a:off x="5298688" y="2525751"/>
                <a:ext cx="3213410" cy="484043"/>
              </a:xfrm>
              <a:prstGeom prst="rect">
                <a:avLst/>
              </a:prstGeom>
              <a:noFill/>
            </p:spPr>
            <p:txBody>
              <a:bodyPr wrap="square" rtlCol="0">
                <a:spAutoFit/>
              </a:bodyPr>
              <a:lstStyle/>
              <a:p>
                <a:r>
                  <a:rPr lang="en-US" dirty="0"/>
                  <a:t>Multiply both sides by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5</m:t>
                        </m:r>
                      </m:den>
                    </m:f>
                    <m:r>
                      <a:rPr lang="en-US" b="0" i="1" smtClean="0">
                        <a:latin typeface="Cambria Math" panose="02040503050406030204" pitchFamily="18" charset="0"/>
                      </a:rPr>
                      <m:t>.</m:t>
                    </m:r>
                  </m:oMath>
                </a14:m>
                <a:endParaRPr lang="en-IN" dirty="0"/>
              </a:p>
            </p:txBody>
          </p:sp>
        </mc:Choice>
        <mc:Fallback xmlns="">
          <p:sp>
            <p:nvSpPr>
              <p:cNvPr id="5" name="TextBox 4">
                <a:extLst>
                  <a:ext uri="{FF2B5EF4-FFF2-40B4-BE49-F238E27FC236}">
                    <a16:creationId xmlns:a16="http://schemas.microsoft.com/office/drawing/2014/main" id="{38483F76-EF50-50E1-3A89-308D7B157A26}"/>
                  </a:ext>
                </a:extLst>
              </p:cNvPr>
              <p:cNvSpPr txBox="1">
                <a:spLocks noRot="1" noChangeAspect="1" noMove="1" noResize="1" noEditPoints="1" noAdjustHandles="1" noChangeArrowheads="1" noChangeShapeType="1" noTextEdit="1"/>
              </p:cNvSpPr>
              <p:nvPr/>
            </p:nvSpPr>
            <p:spPr>
              <a:xfrm>
                <a:off x="5298688" y="2525751"/>
                <a:ext cx="3213410" cy="484043"/>
              </a:xfrm>
              <a:prstGeom prst="rect">
                <a:avLst/>
              </a:prstGeom>
              <a:blipFill>
                <a:blip r:embed="rId4"/>
                <a:stretch>
                  <a:fillRect l="-1518" b="-7500"/>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E0BB1DBB-D764-4859-52A4-FDC52E0C1F04}"/>
              </a:ext>
            </a:extLst>
          </p:cNvPr>
          <p:cNvSpPr txBox="1"/>
          <p:nvPr/>
        </p:nvSpPr>
        <p:spPr>
          <a:xfrm>
            <a:off x="5298688" y="3110156"/>
            <a:ext cx="3213410" cy="369332"/>
          </a:xfrm>
          <a:prstGeom prst="rect">
            <a:avLst/>
          </a:prstGeom>
          <a:noFill/>
        </p:spPr>
        <p:txBody>
          <a:bodyPr wrap="square" rtlCol="0">
            <a:spAutoFit/>
          </a:bodyPr>
          <a:lstStyle/>
          <a:p>
            <a:r>
              <a:rPr lang="en-US" dirty="0"/>
              <a:t>Simplify.</a:t>
            </a:r>
            <a:endParaRPr lang="en-IN"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BFDE10A-8FB0-1E7C-BFC0-09B6FE3AABD0}"/>
                  </a:ext>
                </a:extLst>
              </p:cNvPr>
              <p:cNvSpPr txBox="1"/>
              <p:nvPr/>
            </p:nvSpPr>
            <p:spPr>
              <a:xfrm>
                <a:off x="5298688" y="3601118"/>
                <a:ext cx="3213410" cy="369332"/>
              </a:xfrm>
              <a:prstGeom prst="rect">
                <a:avLst/>
              </a:prstGeom>
              <a:noFill/>
            </p:spPr>
            <p:txBody>
              <a:bodyPr wrap="square" rtlCol="0">
                <a:spAutoFit/>
              </a:bodyPr>
              <a:lstStyle/>
              <a:p>
                <a:r>
                  <a:rPr lang="en-US" dirty="0"/>
                  <a:t>Add </a:t>
                </a:r>
                <a14:m>
                  <m:oMath xmlns:m="http://schemas.openxmlformats.org/officeDocument/2006/math">
                    <m:r>
                      <a:rPr lang="en-US" i="1" dirty="0" smtClean="0">
                        <a:latin typeface="Cambria Math" panose="02040503050406030204" pitchFamily="18" charset="0"/>
                      </a:rPr>
                      <m:t>32</m:t>
                    </m:r>
                  </m:oMath>
                </a14:m>
                <a:r>
                  <a:rPr lang="en-US" dirty="0"/>
                  <a:t> to both sides.</a:t>
                </a:r>
                <a:endParaRPr lang="en-IN" dirty="0"/>
              </a:p>
            </p:txBody>
          </p:sp>
        </mc:Choice>
        <mc:Fallback xmlns="">
          <p:sp>
            <p:nvSpPr>
              <p:cNvPr id="7" name="TextBox 6">
                <a:extLst>
                  <a:ext uri="{FF2B5EF4-FFF2-40B4-BE49-F238E27FC236}">
                    <a16:creationId xmlns:a16="http://schemas.microsoft.com/office/drawing/2014/main" id="{8BFDE10A-8FB0-1E7C-BFC0-09B6FE3AABD0}"/>
                  </a:ext>
                </a:extLst>
              </p:cNvPr>
              <p:cNvSpPr txBox="1">
                <a:spLocks noRot="1" noChangeAspect="1" noMove="1" noResize="1" noEditPoints="1" noAdjustHandles="1" noChangeArrowheads="1" noChangeShapeType="1" noTextEdit="1"/>
              </p:cNvSpPr>
              <p:nvPr/>
            </p:nvSpPr>
            <p:spPr>
              <a:xfrm>
                <a:off x="5298688" y="3601118"/>
                <a:ext cx="3213410" cy="369332"/>
              </a:xfrm>
              <a:prstGeom prst="rect">
                <a:avLst/>
              </a:prstGeom>
              <a:blipFill>
                <a:blip r:embed="rId5"/>
                <a:stretch>
                  <a:fillRect l="-1518" t="-10000" b="-26667"/>
                </a:stretch>
              </a:blipFill>
            </p:spPr>
            <p:txBody>
              <a:bodyPr/>
              <a:lstStyle/>
              <a:p>
                <a:r>
                  <a:rPr lang="en-IN">
                    <a:noFill/>
                  </a:rPr>
                  <a:t> </a:t>
                </a:r>
              </a:p>
            </p:txBody>
          </p:sp>
        </mc:Fallback>
      </mc:AlternateContent>
      <p:sp>
        <p:nvSpPr>
          <p:cNvPr id="8" name="TextBox 7">
            <a:extLst>
              <a:ext uri="{FF2B5EF4-FFF2-40B4-BE49-F238E27FC236}">
                <a16:creationId xmlns:a16="http://schemas.microsoft.com/office/drawing/2014/main" id="{B69371A3-8BB5-36D1-16B7-472BEA461239}"/>
              </a:ext>
            </a:extLst>
          </p:cNvPr>
          <p:cNvSpPr txBox="1"/>
          <p:nvPr/>
        </p:nvSpPr>
        <p:spPr>
          <a:xfrm>
            <a:off x="5298688" y="4024556"/>
            <a:ext cx="3213410" cy="369332"/>
          </a:xfrm>
          <a:prstGeom prst="rect">
            <a:avLst/>
          </a:prstGeom>
          <a:noFill/>
        </p:spPr>
        <p:txBody>
          <a:bodyPr wrap="square" rtlCol="0">
            <a:spAutoFit/>
          </a:bodyPr>
          <a:lstStyle/>
          <a:p>
            <a:r>
              <a:rPr lang="en-US" dirty="0"/>
              <a:t>Simplify.</a:t>
            </a:r>
            <a:endParaRPr lang="en-IN" dirty="0"/>
          </a:p>
        </p:txBody>
      </p:sp>
    </p:spTree>
    <p:extLst>
      <p:ext uri="{BB962C8B-B14F-4D97-AF65-F5344CB8AC3E}">
        <p14:creationId xmlns:p14="http://schemas.microsoft.com/office/powerpoint/2010/main" val="3107289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Note</a:t>
            </a:r>
            <a:endParaRPr sz="3200" dirty="0">
              <a:latin typeface="Cambria Math"/>
            </a:endParaRP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Water will boil at </a:t>
                </a:r>
                <a14:m>
                  <m:oMath xmlns:m="http://schemas.openxmlformats.org/officeDocument/2006/math">
                    <m:r>
                      <a:rPr lang="en-US" i="1" dirty="0" smtClean="0">
                        <a:latin typeface="Cambria Math" panose="02040503050406030204" pitchFamily="18" charset="0"/>
                      </a:rPr>
                      <m:t>212</m:t>
                    </m:r>
                  </m:oMath>
                </a14:m>
                <a:r>
                  <a:rPr lang="en-US" i="0" dirty="0">
                    <a:latin typeface="+mj-lt"/>
                  </a:rPr>
                  <a:t> °F</a:t>
                </a:r>
                <a:r>
                  <a:rPr lang="en-US" dirty="0"/>
                  <a:t> at sea level. This means that, if the temperature is measured in degrees Celsius instead of degrees Fahrenheit, water will boil at </a:t>
                </a:r>
                <a14:m>
                  <m:oMath xmlns:m="http://schemas.openxmlformats.org/officeDocument/2006/math">
                    <m:r>
                      <a:rPr lang="en-US" i="1" dirty="0" smtClean="0">
                        <a:latin typeface="Cambria Math" panose="02040503050406030204" pitchFamily="18" charset="0"/>
                      </a:rPr>
                      <m:t>100</m:t>
                    </m:r>
                  </m:oMath>
                </a14:m>
                <a:r>
                  <a:rPr lang="en-US" i="0" dirty="0">
                    <a:latin typeface="+mj-lt"/>
                  </a:rPr>
                  <a:t> °C</a:t>
                </a:r>
                <a:r>
                  <a:rPr lang="en-US" dirty="0"/>
                  <a:t> at sea level.</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1010" r="-1550"/>
                </a:stretch>
              </a:blipFill>
            </p:spPr>
            <p:txBody>
              <a:bodyPr/>
              <a:lstStyle/>
              <a:p>
                <a:r>
                  <a:rPr lang="en-US">
                    <a:noFill/>
                  </a:rPr>
                  <a:t> </a:t>
                </a:r>
              </a:p>
            </p:txBody>
          </p:sp>
        </mc:Fallback>
      </mc:AlternateContent>
    </p:spTree>
    <p:extLst>
      <p:ext uri="{BB962C8B-B14F-4D97-AF65-F5344CB8AC3E}">
        <p14:creationId xmlns:p14="http://schemas.microsoft.com/office/powerpoint/2010/main" val="240040861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803</TotalTime>
  <Words>1510</Words>
  <Application>Microsoft Office PowerPoint</Application>
  <PresentationFormat>On-screen Show (4:3)</PresentationFormat>
  <Paragraphs>159</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Cambria Math</vt:lpstr>
      <vt:lpstr>Courier New</vt:lpstr>
      <vt:lpstr>Arial</vt:lpstr>
      <vt:lpstr>Calibri</vt:lpstr>
      <vt:lpstr>Office Theme</vt:lpstr>
      <vt:lpstr>Section 2.3</vt:lpstr>
      <vt:lpstr>Note</vt:lpstr>
      <vt:lpstr>Example 1: Application: Evaluating Formulas</vt:lpstr>
      <vt:lpstr>Example 1: Application: Evaluating Formulas (cont.)</vt:lpstr>
      <vt:lpstr>Example 1: Application: Evaluating Formulas (cont.)</vt:lpstr>
      <vt:lpstr>Note</vt:lpstr>
      <vt:lpstr>Example 2: Evaluating Formulas</vt:lpstr>
      <vt:lpstr>Example 2: Evaluating Formulas (cont.)</vt:lpstr>
      <vt:lpstr>Note</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147</cp:revision>
  <dcterms:created xsi:type="dcterms:W3CDTF">2013-04-26T14:43:13Z</dcterms:created>
  <dcterms:modified xsi:type="dcterms:W3CDTF">2024-08-05T17:17:47Z</dcterms:modified>
</cp:coreProperties>
</file>