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83" r:id="rId4"/>
    <p:sldId id="284" r:id="rId5"/>
    <p:sldId id="263" r:id="rId6"/>
    <p:sldId id="264" r:id="rId7"/>
    <p:sldId id="285" r:id="rId8"/>
    <p:sldId id="266" r:id="rId9"/>
    <p:sldId id="286" r:id="rId10"/>
    <p:sldId id="287" r:id="rId11"/>
    <p:sldId id="268" r:id="rId12"/>
    <p:sldId id="288" r:id="rId13"/>
    <p:sldId id="289" r:id="rId14"/>
    <p:sldId id="274" r:id="rId15"/>
    <p:sldId id="290" r:id="rId16"/>
    <p:sldId id="291" r:id="rId17"/>
    <p:sldId id="292" r:id="rId18"/>
    <p:sldId id="280" r:id="rId19"/>
    <p:sldId id="293" r:id="rId20"/>
    <p:sldId id="282" r:id="rId21"/>
    <p:sldId id="294" r:id="rId22"/>
    <p:sldId id="295" r:id="rId23"/>
    <p:sldId id="296" r:id="rId24"/>
    <p:sldId id="297" r:id="rId25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62" autoAdjust="0"/>
    <p:restoredTop sz="94660"/>
  </p:normalViewPr>
  <p:slideViewPr>
    <p:cSldViewPr>
      <p:cViewPr varScale="1">
        <p:scale>
          <a:sx n="111" d="100"/>
          <a:sy n="111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105524"/>
            <a:ext cx="8229600" cy="482715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6.png"/><Relationship Id="rId5" Type="http://schemas.openxmlformats.org/officeDocument/2006/relationships/image" Target="../media/image23.png"/><Relationship Id="rId4" Type="http://schemas.openxmlformats.org/officeDocument/2006/relationships/image" Target="../media/image2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Applications of Linear Equations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2.4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Application: Calculating Costs of Purchases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The calculator cost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$90.15</m:t>
                    </m:r>
                  </m:oMath>
                </a14:m>
                <a:r>
                  <a:rPr lang="en-US" sz="2800" dirty="0"/>
                  <a:t> and the textbook costs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$90.15+$20.50=$110.65,</m:t>
                    </m:r>
                  </m:oMath>
                </a14:m>
                <a:r>
                  <a:rPr lang="en-US" sz="2800" dirty="0"/>
                  <a:t> with tax included in each price.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25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3885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Application: Solving Distance-Rate-Time Problems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A brother and sister leave a family reunion at the same time and drive their cars in opposite directions. The brother’s speed is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50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mph</m:t>
                    </m:r>
                  </m:oMath>
                </a14:m>
                <a:r>
                  <a:rPr lang="en-US" sz="2800" dirty="0"/>
                  <a:t> and the sister’s speed is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65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mph</m:t>
                    </m:r>
                  </m:oMath>
                </a14:m>
                <a:r>
                  <a:rPr lang="en-US" sz="2800" dirty="0"/>
                  <a:t>. When will they be </a:t>
                </a:r>
                <a:r>
                  <a:rPr lang="en-US" sz="2800" dirty="0">
                    <a:latin typeface="Cambria Math"/>
                  </a:rPr>
                  <a:t>460</a:t>
                </a:r>
                <a:r>
                  <a:rPr lang="en-US" sz="2800" dirty="0"/>
                  <a:t> miles apart?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Let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/>
                  <a:t> travel time.</a:t>
                </a:r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C5A07C25-B100-6B03-A34B-5A1F60CE77A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24751354"/>
                  </p:ext>
                </p:extLst>
              </p:nvPr>
            </p:nvGraphicFramePr>
            <p:xfrm>
              <a:off x="1371600" y="3886200"/>
              <a:ext cx="6096000" cy="1320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524000">
                      <a:extLst>
                        <a:ext uri="{9D8B030D-6E8A-4147-A177-3AD203B41FA5}">
                          <a16:colId xmlns:a16="http://schemas.microsoft.com/office/drawing/2014/main" val="1462836885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755820684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3438167592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1129347018"/>
                        </a:ext>
                      </a:extLst>
                    </a:gridCol>
                    <a:gridCol w="736600">
                      <a:extLst>
                        <a:ext uri="{9D8B030D-6E8A-4147-A177-3AD203B41FA5}">
                          <a16:colId xmlns:a16="http://schemas.microsoft.com/office/drawing/2014/main" val="1859585776"/>
                        </a:ext>
                      </a:extLst>
                    </a:gridCol>
                    <a:gridCol w="1295400">
                      <a:extLst>
                        <a:ext uri="{9D8B030D-6E8A-4147-A177-3AD203B41FA5}">
                          <a16:colId xmlns:a16="http://schemas.microsoft.com/office/drawing/2014/main" val="305300707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Rate</a:t>
                          </a:r>
                          <a:endParaRPr lang="en-IN" b="1" dirty="0"/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sz="32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</m:oMath>
                            </m:oMathPara>
                          </a14:m>
                          <a:endParaRPr lang="en-IN" sz="3200" b="1" dirty="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Time</a:t>
                          </a:r>
                          <a:endParaRPr lang="en-IN" b="1" dirty="0"/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IN" b="1" dirty="0"/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Distance</a:t>
                          </a:r>
                          <a:endParaRPr lang="en-IN" b="1" dirty="0"/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4056770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Brother’s trip</a:t>
                          </a:r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50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50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7324543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Sister’s trip</a:t>
                          </a:r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65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65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9905089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C5A07C25-B100-6B03-A34B-5A1F60CE77A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24751354"/>
                  </p:ext>
                </p:extLst>
              </p:nvPr>
            </p:nvGraphicFramePr>
            <p:xfrm>
              <a:off x="1371600" y="3886200"/>
              <a:ext cx="6096000" cy="1320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524000">
                      <a:extLst>
                        <a:ext uri="{9D8B030D-6E8A-4147-A177-3AD203B41FA5}">
                          <a16:colId xmlns:a16="http://schemas.microsoft.com/office/drawing/2014/main" val="1462836885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755820684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3438167592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1129347018"/>
                        </a:ext>
                      </a:extLst>
                    </a:gridCol>
                    <a:gridCol w="736600">
                      <a:extLst>
                        <a:ext uri="{9D8B030D-6E8A-4147-A177-3AD203B41FA5}">
                          <a16:colId xmlns:a16="http://schemas.microsoft.com/office/drawing/2014/main" val="1859585776"/>
                        </a:ext>
                      </a:extLst>
                    </a:gridCol>
                    <a:gridCol w="1295400">
                      <a:extLst>
                        <a:ext uri="{9D8B030D-6E8A-4147-A177-3AD203B41FA5}">
                          <a16:colId xmlns:a16="http://schemas.microsoft.com/office/drawing/2014/main" val="3053007076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Rate</a:t>
                          </a:r>
                          <a:endParaRPr lang="en-IN" b="1" dirty="0"/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64964" r="-366423" b="-14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Time</a:t>
                          </a:r>
                          <a:endParaRPr lang="en-IN" b="1" dirty="0"/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51240" r="-176860" b="-14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Distance</a:t>
                          </a:r>
                          <a:endParaRPr lang="en-IN" b="1" dirty="0"/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4056770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Brother’s trip</a:t>
                          </a:r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21239" t="-157377" r="-565487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64964" t="-157377" r="-366423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99401" t="-157377" r="-200599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51240" t="-157377" r="-176860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1698" t="-157377" r="-943" b="-1229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7324543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Sister’s trip</a:t>
                          </a:r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21239" t="-257377" r="-565487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64964" t="-257377" r="-366423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99401" t="-257377" r="-200599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51240" t="-257377" r="-176860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1698" t="-257377" r="-943" b="-229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9905089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Application: Solving Distance-Rate-Time Problems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IN" dirty="0"/>
              </a:p>
              <a:p>
                <a:pPr>
                  <a:defRPr sz="2800"/>
                </a:pPr>
                <a:endParaRPr lang="en-IN" sz="2800" dirty="0"/>
              </a:p>
              <a:p>
                <a:pPr>
                  <a:defRPr sz="2800"/>
                </a:pPr>
                <a:endParaRPr lang="en-IN" dirty="0"/>
              </a:p>
              <a:p>
                <a:pPr>
                  <a:defRPr sz="2800"/>
                </a:pPr>
                <a:endParaRPr lang="en-US" b="0" i="1" dirty="0">
                  <a:latin typeface="Cambria Math" panose="02040503050406030204" pitchFamily="18" charset="0"/>
                </a:endParaRP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50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+       65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=       460  </m:t>
                      </m: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115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=       460</m:t>
                      </m: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=          4</m:t>
                      </m: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:r>
                  <a:rPr lang="en-US" dirty="0"/>
                  <a:t>The brother and sister will be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460</m:t>
                    </m:r>
                  </m:oMath>
                </a14:m>
                <a:r>
                  <a:rPr lang="en-US" dirty="0"/>
                  <a:t> miles apart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 hours.</a:t>
                </a:r>
                <a:endParaRPr lang="en-IN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798E5393-97AE-7DF7-7A8B-FD449D4716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1305864"/>
            <a:ext cx="5048955" cy="142894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BBCBDD2-C44D-4473-8379-F4933E3E4885}"/>
                  </a:ext>
                </a:extLst>
              </p:cNvPr>
              <p:cNvSpPr txBox="1"/>
              <p:nvPr/>
            </p:nvSpPr>
            <p:spPr>
              <a:xfrm>
                <a:off x="457200" y="2958822"/>
                <a:ext cx="5334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Brother’s distance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IN" dirty="0"/>
                  <a:t> Sister’s distance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IN" dirty="0"/>
                  <a:t> Total Distance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BBCBDD2-C44D-4473-8379-F4933E3E48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958822"/>
                <a:ext cx="5334000" cy="369332"/>
              </a:xfrm>
              <a:prstGeom prst="rect">
                <a:avLst/>
              </a:prstGeom>
              <a:blipFill>
                <a:blip r:embed="rId4"/>
                <a:stretch>
                  <a:fillRect l="-914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00DC4B66-41F1-12D9-32B2-FC8CF9F0F11B}"/>
              </a:ext>
            </a:extLst>
          </p:cNvPr>
          <p:cNvSpPr txBox="1"/>
          <p:nvPr/>
        </p:nvSpPr>
        <p:spPr>
          <a:xfrm>
            <a:off x="6096000" y="2870954"/>
            <a:ext cx="27635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Form an equation relating the given information.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EA0C7DB-5B7C-0D13-895F-C090FF28A293}"/>
              </a:ext>
            </a:extLst>
          </p:cNvPr>
          <p:cNvSpPr txBox="1"/>
          <p:nvPr/>
        </p:nvSpPr>
        <p:spPr>
          <a:xfrm>
            <a:off x="6118302" y="3562329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Solve the equation.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7222C6-9CC1-9710-779B-7E199A873BE8}"/>
              </a:ext>
            </a:extLst>
          </p:cNvPr>
          <p:cNvSpPr txBox="1"/>
          <p:nvPr/>
        </p:nvSpPr>
        <p:spPr>
          <a:xfrm>
            <a:off x="6096000" y="4431268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Travel time.</a:t>
            </a:r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56D78418-828E-73BB-AAA2-10316E1F23E5}"/>
              </a:ext>
            </a:extLst>
          </p:cNvPr>
          <p:cNvSpPr/>
          <p:nvPr/>
        </p:nvSpPr>
        <p:spPr>
          <a:xfrm rot="16200000">
            <a:off x="1290743" y="2583189"/>
            <a:ext cx="128373" cy="164305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AB994848-D3C1-72F8-69DB-689F55918B22}"/>
              </a:ext>
            </a:extLst>
          </p:cNvPr>
          <p:cNvSpPr/>
          <p:nvPr/>
        </p:nvSpPr>
        <p:spPr>
          <a:xfrm rot="16200000">
            <a:off x="3129403" y="2560344"/>
            <a:ext cx="82681" cy="164305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CF5351DB-8A9E-CEAF-D018-043B01FA038E}"/>
              </a:ext>
            </a:extLst>
          </p:cNvPr>
          <p:cNvSpPr/>
          <p:nvPr/>
        </p:nvSpPr>
        <p:spPr>
          <a:xfrm rot="16200000">
            <a:off x="4894988" y="2742615"/>
            <a:ext cx="82681" cy="127851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93460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Application: Solving Distance-Rate-Time Problems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b="1" dirty="0"/>
                  <a:t>Check</a:t>
                </a:r>
                <a:endParaRPr lang="en-IN" b="1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50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200</m:t>
                    </m:r>
                  </m:oMath>
                </a14:m>
                <a:r>
                  <a:rPr lang="en-IN" sz="2800" dirty="0"/>
                  <a:t> miles (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sty m:val="p"/>
                      </m:rPr>
                      <a:rPr lang="en-IN" sz="2800" i="0" baseline="30000" dirty="0" smtClean="0">
                        <a:latin typeface="Cambria Math" panose="02040503050406030204" pitchFamily="18" charset="0"/>
                      </a:rPr>
                      <m:t>st</m:t>
                    </m:r>
                  </m:oMath>
                </a14:m>
                <a:r>
                  <a:rPr lang="en-IN" sz="2800" dirty="0"/>
                  <a:t> car)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65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260</m:t>
                    </m:r>
                  </m:oMath>
                </a14:m>
                <a:r>
                  <a:rPr lang="en-IN" sz="2800" dirty="0"/>
                  <a:t> miles (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sty m:val="p"/>
                      </m:rPr>
                      <a:rPr lang="en-IN" sz="2800" i="0" baseline="30000" dirty="0" smtClean="0">
                        <a:latin typeface="Cambria Math" panose="02040503050406030204" pitchFamily="18" charset="0"/>
                      </a:rPr>
                      <m:t>nd</m:t>
                    </m:r>
                  </m:oMath>
                </a14:m>
                <a:r>
                  <a:rPr lang="en-IN" sz="2800" dirty="0"/>
                  <a:t> car)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200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260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460</m:t>
                    </m:r>
                  </m:oMath>
                </a14:m>
                <a:r>
                  <a:rPr lang="en-IN" sz="2800" dirty="0"/>
                  <a:t> miles in total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5002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Application: Solving Distance-Rate-Time Problems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A motorist averaged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45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mph</m:t>
                    </m:r>
                  </m:oMath>
                </a14:m>
                <a:r>
                  <a:rPr lang="en-US" sz="2800" dirty="0"/>
                  <a:t> for the first part of a trip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54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mph</m:t>
                    </m:r>
                  </m:oMath>
                </a14:m>
                <a:r>
                  <a:rPr lang="en-US" sz="2800" dirty="0"/>
                  <a:t> for the last part of the trip. If the total trip of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303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miles</m:t>
                    </m:r>
                  </m:oMath>
                </a14:m>
                <a:r>
                  <a:rPr lang="en-US" sz="2800" dirty="0"/>
                  <a:t> took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hours</m:t>
                    </m:r>
                  </m:oMath>
                </a14:m>
                <a:r>
                  <a:rPr lang="en-US" sz="2800" dirty="0"/>
                  <a:t>, what was the time for each part?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The total time minus the time for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sty m:val="p"/>
                      </m:rPr>
                      <a:rPr lang="en-US" sz="2800" i="0" baseline="30000" dirty="0" smtClean="0">
                        <a:latin typeface="Cambria Math" panose="02040503050406030204" pitchFamily="18" charset="0"/>
                      </a:rPr>
                      <m:t>st</m:t>
                    </m:r>
                  </m:oMath>
                </a14:m>
                <a:r>
                  <a:rPr lang="en-US" sz="2800" dirty="0"/>
                  <a:t> part of trip gives the time for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sty m:val="p"/>
                      </m:rPr>
                      <a:rPr lang="en-US" sz="2800" i="0" baseline="30000" dirty="0" smtClean="0">
                        <a:latin typeface="Cambria Math" panose="02040503050406030204" pitchFamily="18" charset="0"/>
                      </a:rPr>
                      <m:t>nd</m:t>
                    </m:r>
                  </m:oMath>
                </a14:m>
                <a:r>
                  <a:rPr lang="en-US" sz="2800" dirty="0"/>
                  <a:t> part of trip.</a:t>
                </a:r>
              </a:p>
              <a:p>
                <a:pPr>
                  <a:defRPr sz="2800"/>
                </a:pPr>
                <a:r>
                  <a:rPr lang="en-US" dirty="0"/>
                  <a:t>Let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time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sty m:val="p"/>
                      </m:rPr>
                      <a:rPr lang="en-US" i="0" baseline="30000" dirty="0" smtClean="0">
                        <a:latin typeface="Cambria Math" panose="02040503050406030204" pitchFamily="18" charset="0"/>
                      </a:rPr>
                      <m:t>st</m:t>
                    </m:r>
                  </m:oMath>
                </a14:m>
                <a:r>
                  <a:rPr lang="en-US" dirty="0"/>
                  <a:t> part of trip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/>
                  <a:t> time for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sty m:val="p"/>
                      </m:rPr>
                      <a:rPr lang="en-US" sz="2800" i="0" baseline="30000" dirty="0" smtClean="0">
                        <a:latin typeface="Cambria Math" panose="02040503050406030204" pitchFamily="18" charset="0"/>
                      </a:rPr>
                      <m:t>nd</m:t>
                    </m:r>
                  </m:oMath>
                </a14:m>
                <a:r>
                  <a:rPr lang="en-US" sz="2800" dirty="0"/>
                  <a:t> part of trip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0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Application: Solving Distance-Rate-Time Problems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B01469D9-4C03-624E-FDF2-D6B11D7FD60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7177015"/>
                  </p:ext>
                </p:extLst>
              </p:nvPr>
            </p:nvGraphicFramePr>
            <p:xfrm>
              <a:off x="914400" y="1283287"/>
              <a:ext cx="6096000" cy="1320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524000">
                      <a:extLst>
                        <a:ext uri="{9D8B030D-6E8A-4147-A177-3AD203B41FA5}">
                          <a16:colId xmlns:a16="http://schemas.microsoft.com/office/drawing/2014/main" val="1462836885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755820684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3438167592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1129347018"/>
                        </a:ext>
                      </a:extLst>
                    </a:gridCol>
                    <a:gridCol w="660400">
                      <a:extLst>
                        <a:ext uri="{9D8B030D-6E8A-4147-A177-3AD203B41FA5}">
                          <a16:colId xmlns:a16="http://schemas.microsoft.com/office/drawing/2014/main" val="1859585776"/>
                        </a:ext>
                      </a:extLst>
                    </a:gridCol>
                    <a:gridCol w="1371600">
                      <a:extLst>
                        <a:ext uri="{9D8B030D-6E8A-4147-A177-3AD203B41FA5}">
                          <a16:colId xmlns:a16="http://schemas.microsoft.com/office/drawing/2014/main" val="305300707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Rate</a:t>
                          </a:r>
                          <a:endParaRPr lang="en-IN" b="1" dirty="0"/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sz="32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</m:oMath>
                            </m:oMathPara>
                          </a14:m>
                          <a:endParaRPr lang="en-IN" sz="3200" b="1" dirty="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Time</a:t>
                          </a:r>
                          <a:endParaRPr lang="en-IN" b="1" dirty="0"/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IN" b="1" dirty="0"/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Distance</a:t>
                          </a:r>
                          <a:endParaRPr lang="en-IN" b="1" dirty="0"/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4056770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a:rPr lang="en-US" i="0" baseline="30000" dirty="0" smtClean="0">
                                  <a:latin typeface="Cambria Math" panose="02040503050406030204" pitchFamily="18" charset="0"/>
                                </a:rPr>
                                <m:t>st</m:t>
                              </m:r>
                            </m:oMath>
                          </a14:m>
                          <a:r>
                            <a:rPr lang="en-US" dirty="0"/>
                            <a:t> part</a:t>
                          </a:r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45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45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7324543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n-US" i="0" baseline="30000" dirty="0" smtClean="0">
                                  <a:latin typeface="Cambria Math" panose="02040503050406030204" pitchFamily="18" charset="0"/>
                                </a:rPr>
                                <m:t>nd</m:t>
                              </m:r>
                            </m:oMath>
                          </a14:m>
                          <a:r>
                            <a:rPr lang="en-US" dirty="0"/>
                            <a:t> part</a:t>
                          </a:r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6−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54(6−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9905089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B01469D9-4C03-624E-FDF2-D6B11D7FD60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7177015"/>
                  </p:ext>
                </p:extLst>
              </p:nvPr>
            </p:nvGraphicFramePr>
            <p:xfrm>
              <a:off x="914400" y="1283287"/>
              <a:ext cx="6096000" cy="1320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524000">
                      <a:extLst>
                        <a:ext uri="{9D8B030D-6E8A-4147-A177-3AD203B41FA5}">
                          <a16:colId xmlns:a16="http://schemas.microsoft.com/office/drawing/2014/main" val="1462836885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755820684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3438167592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1129347018"/>
                        </a:ext>
                      </a:extLst>
                    </a:gridCol>
                    <a:gridCol w="660400">
                      <a:extLst>
                        <a:ext uri="{9D8B030D-6E8A-4147-A177-3AD203B41FA5}">
                          <a16:colId xmlns:a16="http://schemas.microsoft.com/office/drawing/2014/main" val="1859585776"/>
                        </a:ext>
                      </a:extLst>
                    </a:gridCol>
                    <a:gridCol w="1371600">
                      <a:extLst>
                        <a:ext uri="{9D8B030D-6E8A-4147-A177-3AD203B41FA5}">
                          <a16:colId xmlns:a16="http://schemas.microsoft.com/office/drawing/2014/main" val="3053007076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Rate</a:t>
                          </a:r>
                          <a:endParaRPr lang="en-IN" b="1" dirty="0"/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64964" r="-366423" b="-14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Time</a:t>
                          </a:r>
                          <a:endParaRPr lang="en-IN" b="1" dirty="0"/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17593" r="-210185" b="-14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Distance</a:t>
                          </a:r>
                          <a:endParaRPr lang="en-IN" b="1" dirty="0"/>
                        </a:p>
                      </a:txBody>
                      <a:tcPr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4056770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t="-157377" r="-300800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21239" t="-157377" r="-565487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64964" t="-157377" r="-366423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99401" t="-157377" r="-200599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17593" t="-157377" r="-210185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4444" t="-157377" r="-889" b="-1229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7324543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t="-257377" r="-300800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21239" t="-257377" r="-565487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64964" t="-257377" r="-366423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99401" t="-257377" r="-200599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17593" t="-257377" r="-210185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4444" t="-257377" r="-889" b="-229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99050894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A36D5EE1-38C6-DB5F-5CA2-B32CB5E89D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2971800"/>
            <a:ext cx="5430008" cy="1733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610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Application: Solving Distance-Rate-Time Problems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45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+     54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=     303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45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+     324−54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=     303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324−9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=     303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−9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=    −21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=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−21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−9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hr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6−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=6−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hr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5C584B7D-A559-3C24-8D00-DA36518830C5}"/>
              </a:ext>
            </a:extLst>
          </p:cNvPr>
          <p:cNvSpPr txBox="1"/>
          <p:nvPr/>
        </p:nvSpPr>
        <p:spPr>
          <a:xfrm>
            <a:off x="512437" y="1135664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part distance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CF4722-7D77-CCC7-62D5-DD6ADEE6BC28}"/>
              </a:ext>
            </a:extLst>
          </p:cNvPr>
          <p:cNvSpPr txBox="1"/>
          <p:nvPr/>
        </p:nvSpPr>
        <p:spPr>
          <a:xfrm>
            <a:off x="2616580" y="1135664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part distance 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73EC25-E7F9-C435-04F5-D3C81A37E131}"/>
              </a:ext>
            </a:extLst>
          </p:cNvPr>
          <p:cNvSpPr txBox="1"/>
          <p:nvPr/>
        </p:nvSpPr>
        <p:spPr>
          <a:xfrm>
            <a:off x="4703137" y="1135664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Total distance</a:t>
            </a:r>
            <a:endParaRPr lang="en-IN" dirty="0"/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DD926E6D-A67C-F997-92BD-F9069921B763}"/>
              </a:ext>
            </a:extLst>
          </p:cNvPr>
          <p:cNvSpPr/>
          <p:nvPr/>
        </p:nvSpPr>
        <p:spPr>
          <a:xfrm rot="16200000">
            <a:off x="1105352" y="1316199"/>
            <a:ext cx="116843" cy="104843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FD956583-BA86-A6F1-746E-C1A14950E962}"/>
              </a:ext>
            </a:extLst>
          </p:cNvPr>
          <p:cNvSpPr/>
          <p:nvPr/>
        </p:nvSpPr>
        <p:spPr>
          <a:xfrm rot="16200000">
            <a:off x="3205858" y="1316199"/>
            <a:ext cx="116843" cy="104843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53E8EFDC-0B59-7FE6-0445-DDDC3D06537D}"/>
              </a:ext>
            </a:extLst>
          </p:cNvPr>
          <p:cNvSpPr/>
          <p:nvPr/>
        </p:nvSpPr>
        <p:spPr>
          <a:xfrm rot="16200000">
            <a:off x="5276508" y="1316198"/>
            <a:ext cx="116843" cy="104843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751722C-6740-9084-1C45-EA1C547E891E}"/>
                  </a:ext>
                </a:extLst>
              </p:cNvPr>
              <p:cNvSpPr txBox="1"/>
              <p:nvPr/>
            </p:nvSpPr>
            <p:spPr>
              <a:xfrm>
                <a:off x="1733646" y="1371600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751722C-6740-9084-1C45-EA1C547E89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3646" y="1371600"/>
                <a:ext cx="45720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9E45661-246D-C08E-1673-238F9FDEF9D2}"/>
                  </a:ext>
                </a:extLst>
              </p:cNvPr>
              <p:cNvSpPr txBox="1"/>
              <p:nvPr/>
            </p:nvSpPr>
            <p:spPr>
              <a:xfrm>
                <a:off x="4187263" y="1371600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9E45661-246D-C08E-1673-238F9FDEF9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7263" y="1371600"/>
                <a:ext cx="45720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A463963D-9E9C-C117-604B-5C3C5F2FC6EC}"/>
              </a:ext>
            </a:extLst>
          </p:cNvPr>
          <p:cNvSpPr txBox="1"/>
          <p:nvPr/>
        </p:nvSpPr>
        <p:spPr>
          <a:xfrm>
            <a:off x="6248400" y="1170021"/>
            <a:ext cx="2713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Form an equation relating the given information.</a:t>
            </a:r>
            <a:endParaRPr lang="en-IN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B8076D-B16A-B981-67FE-8ACE708450BC}"/>
              </a:ext>
            </a:extLst>
          </p:cNvPr>
          <p:cNvSpPr txBox="1"/>
          <p:nvPr/>
        </p:nvSpPr>
        <p:spPr>
          <a:xfrm>
            <a:off x="6249461" y="2061262"/>
            <a:ext cx="2589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Solve the equation.</a:t>
            </a:r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153EE6E-8A23-71C3-B30A-6925C5F214ED}"/>
                  </a:ext>
                </a:extLst>
              </p:cNvPr>
              <p:cNvSpPr txBox="1"/>
              <p:nvPr/>
            </p:nvSpPr>
            <p:spPr>
              <a:xfrm>
                <a:off x="6934200" y="3998595"/>
                <a:ext cx="1981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i="0" baseline="30000" dirty="0">
                    <a:latin typeface="+mj-lt"/>
                  </a:rPr>
                  <a:t>st</a:t>
                </a:r>
                <a:r>
                  <a:rPr lang="en-US" dirty="0"/>
                  <a:t> part of the trip</a:t>
                </a:r>
                <a:endParaRPr lang="en-IN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153EE6E-8A23-71C3-B30A-6925C5F214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3998595"/>
                <a:ext cx="1981200" cy="369332"/>
              </a:xfrm>
              <a:prstGeom prst="rect">
                <a:avLst/>
              </a:prstGeom>
              <a:blipFill>
                <a:blip r:embed="rId5"/>
                <a:stretch>
                  <a:fillRect t="-983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CFD83DE-EC9B-B693-F7B6-BAC47F3DCDDC}"/>
                  </a:ext>
                </a:extLst>
              </p:cNvPr>
              <p:cNvSpPr txBox="1"/>
              <p:nvPr/>
            </p:nvSpPr>
            <p:spPr>
              <a:xfrm>
                <a:off x="6945351" y="4735918"/>
                <a:ext cx="25897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b="0" i="0" baseline="30000" dirty="0">
                    <a:latin typeface="+mj-lt"/>
                  </a:rPr>
                  <a:t>nd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part of the trip</a:t>
                </a:r>
                <a:endParaRPr lang="en-IN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CFD83DE-EC9B-B693-F7B6-BAC47F3DCD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5351" y="4735918"/>
                <a:ext cx="2589740" cy="369332"/>
              </a:xfrm>
              <a:prstGeom prst="rect">
                <a:avLst/>
              </a:prstGeom>
              <a:blipFill>
                <a:blip r:embed="rId6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96308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Application: Solving Distance-Rate-Time Problems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The first part took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hr or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dirty="0"/>
                  <a:t> hr.</a:t>
                </a:r>
              </a:p>
              <a:p>
                <a:pPr>
                  <a:defRPr sz="2800"/>
                </a:pPr>
                <a:r>
                  <a:rPr lang="en-US" dirty="0"/>
                  <a:t>The second part took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dirty="0"/>
                  <a:t> hr or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3</m:t>
                    </m:r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dirty="0"/>
                  <a:t> hr.</a:t>
                </a:r>
              </a:p>
              <a:p>
                <a:pPr>
                  <a:defRPr sz="2800"/>
                </a:pPr>
                <a:r>
                  <a:rPr lang="en-US" b="1" dirty="0"/>
                  <a:t>Check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45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=15∙7=105</m:t>
                    </m:r>
                  </m:oMath>
                </a14:m>
                <a:r>
                  <a:rPr lang="en-US" sz="2800" dirty="0"/>
                  <a:t> miles (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sty m:val="p"/>
                      </m:rPr>
                      <a:rPr lang="en-US" sz="2800" i="0" baseline="30000" dirty="0" smtClean="0">
                        <a:latin typeface="Cambria Math" panose="02040503050406030204" pitchFamily="18" charset="0"/>
                      </a:rPr>
                      <m:t>st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part)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54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=18∙11=198</m:t>
                    </m:r>
                  </m:oMath>
                </a14:m>
                <a:r>
                  <a:rPr lang="en-US" sz="2800" dirty="0"/>
                  <a:t> miles (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sty m:val="p"/>
                      </m:rPr>
                      <a:rPr lang="en-US" sz="2800" i="0" baseline="30000" dirty="0" smtClean="0">
                        <a:latin typeface="Cambria Math" panose="02040503050406030204" pitchFamily="18" charset="0"/>
                      </a:rPr>
                      <m:t>nd</m:t>
                    </m:r>
                  </m:oMath>
                </a14:m>
                <a:r>
                  <a:rPr lang="en-US" sz="2800" dirty="0"/>
                  <a:t> part)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105+198=303</m:t>
                    </m:r>
                  </m:oMath>
                </a14:m>
                <a:r>
                  <a:rPr lang="en-US" sz="2800" dirty="0"/>
                  <a:t> miles </a:t>
                </a:r>
                <a:r>
                  <a:rPr lang="en-US" dirty="0"/>
                  <a:t>in total</a:t>
                </a:r>
                <a:endParaRPr lang="en-US" sz="2800" dirty="0"/>
              </a:p>
              <a:p>
                <a:pPr>
                  <a:defRPr sz="2800"/>
                </a:pPr>
                <a:endParaRPr lang="en-US"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32713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Application: Finding the Average </a:t>
            </a:r>
            <a:br>
              <a:rPr lang="en-US" dirty="0"/>
            </a:br>
            <a:r>
              <a:rPr dirty="0"/>
              <a:t>(or Mean)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Suppose that you have scores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85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92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82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sz="2800" dirty="0"/>
                  <a:t>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88</m:t>
                    </m:r>
                  </m:oMath>
                </a14:m>
                <a:r>
                  <a:rPr lang="en-US" sz="2800" dirty="0"/>
                  <a:t> on four exams in your English class. What score will you need on the fifth exam to have an average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90</m:t>
                    </m:r>
                  </m:oMath>
                </a14:m>
                <a:r>
                  <a:rPr lang="en-US" sz="2800" dirty="0"/>
                  <a:t>?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sz="2800" dirty="0"/>
                  <a:t>Let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/>
                  <a:t> your score on the fifth exam.</a:t>
                </a:r>
              </a:p>
              <a:p>
                <a:r>
                  <a:rPr lang="en-US" dirty="0"/>
                  <a:t>The sum of all the scores, including the unknown fifth exam, divided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 must equal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90</m:t>
                    </m:r>
                  </m:oMath>
                </a14:m>
                <a:r>
                  <a:rPr lang="en-US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Application: Finding the Average </a:t>
            </a:r>
            <a:br>
              <a:rPr lang="en-US" dirty="0"/>
            </a:br>
            <a:r>
              <a:rPr dirty="0"/>
              <a:t>(or Mean)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85+92+82+88+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=90</m:t>
                      </m:r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347+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=90</m:t>
                      </m:r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347+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=5∙90</m:t>
                      </m:r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347+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=450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=103 </m:t>
                      </m:r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Assuming that each exam is worth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100 </m:t>
                    </m:r>
                  </m:oMath>
                </a14:m>
                <a:r>
                  <a:rPr lang="en-US" sz="2800" dirty="0"/>
                  <a:t>points, you cannot attain an average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90</m:t>
                    </m:r>
                  </m:oMath>
                </a14:m>
                <a:r>
                  <a:rPr lang="en-US" sz="2800" dirty="0"/>
                  <a:t> on the five exams.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3375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Solving Number Problems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sz="2800" dirty="0"/>
                  <a:t>If a number is decreased by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36</m:t>
                    </m:r>
                  </m:oMath>
                </a14:m>
                <a:r>
                  <a:rPr lang="en-US" sz="2800" dirty="0"/>
                  <a:t> and the result is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76</m:t>
                    </m:r>
                  </m:oMath>
                </a14:m>
                <a:r>
                  <a:rPr lang="en-US" sz="2800" dirty="0"/>
                  <a:t> less than twice the number, what is the number?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sz="2800" dirty="0"/>
                  <a:t>Let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/>
                  <a:t> the unknown number.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−36                =                 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−76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−36−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−76−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−36=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−76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−36+76=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−76+76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40=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2800" b="0" dirty="0"/>
              </a:p>
              <a:p>
                <a:r>
                  <a:rPr lang="en-IN" sz="2800" dirty="0"/>
                  <a:t>The number is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40</m:t>
                    </m:r>
                  </m:oMath>
                </a14:m>
                <a:r>
                  <a:rPr lang="en-IN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 r="-1111" b="-15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B7286EB-9903-DD43-8D20-8350CACDE225}"/>
                  </a:ext>
                </a:extLst>
              </p:cNvPr>
              <p:cNvSpPr txBox="1"/>
              <p:nvPr/>
            </p:nvSpPr>
            <p:spPr>
              <a:xfrm>
                <a:off x="347547" y="2693459"/>
                <a:ext cx="1752600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500" dirty="0"/>
                  <a:t>a number is decreased by </a:t>
                </a:r>
                <a14:m>
                  <m:oMath xmlns:m="http://schemas.openxmlformats.org/officeDocument/2006/math">
                    <m:r>
                      <a:rPr lang="en-US" sz="1500" b="0" i="1" smtClean="0">
                        <a:latin typeface="Cambria Math" panose="02040503050406030204" pitchFamily="18" charset="0"/>
                      </a:rPr>
                      <m:t>36</m:t>
                    </m:r>
                  </m:oMath>
                </a14:m>
                <a:endParaRPr lang="en-IN" sz="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B7286EB-9903-DD43-8D20-8350CACDE2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547" y="2693459"/>
                <a:ext cx="1752600" cy="553998"/>
              </a:xfrm>
              <a:prstGeom prst="rect">
                <a:avLst/>
              </a:prstGeom>
              <a:blipFill>
                <a:blip r:embed="rId3"/>
                <a:stretch>
                  <a:fillRect t="-2198" b="-1098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F38B6B07-ACF6-005F-6653-69C4B456A23E}"/>
              </a:ext>
            </a:extLst>
          </p:cNvPr>
          <p:cNvSpPr txBox="1"/>
          <p:nvPr/>
        </p:nvSpPr>
        <p:spPr>
          <a:xfrm>
            <a:off x="2607526" y="2894182"/>
            <a:ext cx="1143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/>
              <a:t>the result is</a:t>
            </a:r>
            <a:endParaRPr lang="en-IN" sz="15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F74414-8846-7BA2-70E0-3265C54FB7F9}"/>
              </a:ext>
            </a:extLst>
          </p:cNvPr>
          <p:cNvSpPr txBox="1"/>
          <p:nvPr/>
        </p:nvSpPr>
        <p:spPr>
          <a:xfrm>
            <a:off x="4380107" y="2688325"/>
            <a:ext cx="20095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/>
              <a:t>76 less than</a:t>
            </a:r>
          </a:p>
          <a:p>
            <a:pPr algn="ctr"/>
            <a:r>
              <a:rPr lang="en-US" sz="1500" dirty="0"/>
              <a:t>twice the number</a:t>
            </a:r>
            <a:endParaRPr lang="en-IN" sz="1500" dirty="0"/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CD945D4E-3D73-2A48-765A-92821A5BD035}"/>
              </a:ext>
            </a:extLst>
          </p:cNvPr>
          <p:cNvSpPr/>
          <p:nvPr/>
        </p:nvSpPr>
        <p:spPr>
          <a:xfrm rot="16200000">
            <a:off x="1108915" y="2645923"/>
            <a:ext cx="181543" cy="1295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68A41388-B877-1DD0-FADA-64AD22A1505D}"/>
              </a:ext>
            </a:extLst>
          </p:cNvPr>
          <p:cNvSpPr/>
          <p:nvPr/>
        </p:nvSpPr>
        <p:spPr>
          <a:xfrm rot="16200000">
            <a:off x="3086166" y="2614922"/>
            <a:ext cx="181543" cy="1295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540F2271-BD27-E9C7-672F-040908A86FF2}"/>
              </a:ext>
            </a:extLst>
          </p:cNvPr>
          <p:cNvSpPr/>
          <p:nvPr/>
        </p:nvSpPr>
        <p:spPr>
          <a:xfrm rot="16200000">
            <a:off x="5315332" y="2507675"/>
            <a:ext cx="207859" cy="150588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Application: Calculating </a:t>
            </a:r>
            <a:r>
              <a:rPr lang="en-US" dirty="0"/>
              <a:t>Cost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A jeweler paid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$350</m:t>
                    </m:r>
                  </m:oMath>
                </a14:m>
                <a:r>
                  <a:rPr lang="en-US" sz="2800" dirty="0"/>
                  <a:t> for a ring. He wants to price the ring for sale so that he can give a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30%</m:t>
                    </m:r>
                  </m:oMath>
                </a14:m>
                <a:r>
                  <a:rPr lang="en-US" sz="2800" dirty="0"/>
                  <a:t> discount on the marked selling price and still make a profit of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20%</m:t>
                    </m:r>
                  </m:oMath>
                </a14:m>
                <a:r>
                  <a:rPr lang="en-US" sz="2800" dirty="0"/>
                  <a:t> on his cost. What should be the marked selling price of the ring?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92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Application: Calculating </a:t>
            </a:r>
            <a:r>
              <a:rPr lang="en-US" dirty="0"/>
              <a:t>Cost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We make use of the relationship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sz="2800" dirty="0"/>
                  <a:t> (selling price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800" dirty="0"/>
                  <a:t> cost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/>
                  <a:t> profit).</a:t>
                </a:r>
              </a:p>
              <a:p>
                <a:pPr>
                  <a:defRPr sz="2800"/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marked selling price,</a:t>
                </a:r>
              </a:p>
              <a:p>
                <a:pPr>
                  <a:defRPr sz="2800"/>
                </a:pPr>
                <a:r>
                  <a:rPr lang="en-US" dirty="0"/>
                  <a:t>s</a:t>
                </a:r>
                <a:r>
                  <a:rPr lang="en-US" sz="2800" dirty="0"/>
                  <a:t>o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−0.30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/>
                  <a:t> actual selling price</a:t>
                </a:r>
              </a:p>
              <a:p>
                <a:pPr>
                  <a:defRPr sz="2800"/>
                </a:pPr>
                <a:r>
                  <a:rPr lang="en-US" dirty="0"/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350=</m:t>
                    </m:r>
                  </m:oMath>
                </a14:m>
                <a:r>
                  <a:rPr lang="en-US" sz="2800" dirty="0"/>
                  <a:t> cost.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25748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Application: Calculating </a:t>
            </a:r>
            <a:r>
              <a:rPr lang="en-US" dirty="0"/>
              <a:t>Cost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−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350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=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20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350</m:t>
                          </m:r>
                        </m:e>
                      </m:d>
                    </m:oMath>
                  </m:oMathPara>
                </a14:m>
                <a:endParaRPr lang="en-US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70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−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350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=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70</m:t>
                      </m:r>
                    </m:oMath>
                  </m:oMathPara>
                </a14:m>
                <a:endParaRPr lang="en-US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70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=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420</m:t>
                      </m:r>
                    </m:oMath>
                  </m:oMathPara>
                </a14:m>
                <a:endParaRPr lang="en-US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=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600</m:t>
                      </m:r>
                    </m:oMath>
                  </m:oMathPara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The jeweler should set the selling price 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600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A82D73F2-39A0-48CF-F5EC-1A03954CBEFC}"/>
              </a:ext>
            </a:extLst>
          </p:cNvPr>
          <p:cNvSpPr txBox="1"/>
          <p:nvPr/>
        </p:nvSpPr>
        <p:spPr>
          <a:xfrm>
            <a:off x="512437" y="1135664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Actual selling price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7E9BD5-D23B-A5D8-D664-7DA2C6F5CC3F}"/>
              </a:ext>
            </a:extLst>
          </p:cNvPr>
          <p:cNvSpPr txBox="1"/>
          <p:nvPr/>
        </p:nvSpPr>
        <p:spPr>
          <a:xfrm>
            <a:off x="2616580" y="1412663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Cost 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00B19B-DAB5-7FC0-DA39-43BB7933468B}"/>
              </a:ext>
            </a:extLst>
          </p:cNvPr>
          <p:cNvSpPr txBox="1"/>
          <p:nvPr/>
        </p:nvSpPr>
        <p:spPr>
          <a:xfrm>
            <a:off x="4703137" y="1412663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Profit</a:t>
            </a:r>
            <a:endParaRPr lang="en-IN" dirty="0"/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D413313C-682E-89DD-3A2F-BB89FE8E3F78}"/>
              </a:ext>
            </a:extLst>
          </p:cNvPr>
          <p:cNvSpPr/>
          <p:nvPr/>
        </p:nvSpPr>
        <p:spPr>
          <a:xfrm rot="16200000">
            <a:off x="1105352" y="1316199"/>
            <a:ext cx="116843" cy="104843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9CD33BD3-70C4-B49E-D3CC-F2DF7614CFBE}"/>
              </a:ext>
            </a:extLst>
          </p:cNvPr>
          <p:cNvSpPr/>
          <p:nvPr/>
        </p:nvSpPr>
        <p:spPr>
          <a:xfrm rot="16200000">
            <a:off x="3205858" y="1316199"/>
            <a:ext cx="116843" cy="104843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895F725B-C98C-171B-1989-F221762E0580}"/>
              </a:ext>
            </a:extLst>
          </p:cNvPr>
          <p:cNvSpPr/>
          <p:nvPr/>
        </p:nvSpPr>
        <p:spPr>
          <a:xfrm rot="16200000">
            <a:off x="5276508" y="1316198"/>
            <a:ext cx="116843" cy="104843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00E8E7E-797F-4840-8FC3-DD32414C0E41}"/>
                  </a:ext>
                </a:extLst>
              </p:cNvPr>
              <p:cNvSpPr txBox="1"/>
              <p:nvPr/>
            </p:nvSpPr>
            <p:spPr>
              <a:xfrm>
                <a:off x="2250748" y="1371600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00E8E7E-797F-4840-8FC3-DD32414C0E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0748" y="1371600"/>
                <a:ext cx="45720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1758CAC-EE0A-B1F8-DF7F-7B0CA4D32688}"/>
                  </a:ext>
                </a:extLst>
              </p:cNvPr>
              <p:cNvSpPr txBox="1"/>
              <p:nvPr/>
            </p:nvSpPr>
            <p:spPr>
              <a:xfrm>
                <a:off x="3945954" y="1371600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1758CAC-EE0A-B1F8-DF7F-7B0CA4D326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5954" y="1371600"/>
                <a:ext cx="45720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6919D93-DFF9-FAB3-9A64-D73C928ACFB6}"/>
                  </a:ext>
                </a:extLst>
              </p:cNvPr>
              <p:cNvSpPr txBox="1"/>
              <p:nvPr/>
            </p:nvSpPr>
            <p:spPr>
              <a:xfrm>
                <a:off x="6298521" y="1240250"/>
                <a:ext cx="241186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The actual selling price is the marked selling price minus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dirty="0"/>
                  <a:t> discount on the ring.</a:t>
                </a:r>
                <a:endParaRPr lang="en-IN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6919D93-DFF9-FAB3-9A64-D73C928ACF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8521" y="1240250"/>
                <a:ext cx="2411862" cy="1200329"/>
              </a:xfrm>
              <a:prstGeom prst="rect">
                <a:avLst/>
              </a:prstGeom>
              <a:blipFill>
                <a:blip r:embed="rId5"/>
                <a:stretch>
                  <a:fillRect l="-2020" t="-2538" b="-710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567E583-0ECF-E930-35BC-F1BBB1D4AD9B}"/>
                  </a:ext>
                </a:extLst>
              </p:cNvPr>
              <p:cNvSpPr txBox="1"/>
              <p:nvPr/>
            </p:nvSpPr>
            <p:spPr>
              <a:xfrm>
                <a:off x="6338610" y="2514600"/>
                <a:ext cx="241186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The profit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dirty="0"/>
                  <a:t> of what he paid originally.</a:t>
                </a:r>
                <a:endParaRPr lang="en-IN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567E583-0ECF-E930-35BC-F1BBB1D4AD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8610" y="2514600"/>
                <a:ext cx="2411862" cy="646331"/>
              </a:xfrm>
              <a:prstGeom prst="rect">
                <a:avLst/>
              </a:prstGeom>
              <a:blipFill>
                <a:blip r:embed="rId6"/>
                <a:stretch>
                  <a:fillRect l="-2278" t="-5660" b="-1320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60256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Application: Calculating </a:t>
            </a:r>
            <a:r>
              <a:rPr lang="en-US" dirty="0"/>
              <a:t>Cost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b="1" dirty="0"/>
                  <a:t>Check</a:t>
                </a:r>
              </a:p>
              <a:p>
                <a:pPr>
                  <a:defRPr sz="2800"/>
                </a:pPr>
                <a:r>
                  <a:rPr lang="en-US" sz="2800" b="1" dirty="0"/>
                  <a:t>Step 1:</a:t>
                </a:r>
                <a:r>
                  <a:rPr lang="en-US" sz="2800" dirty="0"/>
                  <a:t> 			</a:t>
                </a:r>
                <a:r>
                  <a:rPr lang="en-US" sz="2800" b="1" dirty="0"/>
                  <a:t>Step 2:</a:t>
                </a:r>
              </a:p>
              <a:p>
                <a:pPr>
                  <a:defRPr sz="2800"/>
                </a:pPr>
                <a:r>
                  <a:rPr lang="en-US" dirty="0"/>
                  <a:t> 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$600</m:t>
                    </m:r>
                  </m:oMath>
                </a14:m>
                <a:r>
                  <a:rPr lang="en-US" b="0" dirty="0"/>
                  <a:t>			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   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$600</m:t>
                    </m:r>
                  </m:oMath>
                </a14:m>
                <a:endParaRPr lang="en-US" b="0" dirty="0"/>
              </a:p>
              <a:p>
                <a:pPr>
                  <a:defRPr sz="2800"/>
                </a:pPr>
                <a:r>
                  <a:rPr lang="en-US" sz="2800" dirty="0"/>
                  <a:t>  </a:t>
                </a:r>
                <a14:m>
                  <m:oMath xmlns:m="http://schemas.openxmlformats.org/officeDocument/2006/math">
                    <m:bar>
                      <m:barPr>
                        <m:ctrlPr>
                          <a:rPr lang="en-US" sz="2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×0.30</m:t>
                        </m:r>
                      </m:e>
                    </m:bar>
                  </m:oMath>
                </a14:m>
                <a:r>
                  <a:rPr lang="en-US" sz="2800" dirty="0"/>
                  <a:t>			      </a:t>
                </a:r>
                <a14:m>
                  <m:oMath xmlns:m="http://schemas.openxmlformats.org/officeDocument/2006/math">
                    <m:bar>
                      <m:barPr>
                        <m:ctrlPr>
                          <a:rPr lang="en-US" sz="2800" i="1" dirty="0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−$180</m:t>
                        </m:r>
                      </m:e>
                    </m:bar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$180</m:t>
                    </m:r>
                  </m:oMath>
                </a14:m>
                <a:r>
                  <a:rPr lang="en-US" sz="2800" dirty="0"/>
                  <a:t>		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    $420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b="1" dirty="0"/>
                  <a:t>Step 3: </a:t>
                </a:r>
                <a:r>
                  <a:rPr lang="en-US" sz="2800" dirty="0"/>
                  <a:t>			</a:t>
                </a:r>
              </a:p>
              <a:p>
                <a:pPr>
                  <a:defRPr sz="2800"/>
                </a:pPr>
                <a:r>
                  <a:rPr lang="en-US" dirty="0"/>
                  <a:t> 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$420</m:t>
                    </m:r>
                  </m:oMath>
                </a14:m>
                <a:r>
                  <a:rPr lang="en-US" b="0" dirty="0"/>
                  <a:t>			</a:t>
                </a:r>
              </a:p>
              <a:p>
                <a:pPr>
                  <a:defRPr sz="2800"/>
                </a:pPr>
                <a:r>
                  <a:rPr lang="en-US" sz="2800" dirty="0"/>
                  <a:t>  </a:t>
                </a:r>
                <a14:m>
                  <m:oMath xmlns:m="http://schemas.openxmlformats.org/officeDocument/2006/math">
                    <m:bar>
                      <m:barPr>
                        <m:ctrlPr>
                          <a:rPr lang="en-US" sz="2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$350</m:t>
                        </m:r>
                      </m:e>
                    </m:bar>
                  </m:oMath>
                </a14:m>
                <a:r>
                  <a:rPr lang="en-US" sz="2800" dirty="0"/>
                  <a:t>			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 $70</m:t>
                    </m:r>
                  </m:oMath>
                </a14:m>
                <a:r>
                  <a:rPr lang="en-US" sz="2800" dirty="0"/>
                  <a:t>			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01FA7BAC-FEDB-5950-28F6-B561493BF648}"/>
              </a:ext>
            </a:extLst>
          </p:cNvPr>
          <p:cNvSpPr txBox="1"/>
          <p:nvPr/>
        </p:nvSpPr>
        <p:spPr>
          <a:xfrm>
            <a:off x="1895707" y="2113156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Marked selling price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A2BDB66-D912-7DA4-A220-76D6C293D69D}"/>
                  </a:ext>
                </a:extLst>
              </p:cNvPr>
              <p:cNvSpPr txBox="1"/>
              <p:nvPr/>
            </p:nvSpPr>
            <p:spPr>
              <a:xfrm>
                <a:off x="1895707" y="2616422"/>
                <a:ext cx="228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dirty="0"/>
                  <a:t>Discount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A2BDB66-D912-7DA4-A220-76D6C293D6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5707" y="2616422"/>
                <a:ext cx="2286000" cy="369332"/>
              </a:xfrm>
              <a:prstGeom prst="rect">
                <a:avLst/>
              </a:prstGeom>
              <a:blipFill>
                <a:blip r:embed="rId3"/>
                <a:stretch>
                  <a:fillRect l="-2400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55216CCE-DF73-7F25-9DEB-353F0EFFEA1B}"/>
              </a:ext>
            </a:extLst>
          </p:cNvPr>
          <p:cNvSpPr txBox="1"/>
          <p:nvPr/>
        </p:nvSpPr>
        <p:spPr>
          <a:xfrm>
            <a:off x="1906858" y="3162832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Discount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0A9A91-6E19-0CFE-16DC-E7C3ACC24B25}"/>
              </a:ext>
            </a:extLst>
          </p:cNvPr>
          <p:cNvSpPr txBox="1"/>
          <p:nvPr/>
        </p:nvSpPr>
        <p:spPr>
          <a:xfrm>
            <a:off x="6010507" y="212430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Marked selling price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95526C-E92B-6AFF-A7F7-3CB356743C09}"/>
              </a:ext>
            </a:extLst>
          </p:cNvPr>
          <p:cNvSpPr txBox="1"/>
          <p:nvPr/>
        </p:nvSpPr>
        <p:spPr>
          <a:xfrm>
            <a:off x="6010507" y="262757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Discount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8C40EF-68E1-3249-CD3F-A912399591EF}"/>
              </a:ext>
            </a:extLst>
          </p:cNvPr>
          <p:cNvSpPr txBox="1"/>
          <p:nvPr/>
        </p:nvSpPr>
        <p:spPr>
          <a:xfrm>
            <a:off x="6021658" y="317398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Actual selling price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24D2C70-957F-CB61-2EE7-AA54E236E1FE}"/>
              </a:ext>
            </a:extLst>
          </p:cNvPr>
          <p:cNvSpPr txBox="1"/>
          <p:nvPr/>
        </p:nvSpPr>
        <p:spPr>
          <a:xfrm>
            <a:off x="2230244" y="4231887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Actual selling price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20A1277-F17F-A7CC-E8D7-A8E8F2174764}"/>
              </a:ext>
            </a:extLst>
          </p:cNvPr>
          <p:cNvSpPr txBox="1"/>
          <p:nvPr/>
        </p:nvSpPr>
        <p:spPr>
          <a:xfrm>
            <a:off x="2230244" y="4735153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Cost</a:t>
            </a:r>
            <a:endParaRPr lang="en-IN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9CDB83-E12D-CEF5-B8D0-F737B5FF7E58}"/>
              </a:ext>
            </a:extLst>
          </p:cNvPr>
          <p:cNvSpPr txBox="1"/>
          <p:nvPr/>
        </p:nvSpPr>
        <p:spPr>
          <a:xfrm>
            <a:off x="2241395" y="5281563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Profit</a:t>
            </a:r>
          </a:p>
        </p:txBody>
      </p:sp>
    </p:spTree>
    <p:extLst>
      <p:ext uri="{BB962C8B-B14F-4D97-AF65-F5344CB8AC3E}">
        <p14:creationId xmlns:p14="http://schemas.microsoft.com/office/powerpoint/2010/main" val="35548025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Application: Calculating </a:t>
            </a:r>
            <a:r>
              <a:rPr lang="en-US" dirty="0"/>
              <a:t>Cost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As a double check,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$350</m:t>
                    </m:r>
                  </m:oMath>
                </a14:m>
                <a:r>
                  <a:rPr lang="en-US" b="0" dirty="0"/>
                  <a:t>		</a:t>
                </a:r>
              </a:p>
              <a:p>
                <a:pPr>
                  <a:defRPr sz="2800"/>
                </a:pPr>
                <a:r>
                  <a:rPr lang="en-US" dirty="0"/>
                  <a:t>	     </a:t>
                </a:r>
                <a:r>
                  <a:rPr lang="en-US" b="0" dirty="0"/>
                  <a:t>	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       </m:t>
                    </m:r>
                    <m:bar>
                      <m:bar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×0.20</m:t>
                        </m:r>
                      </m:e>
                    </m:bar>
                  </m:oMath>
                </a14:m>
                <a:endParaRPr lang="en-US" b="0" dirty="0"/>
              </a:p>
              <a:p>
                <a:pPr>
                  <a:defRPr sz="2800"/>
                </a:pPr>
                <a:r>
                  <a:rPr lang="en-US" b="0" dirty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      $70</m:t>
                    </m:r>
                  </m:oMath>
                </a14:m>
                <a:endParaRPr lang="en-US" b="0" dirty="0"/>
              </a:p>
              <a:p>
                <a:pPr>
                  <a:defRPr sz="2800"/>
                </a:pPr>
                <a:r>
                  <a:rPr lang="en-US" sz="2800" dirty="0"/>
                  <a:t>  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B24D2C70-957F-CB61-2EE7-AA54E236E1FE}"/>
              </a:ext>
            </a:extLst>
          </p:cNvPr>
          <p:cNvSpPr txBox="1"/>
          <p:nvPr/>
        </p:nvSpPr>
        <p:spPr>
          <a:xfrm>
            <a:off x="4724400" y="1128863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Cost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20A1277-F17F-A7CC-E8D7-A8E8F2174764}"/>
                  </a:ext>
                </a:extLst>
              </p:cNvPr>
              <p:cNvSpPr txBox="1"/>
              <p:nvPr/>
            </p:nvSpPr>
            <p:spPr>
              <a:xfrm>
                <a:off x="4724400" y="1490607"/>
                <a:ext cx="228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Profit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20A1277-F17F-A7CC-E8D7-A8E8F21747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1490607"/>
                <a:ext cx="2286000" cy="369332"/>
              </a:xfrm>
              <a:prstGeom prst="rect">
                <a:avLst/>
              </a:prstGeom>
              <a:blipFill>
                <a:blip r:embed="rId3"/>
                <a:stretch>
                  <a:fillRect l="-2133" t="-10000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829CDB83-E12D-CEF5-B8D0-F737B5FF7E58}"/>
              </a:ext>
            </a:extLst>
          </p:cNvPr>
          <p:cNvSpPr txBox="1"/>
          <p:nvPr/>
        </p:nvSpPr>
        <p:spPr>
          <a:xfrm>
            <a:off x="4735551" y="2148529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Profit</a:t>
            </a:r>
          </a:p>
        </p:txBody>
      </p:sp>
    </p:spTree>
    <p:extLst>
      <p:ext uri="{BB962C8B-B14F-4D97-AF65-F5344CB8AC3E}">
        <p14:creationId xmlns:p14="http://schemas.microsoft.com/office/powerpoint/2010/main" val="3784786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Number Problems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Three times the sum of a number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is equal to twice the number plus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. Find the number.</a:t>
                </a:r>
              </a:p>
              <a:p>
                <a:pPr>
                  <a:spcBef>
                    <a:spcPts val="624"/>
                  </a:spcBef>
                </a:pPr>
                <a:r>
                  <a:rPr lang="en-US" b="1" dirty="0"/>
                  <a:t>Solution</a:t>
                </a:r>
              </a:p>
              <a:p>
                <a:pPr>
                  <a:spcBef>
                    <a:spcPts val="624"/>
                  </a:spcBef>
                </a:pPr>
                <a:r>
                  <a:rPr lang="en-US" sz="2800" dirty="0"/>
                  <a:t>Let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/>
                  <a:t> the unknown number.</a:t>
                </a:r>
              </a:p>
              <a:p>
                <a:pPr>
                  <a:spcBef>
                    <a:spcPts val="624"/>
                  </a:spcBef>
                </a:pPr>
                <a:endParaRPr lang="en-US" sz="2800" dirty="0"/>
              </a:p>
              <a:p>
                <a:endParaRPr lang="en-US" dirty="0"/>
              </a:p>
              <a:p>
                <a:pPr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3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+5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=                 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B7286EB-9903-DD43-8D20-8350CACDE225}"/>
                  </a:ext>
                </a:extLst>
              </p:cNvPr>
              <p:cNvSpPr txBox="1"/>
              <p:nvPr/>
            </p:nvSpPr>
            <p:spPr>
              <a:xfrm>
                <a:off x="457200" y="3079066"/>
                <a:ext cx="191986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times the sum of a number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B7286EB-9903-DD43-8D20-8350CACDE2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079066"/>
                <a:ext cx="1919868" cy="646331"/>
              </a:xfrm>
              <a:prstGeom prst="rect">
                <a:avLst/>
              </a:prstGeom>
              <a:blipFill>
                <a:blip r:embed="rId3"/>
                <a:stretch>
                  <a:fillRect l="-2222" t="-4717" b="-1415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F38B6B07-ACF6-005F-6653-69C4B456A23E}"/>
              </a:ext>
            </a:extLst>
          </p:cNvPr>
          <p:cNvSpPr txBox="1"/>
          <p:nvPr/>
        </p:nvSpPr>
        <p:spPr>
          <a:xfrm>
            <a:off x="2841046" y="3105833"/>
            <a:ext cx="983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is equal to</a:t>
            </a:r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F74414-8846-7BA2-70E0-3265C54FB7F9}"/>
                  </a:ext>
                </a:extLst>
              </p:cNvPr>
              <p:cNvSpPr txBox="1"/>
              <p:nvPr/>
            </p:nvSpPr>
            <p:spPr>
              <a:xfrm>
                <a:off x="4380570" y="3105834"/>
                <a:ext cx="220133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twice the number</a:t>
                </a:r>
              </a:p>
              <a:p>
                <a:pPr algn="ctr"/>
                <a:r>
                  <a:rPr lang="en-US" dirty="0"/>
                  <a:t>plus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IN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F74414-8846-7BA2-70E0-3265C54FB7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0570" y="3105834"/>
                <a:ext cx="2201331" cy="646331"/>
              </a:xfrm>
              <a:prstGeom prst="rect">
                <a:avLst/>
              </a:prstGeom>
              <a:blipFill>
                <a:blip r:embed="rId4"/>
                <a:stretch>
                  <a:fillRect t="-4673" b="-130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Left Brace 6">
            <a:extLst>
              <a:ext uri="{FF2B5EF4-FFF2-40B4-BE49-F238E27FC236}">
                <a16:creationId xmlns:a16="http://schemas.microsoft.com/office/drawing/2014/main" id="{CD945D4E-3D73-2A48-765A-92821A5BD035}"/>
              </a:ext>
            </a:extLst>
          </p:cNvPr>
          <p:cNvSpPr/>
          <p:nvPr/>
        </p:nvSpPr>
        <p:spPr>
          <a:xfrm rot="16200000">
            <a:off x="1280677" y="3002428"/>
            <a:ext cx="192694" cy="16386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68A41388-B877-1DD0-FADA-64AD22A1505D}"/>
              </a:ext>
            </a:extLst>
          </p:cNvPr>
          <p:cNvSpPr/>
          <p:nvPr/>
        </p:nvSpPr>
        <p:spPr>
          <a:xfrm rot="16200000">
            <a:off x="3241723" y="3361938"/>
            <a:ext cx="181994" cy="90891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540F2271-BD27-E9C7-672F-040908A86FF2}"/>
              </a:ext>
            </a:extLst>
          </p:cNvPr>
          <p:cNvSpPr/>
          <p:nvPr/>
        </p:nvSpPr>
        <p:spPr>
          <a:xfrm rot="16200000">
            <a:off x="5384888" y="2888941"/>
            <a:ext cx="192694" cy="186560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5333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Number Problems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+15=2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+15−2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+5−2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+15=5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+15−15=5−15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=−10</m:t>
                      </m:r>
                    </m:oMath>
                  </m:oMathPara>
                </a14:m>
                <a:endParaRPr lang="en-US" sz="2800" b="0" dirty="0"/>
              </a:p>
              <a:p>
                <a:r>
                  <a:rPr lang="en-IN" sz="2800" dirty="0"/>
                  <a:t>The number is </a:t>
                </a:r>
                <a14:m>
                  <m:oMath xmlns:m="http://schemas.openxmlformats.org/officeDocument/2006/math">
                    <m:r>
                      <a:rPr lang="en-US" sz="2800" b="0" i="0" dirty="0" smtClean="0">
                        <a:latin typeface="Cambria Math" panose="02040503050406030204" pitchFamily="18" charset="0"/>
                      </a:rPr>
                      <m:t>−10</m:t>
                    </m:r>
                  </m:oMath>
                </a14:m>
                <a:r>
                  <a:rPr lang="en-IN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3887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Basic Strategy for Solving Word Problems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05524"/>
            <a:ext cx="8229600" cy="3797963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​READ: Read the problem carefully.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​SET UP: Draw any type of figure or diagram that might be helpful and decide what operations are needed.</a:t>
            </a:r>
          </a:p>
          <a:p>
            <a:pPr marL="514350" indent="-514350">
              <a:buFont typeface="+mj-lt"/>
              <a:buAutoNum type="arabicPeriod" startAt="3"/>
              <a:defRPr sz="2800"/>
            </a:pPr>
            <a:r>
              <a:rPr dirty="0"/>
              <a:t>​SOLVE: Perform the operations to solve the problem.</a:t>
            </a:r>
          </a:p>
          <a:p>
            <a:pPr marL="514350" indent="-514350">
              <a:buFont typeface="+mj-lt"/>
              <a:buAutoNum type="arabicPeriod" startAt="4"/>
              <a:defRPr sz="2800"/>
            </a:pPr>
            <a:r>
              <a:rPr dirty="0"/>
              <a:t>​CHECK: Check your work and check that your answer seems reasonable.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Application: Calculating Living Expenses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Joe wants to budget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of his monthly income for rent. He found an apartment he likes for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$</m:t>
                    </m:r>
                    <m:r>
                      <a:rPr lang="en-IN">
                        <a:latin typeface="Cambria Math" panose="02040503050406030204" pitchFamily="18" charset="0"/>
                      </a:rPr>
                      <m:t>800</m:t>
                    </m:r>
                  </m:oMath>
                </a14:m>
                <a:r>
                  <a:rPr lang="en-IN" sz="2800" dirty="0"/>
                  <a:t> a month. What monthly income does he need to be able to afford this apartment?</a:t>
                </a:r>
              </a:p>
              <a:p>
                <a:pPr>
                  <a:defRPr sz="2800"/>
                </a:pPr>
                <a:endParaRPr lang="en-IN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Application: Calculating Living Expenses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sz="2800" dirty="0"/>
                  <a:t>Let </a:t>
                </a:r>
                <a14:m>
                  <m:oMath xmlns:m="http://schemas.openxmlformats.org/officeDocument/2006/math">
                    <m:r>
                      <a:rPr lang="en-IN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N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IN" sz="2800" dirty="0"/>
                  <a:t> Joe’s monthly income, so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ar-AE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rent.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800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IN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800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2000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Joe’s monthly income needs to be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2000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786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Application: Calculating Costs of Purchases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A student bought a calculator and a textbook for a total of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$200.80</m:t>
                    </m:r>
                  </m:oMath>
                </a14:m>
                <a:r>
                  <a:rPr sz="2800" dirty="0"/>
                  <a:t> (including tax). The textbook cost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$20.50</m:t>
                    </m:r>
                  </m:oMath>
                </a14:m>
                <a:r>
                  <a:rPr sz="2800" dirty="0"/>
                  <a:t> more than the calculator. He then challenged a friend to calculate the cost of each item.</a:t>
                </a:r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His friend proceeded as follows.</a:t>
                </a:r>
                <a:endParaRPr lang="en-IN" sz="2800" dirty="0"/>
              </a:p>
              <a:p>
                <a:pPr>
                  <a:defRPr sz="2800"/>
                </a:pPr>
                <a:r>
                  <a:rPr lang="en-US" sz="2800" dirty="0"/>
                  <a:t>Let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2800" dirty="0"/>
                  <a:t>cost of the calculator,</a:t>
                </a:r>
                <a:endParaRPr lang="en-IN" dirty="0"/>
              </a:p>
              <a:p>
                <a:pPr>
                  <a:defRPr sz="2800"/>
                </a:pPr>
                <a:r>
                  <a:rPr lang="en-US" sz="2800" dirty="0"/>
                  <a:t>so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+20.50=</m:t>
                    </m:r>
                  </m:oMath>
                </a14:m>
                <a:r>
                  <a:rPr lang="en-US" sz="2800" dirty="0"/>
                  <a:t> cost of the textbook.</a:t>
                </a:r>
                <a:endParaRPr lang="en-IN" sz="2800" dirty="0"/>
              </a:p>
              <a:p>
                <a:pPr>
                  <a:defRPr sz="2800"/>
                </a:pPr>
                <a:r>
                  <a:rPr lang="en-US" sz="2800" dirty="0"/>
                  <a:t>He then set up and solved the equation.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70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Application: Calculating Costs of Purchases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+20.50   +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=200.80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+20.50=200.80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+20.50−20.50=200.80−20.50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=180.30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180.30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=90.15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+20.50=110.65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E25B692-629C-2A5B-081D-2238D1B065C4}"/>
              </a:ext>
            </a:extLst>
          </p:cNvPr>
          <p:cNvSpPr txBox="1"/>
          <p:nvPr/>
        </p:nvSpPr>
        <p:spPr>
          <a:xfrm>
            <a:off x="762000" y="11430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Cost of textbook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5A4F0E-24CE-D971-8C8A-25E17F4705D5}"/>
              </a:ext>
            </a:extLst>
          </p:cNvPr>
          <p:cNvSpPr txBox="1"/>
          <p:nvPr/>
        </p:nvSpPr>
        <p:spPr>
          <a:xfrm>
            <a:off x="2546195" y="1165302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Cost of calculator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05F550-C020-216F-896B-71113DAA443C}"/>
              </a:ext>
            </a:extLst>
          </p:cNvPr>
          <p:cNvSpPr txBox="1"/>
          <p:nvPr/>
        </p:nvSpPr>
        <p:spPr>
          <a:xfrm>
            <a:off x="3995854" y="1455234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Total spent</a:t>
            </a:r>
            <a:endParaRPr lang="en-IN" dirty="0"/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394576EA-DCA5-73FC-82B6-05DBD1C41306}"/>
              </a:ext>
            </a:extLst>
          </p:cNvPr>
          <p:cNvSpPr/>
          <p:nvPr/>
        </p:nvSpPr>
        <p:spPr>
          <a:xfrm rot="16200000">
            <a:off x="1351278" y="1361048"/>
            <a:ext cx="116843" cy="104843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9E5CC19D-8BF7-D63F-95EB-C6FCF8D77706}"/>
              </a:ext>
            </a:extLst>
          </p:cNvPr>
          <p:cNvSpPr/>
          <p:nvPr/>
        </p:nvSpPr>
        <p:spPr>
          <a:xfrm rot="16200000">
            <a:off x="3135473" y="1390686"/>
            <a:ext cx="116843" cy="104843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40BC5A01-A3C4-75CB-E222-EBF777076BD6}"/>
              </a:ext>
            </a:extLst>
          </p:cNvPr>
          <p:cNvSpPr/>
          <p:nvPr/>
        </p:nvSpPr>
        <p:spPr>
          <a:xfrm rot="16200000">
            <a:off x="4596283" y="1379534"/>
            <a:ext cx="116843" cy="104843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E73DABF-1AD1-B716-65F1-0E25F4E17C79}"/>
              </a:ext>
            </a:extLst>
          </p:cNvPr>
          <p:cNvSpPr txBox="1"/>
          <p:nvPr/>
        </p:nvSpPr>
        <p:spPr>
          <a:xfrm>
            <a:off x="5867400" y="45720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Cost of calculator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A8E6AA-F678-A0CE-80BE-36909CF63426}"/>
              </a:ext>
            </a:extLst>
          </p:cNvPr>
          <p:cNvSpPr txBox="1"/>
          <p:nvPr/>
        </p:nvSpPr>
        <p:spPr>
          <a:xfrm>
            <a:off x="5867400" y="50292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Cost of textbook</a:t>
            </a:r>
          </a:p>
        </p:txBody>
      </p:sp>
    </p:spTree>
    <p:extLst>
      <p:ext uri="{BB962C8B-B14F-4D97-AF65-F5344CB8AC3E}">
        <p14:creationId xmlns:p14="http://schemas.microsoft.com/office/powerpoint/2010/main" val="1441052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</TotalTime>
  <Words>1479</Words>
  <Application>Microsoft Office PowerPoint</Application>
  <PresentationFormat>On-screen Show (4:3)</PresentationFormat>
  <Paragraphs>229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Cambria Math</vt:lpstr>
      <vt:lpstr>Courier New</vt:lpstr>
      <vt:lpstr>Arial</vt:lpstr>
      <vt:lpstr>Calibri</vt:lpstr>
      <vt:lpstr>Office Theme</vt:lpstr>
      <vt:lpstr>Section 2.4</vt:lpstr>
      <vt:lpstr>Example 1: Solving Number Problems</vt:lpstr>
      <vt:lpstr>Example 2: Solving Number Problems</vt:lpstr>
      <vt:lpstr>Example 2: Solving Number Problems (cont.)</vt:lpstr>
      <vt:lpstr>Procedure: Basic Strategy for Solving Word Problems</vt:lpstr>
      <vt:lpstr>Example 3: Application: Calculating Living Expenses</vt:lpstr>
      <vt:lpstr>Example 3: Application: Calculating Living Expenses (cont.)</vt:lpstr>
      <vt:lpstr>Example 4: Application: Calculating Costs of Purchases</vt:lpstr>
      <vt:lpstr>Example 4: Application: Calculating Costs of Purchases (cont.)</vt:lpstr>
      <vt:lpstr>Example 4: Application: Calculating Costs of Purchases (cont.)</vt:lpstr>
      <vt:lpstr>Example 5: Application: Solving Distance-Rate-Time Problems</vt:lpstr>
      <vt:lpstr>Example 5: Application: Solving Distance-Rate-Time Problems (cont.)</vt:lpstr>
      <vt:lpstr>Example 5: Application: Solving Distance-Rate-Time Problems (cont.)</vt:lpstr>
      <vt:lpstr>Example 6: Application: Solving Distance-Rate-Time Problems</vt:lpstr>
      <vt:lpstr>Example 6: Application: Solving Distance-Rate-Time Problems (cont.)</vt:lpstr>
      <vt:lpstr>Example 6: Application: Solving Distance-Rate-Time Problems (cont.)</vt:lpstr>
      <vt:lpstr>Example 6: Application: Solving Distance-Rate-Time Problems (cont.)</vt:lpstr>
      <vt:lpstr>Example 7: Application: Finding the Average  (or Mean)</vt:lpstr>
      <vt:lpstr>Example 7: Application: Finding the Average  (or Mean) (cont.)</vt:lpstr>
      <vt:lpstr>Example 8: Application: Calculating Cost</vt:lpstr>
      <vt:lpstr>Example 8: Application: Calculating Cost (cont.)</vt:lpstr>
      <vt:lpstr>Example 8: Application: Calculating Cost (cont.)</vt:lpstr>
      <vt:lpstr>Example 8: Application: Calculating Cost (cont.)</vt:lpstr>
      <vt:lpstr>Example 8: Application: Calculating Cost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142</cp:revision>
  <dcterms:created xsi:type="dcterms:W3CDTF">2013-04-26T14:43:13Z</dcterms:created>
  <dcterms:modified xsi:type="dcterms:W3CDTF">2024-08-05T20:30:36Z</dcterms:modified>
</cp:coreProperties>
</file>