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90" r:id="rId5"/>
    <p:sldId id="294" r:id="rId6"/>
    <p:sldId id="296" r:id="rId7"/>
    <p:sldId id="263" r:id="rId8"/>
    <p:sldId id="297" r:id="rId9"/>
    <p:sldId id="298" r:id="rId10"/>
    <p:sldId id="266" r:id="rId11"/>
    <p:sldId id="268" r:id="rId12"/>
    <p:sldId id="269" r:id="rId13"/>
    <p:sldId id="299" r:id="rId14"/>
    <p:sldId id="271" r:id="rId15"/>
    <p:sldId id="300" r:id="rId16"/>
    <p:sldId id="301" r:id="rId17"/>
    <p:sldId id="302" r:id="rId18"/>
    <p:sldId id="275" r:id="rId19"/>
    <p:sldId id="276" r:id="rId20"/>
    <p:sldId id="278" r:id="rId21"/>
    <p:sldId id="279" r:id="rId22"/>
    <p:sldId id="281" r:id="rId23"/>
    <p:sldId id="303" r:id="rId24"/>
    <p:sldId id="284" r:id="rId25"/>
    <p:sldId id="285" r:id="rId26"/>
    <p:sldId id="304" r:id="rId27"/>
    <p:sldId id="292" r:id="rId28"/>
    <p:sldId id="305" r:id="rId29"/>
    <p:sldId id="306" r:id="rId30"/>
    <p:sldId id="307"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3"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986" autoAdjust="0"/>
    <p:restoredTop sz="94660"/>
  </p:normalViewPr>
  <p:slideViewPr>
    <p:cSldViewPr>
      <p:cViewPr varScale="1">
        <p:scale>
          <a:sx n="111" d="100"/>
          <a:sy n="111" d="100"/>
        </p:scale>
        <p:origin x="176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8/7/2024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3"/>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 Id="rId5" Type="http://schemas.openxmlformats.org/officeDocument/2006/relationships/image" Target="../media/image21.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Ratios, Rates, and Proportions</a:t>
            </a:r>
          </a:p>
        </p:txBody>
      </p:sp>
      <p:sp>
        <p:nvSpPr>
          <p:cNvPr id="3" name="Title 2"/>
          <p:cNvSpPr>
            <a:spLocks noGrp="1"/>
          </p:cNvSpPr>
          <p:nvPr>
            <p:ph type="title"/>
          </p:nvPr>
        </p:nvSpPr>
        <p:spPr/>
        <p:txBody>
          <a:bodyPr/>
          <a:lstStyle/>
          <a:p>
            <a:r>
              <a:t>Section 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Writing a Rate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Write the following rate as a fraction in lowest terms: </a:t>
                </a:r>
                <a:r>
                  <a:rPr lang="en-IN" sz="2800" dirty="0">
                    <a:latin typeface="Cambria Math"/>
                  </a:rPr>
                  <a:t>150</a:t>
                </a:r>
                <a:r>
                  <a:rPr lang="en-IN" sz="2800" dirty="0"/>
                  <a:t> kilometers (km) to </a:t>
                </a:r>
                <a:r>
                  <a:rPr lang="en-IN" sz="2800" dirty="0">
                    <a:latin typeface="Cambria Math"/>
                  </a:rPr>
                  <a:t>8</a:t>
                </a:r>
                <a:r>
                  <a:rPr lang="en-IN" sz="2800" dirty="0"/>
                  <a:t> gallons (gal) of gas.</a:t>
                </a:r>
              </a:p>
              <a:p>
                <a:r>
                  <a:rPr lang="en-IN" b="1" dirty="0"/>
                  <a:t>Solution</a:t>
                </a:r>
              </a:p>
              <a:p>
                <a:pPr/>
                <a14:m>
                  <m:oMathPara xmlns:m="http://schemas.openxmlformats.org/officeDocument/2006/math">
                    <m:oMathParaPr>
                      <m:jc m:val="left"/>
                    </m:oMathParaPr>
                    <m:oMath xmlns:m="http://schemas.openxmlformats.org/officeDocument/2006/math">
                      <m:f>
                        <m:fPr>
                          <m:ctrlPr>
                            <a:rPr lang="ar-AE" sz="2800" i="1" smtClean="0">
                              <a:latin typeface="Cambria Math" panose="02040503050406030204" pitchFamily="18" charset="0"/>
                            </a:rPr>
                          </m:ctrlPr>
                        </m:fPr>
                        <m:num>
                          <m:r>
                            <a:rPr lang="en-US" sz="2800" b="0" i="1" smtClean="0">
                              <a:latin typeface="Cambria Math" panose="02040503050406030204" pitchFamily="18" charset="0"/>
                            </a:rPr>
                            <m:t>150</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km</m:t>
                          </m:r>
                        </m:num>
                        <m:den>
                          <m:r>
                            <a:rPr lang="en-US" sz="2800" b="0" i="1" smtClean="0">
                              <a:latin typeface="Cambria Math" panose="02040503050406030204" pitchFamily="18" charset="0"/>
                            </a:rPr>
                            <m:t>8</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m:t>
                          </m:r>
                        </m:den>
                      </m:f>
                      <m:r>
                        <a:rPr lang="ar-AE" sz="2800" b="0" i="1" smtClean="0">
                          <a:latin typeface="Cambria Math" panose="02040503050406030204" pitchFamily="18" charset="0"/>
                        </a:rPr>
                        <m:t>=</m:t>
                      </m:r>
                      <m:f>
                        <m:fPr>
                          <m:ctrlPr>
                            <a:rPr lang="ar-AE"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75</m:t>
                          </m:r>
                          <m:r>
                            <a:rPr lang="en-US" sz="2800" b="0" i="1"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km</m:t>
                          </m:r>
                        </m:num>
                        <m:den>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gal</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km</m:t>
                          </m:r>
                        </m:num>
                        <m:den>
                          <m:r>
                            <a:rPr lang="en-US" sz="2800" b="0" i="1" smtClean="0">
                              <a:latin typeface="Cambria Math" panose="02040503050406030204" pitchFamily="18" charset="0"/>
                            </a:rPr>
                            <m:t>4</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m:t>
                          </m:r>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B4715336-85F7-3BC4-E8B2-8DFAB7252CDA}"/>
              </a:ext>
            </a:extLst>
          </p:cNvPr>
          <p:cNvCxnSpPr/>
          <p:nvPr/>
        </p:nvCxnSpPr>
        <p:spPr>
          <a:xfrm flipH="1">
            <a:off x="2081561" y="2382644"/>
            <a:ext cx="3810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5243D31C-E649-1B55-7F67-E723F7AE1322}"/>
              </a:ext>
            </a:extLst>
          </p:cNvPr>
          <p:cNvCxnSpPr/>
          <p:nvPr/>
        </p:nvCxnSpPr>
        <p:spPr>
          <a:xfrm flipH="1">
            <a:off x="2170771" y="2917902"/>
            <a:ext cx="381000" cy="457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Changing Rates to Unit Rates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954107"/>
              </a:xfrm>
            </p:spPr>
            <p:txBody>
              <a:bodyPr>
                <a:spAutoFit/>
              </a:bodyPr>
              <a:lstStyle/>
              <a:p>
                <a:r>
                  <a:rPr lang="en-US" sz="2800" dirty="0"/>
                  <a:t>To make a rate a unit rate, divide the numerator by the denominator so the denominator is </a:t>
                </a:r>
                <a14:m>
                  <m:oMath xmlns:m="http://schemas.openxmlformats.org/officeDocument/2006/math">
                    <m:r>
                      <a:rPr lang="en-US" sz="2800" i="1" dirty="0" smtClean="0">
                        <a:latin typeface="Cambria Math" panose="02040503050406030204" pitchFamily="18" charset="0"/>
                      </a:rPr>
                      <m:t>1</m:t>
                    </m:r>
                  </m:oMath>
                </a14:m>
                <a:r>
                  <a:rPr lang="en-US" sz="2800" dirty="0"/>
                  <a:t> unit</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954107"/>
              </a:xfrm>
              <a:blipFill>
                <a:blip r:embed="rId2"/>
                <a:stretch>
                  <a:fillRect l="-1328" t="-4969" r="-221" b="-15528"/>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5: Application: Writing a Unit Rate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A bicyclist rides at a steady speed over level ground of </a:t>
                </a:r>
                <a14:m>
                  <m:oMath xmlns:m="http://schemas.openxmlformats.org/officeDocument/2006/math">
                    <m:r>
                      <a:rPr lang="en-IN" sz="2800" i="1" dirty="0" smtClean="0">
                        <a:latin typeface="Cambria Math" panose="02040503050406030204" pitchFamily="18" charset="0"/>
                      </a:rPr>
                      <m:t>27</m:t>
                    </m:r>
                  </m:oMath>
                </a14:m>
                <a:r>
                  <a:rPr lang="en-IN" sz="2800" dirty="0"/>
                  <a:t> miles (mi) in </a:t>
                </a:r>
                <a14:m>
                  <m:oMath xmlns:m="http://schemas.openxmlformats.org/officeDocument/2006/math">
                    <m:r>
                      <a:rPr lang="en-IN" sz="2800" i="1" dirty="0" smtClean="0">
                        <a:latin typeface="Cambria Math" panose="02040503050406030204" pitchFamily="18" charset="0"/>
                      </a:rPr>
                      <m:t>2</m:t>
                    </m:r>
                    <m:r>
                      <a:rPr lang="en-IN" sz="2800" i="1" dirty="0" smtClean="0">
                        <a:latin typeface="Cambria Math" panose="02040503050406030204" pitchFamily="18" charset="0"/>
                      </a:rPr>
                      <m:t>.</m:t>
                    </m:r>
                    <m:r>
                      <a:rPr lang="en-IN" sz="2800" i="1" dirty="0" smtClean="0">
                        <a:latin typeface="Cambria Math" panose="02040503050406030204" pitchFamily="18" charset="0"/>
                      </a:rPr>
                      <m:t>25</m:t>
                    </m:r>
                  </m:oMath>
                </a14:m>
                <a:r>
                  <a:rPr lang="en-IN" sz="2800" dirty="0"/>
                  <a:t> hours (</a:t>
                </a:r>
                <a:r>
                  <a:rPr lang="en-IN" sz="2800" dirty="0" err="1"/>
                  <a:t>hr</a:t>
                </a:r>
                <a:r>
                  <a:rPr lang="en-IN" sz="2800" dirty="0"/>
                  <a:t>). Find her speed in miles per hour.</a:t>
                </a:r>
              </a:p>
              <a:p>
                <a:r>
                  <a:rPr lang="en-IN" b="1" dirty="0"/>
                  <a:t>Solution</a:t>
                </a:r>
              </a:p>
              <a:p>
                <a:r>
                  <a:rPr lang="en-IN" sz="2800" dirty="0"/>
                  <a:t>The rate is indicated by the ratio </a:t>
                </a:r>
                <a14:m>
                  <m:oMath xmlns:m="http://schemas.openxmlformats.org/officeDocument/2006/math">
                    <m:f>
                      <m:fPr>
                        <m:ctrlPr>
                          <a:rPr lang="ar-AE" sz="2800" i="1" smtClean="0">
                            <a:latin typeface="Cambria Math" panose="02040503050406030204" pitchFamily="18" charset="0"/>
                          </a:rPr>
                        </m:ctrlPr>
                      </m:fPr>
                      <m:num>
                        <m:r>
                          <a:rPr lang="ar-AE" sz="2800" b="0" i="1" smtClean="0">
                            <a:latin typeface="Cambria Math" panose="02040503050406030204" pitchFamily="18" charset="0"/>
                          </a:rPr>
                          <m:t>2</m:t>
                        </m:r>
                        <m:r>
                          <a:rPr lang="en-US" sz="2800" b="0" i="1" smtClean="0">
                            <a:latin typeface="Cambria Math" panose="02040503050406030204" pitchFamily="18" charset="0"/>
                          </a:rPr>
                          <m:t>7</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m:t>
                        </m:r>
                      </m:num>
                      <m:den>
                        <m:r>
                          <a:rPr lang="en-US" sz="2800" b="0" i="1" smtClean="0">
                            <a:latin typeface="Cambria Math" panose="02040503050406030204" pitchFamily="18" charset="0"/>
                          </a:rPr>
                          <m:t>2</m:t>
                        </m:r>
                        <m:r>
                          <a:rPr lang="en-US" sz="2800" b="0" i="1" smtClean="0">
                            <a:latin typeface="Cambria Math" panose="02040503050406030204" pitchFamily="18" charset="0"/>
                          </a:rPr>
                          <m:t>.</m:t>
                        </m:r>
                        <m:r>
                          <a:rPr lang="en-US" sz="2800" b="0" i="1" smtClean="0">
                            <a:latin typeface="Cambria Math" panose="02040503050406030204" pitchFamily="18" charset="0"/>
                          </a:rPr>
                          <m:t>25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hr</m:t>
                        </m:r>
                      </m:den>
                    </m:f>
                    <m:r>
                      <a:rPr lang="en-US" sz="2800" b="0" i="1" smtClean="0">
                        <a:latin typeface="Cambria Math" panose="02040503050406030204" pitchFamily="18" charset="0"/>
                      </a:rPr>
                      <m:t>.</m:t>
                    </m:r>
                  </m:oMath>
                </a14:m>
                <a:endParaRPr lang="en-US" sz="2800" dirty="0"/>
              </a:p>
              <a:p>
                <a:r>
                  <a:rPr lang="en-US" sz="2800" dirty="0"/>
                  <a:t>To find the unit rate divide the numerator by the denominator.</a:t>
                </a:r>
              </a:p>
              <a:p>
                <a:pPr/>
                <a14:m>
                  <m:oMathPara xmlns:m="http://schemas.openxmlformats.org/officeDocument/2006/math">
                    <m:oMathParaPr>
                      <m:jc m:val="centerGroup"/>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27</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m:t>
                          </m:r>
                        </m:num>
                        <m:den>
                          <m:r>
                            <a:rPr lang="en-US" sz="2800" b="0" i="1" smtClean="0">
                              <a:latin typeface="Cambria Math" panose="02040503050406030204" pitchFamily="18" charset="0"/>
                            </a:rPr>
                            <m:t>2</m:t>
                          </m:r>
                          <m:r>
                            <a:rPr lang="en-US" sz="2800" b="0" i="1" smtClean="0">
                              <a:latin typeface="Cambria Math" panose="02040503050406030204" pitchFamily="18" charset="0"/>
                            </a:rPr>
                            <m:t>.</m:t>
                          </m:r>
                          <m:r>
                            <a:rPr lang="en-US" sz="2800" b="0" i="1" smtClean="0">
                              <a:latin typeface="Cambria Math" panose="02040503050406030204" pitchFamily="18" charset="0"/>
                            </a:rPr>
                            <m:t>25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hr</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2700</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m:t>
                          </m:r>
                        </m:num>
                        <m:den>
                          <m:r>
                            <a:rPr lang="en-US" sz="2800" b="0" i="1" smtClean="0">
                              <a:latin typeface="Cambria Math" panose="02040503050406030204" pitchFamily="18" charset="0"/>
                            </a:rPr>
                            <m:t>225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hr</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225</m:t>
                          </m:r>
                          <m:r>
                            <a:rPr lang="en-US" sz="2800" b="0" i="1"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mi</m:t>
                          </m:r>
                        </m:num>
                        <m:den>
                          <m:r>
                            <a:rPr lang="en-US" sz="2800" b="0" i="1" smtClean="0">
                              <a:latin typeface="Cambria Math" panose="02040503050406030204" pitchFamily="18" charset="0"/>
                            </a:rPr>
                            <m:t>225</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m:t>
                          </m:r>
                          <m:r>
                            <a:rPr lang="en-US" sz="2800" b="0" i="1"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hr</m:t>
                          </m:r>
                        </m:den>
                      </m:f>
                      <m:r>
                        <a:rPr lang="en-US" sz="2800" b="0" i="1" smtClean="0">
                          <a:latin typeface="Cambria Math" panose="02040503050406030204" pitchFamily="18" charset="0"/>
                        </a:rPr>
                        <m:t>=</m:t>
                      </m:r>
                      <m:r>
                        <a:rPr lang="en-US" sz="2800" b="0" i="1" smtClean="0">
                          <a:latin typeface="Cambria Math" panose="02040503050406030204" pitchFamily="18" charset="0"/>
                        </a:rPr>
                        <m:t>12</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m:t>
                      </m:r>
                      <m:r>
                        <a:rPr lang="en-US" sz="2800" b="0" i="1" smtClean="0">
                          <a:latin typeface="Cambria Math" panose="02040503050406030204" pitchFamily="18" charset="0"/>
                        </a:rPr>
                        <m:t>/</m:t>
                      </m:r>
                      <m:r>
                        <m:rPr>
                          <m:sty m:val="p"/>
                        </m:rPr>
                        <a:rPr lang="en-US" sz="2800" b="0" i="0" smtClean="0">
                          <a:latin typeface="Cambria Math" panose="02040503050406030204" pitchFamily="18" charset="0"/>
                        </a:rPr>
                        <m:t>hr</m:t>
                      </m:r>
                    </m:oMath>
                  </m:oMathPara>
                </a14:m>
                <a:endParaRPr lang="en-US" sz="2800" dirty="0"/>
              </a:p>
              <a:p>
                <a:r>
                  <a:rPr lang="en-US" sz="2800" dirty="0"/>
                  <a:t>Thus, her speed is </a:t>
                </a:r>
                <a14:m>
                  <m:oMath xmlns:m="http://schemas.openxmlformats.org/officeDocument/2006/math">
                    <m:r>
                      <a:rPr lang="en-US" sz="2800" i="1" dirty="0" smtClean="0">
                        <a:latin typeface="Cambria Math" panose="02040503050406030204" pitchFamily="18" charset="0"/>
                      </a:rPr>
                      <m:t>12</m:t>
                    </m:r>
                  </m:oMath>
                </a14:m>
                <a:r>
                  <a:rPr lang="en-US" sz="2800" dirty="0"/>
                  <a:t> miles per hour, or </a:t>
                </a:r>
                <a14:m>
                  <m:oMath xmlns:m="http://schemas.openxmlformats.org/officeDocument/2006/math">
                    <m:r>
                      <a:rPr lang="en-US" sz="2800" i="1" dirty="0" smtClean="0">
                        <a:latin typeface="Cambria Math" panose="02040503050406030204" pitchFamily="18" charset="0"/>
                      </a:rPr>
                      <m:t>12</m:t>
                    </m:r>
                  </m:oMath>
                </a14:m>
                <a:r>
                  <a:rPr lang="en-US" sz="2800" dirty="0"/>
                  <a:t> mph.</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926" b="-1963"/>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AC640037-D93F-6ACF-3C53-1D5C5DCE96FE}"/>
              </a:ext>
            </a:extLst>
          </p:cNvPr>
          <p:cNvCxnSpPr/>
          <p:nvPr/>
        </p:nvCxnSpPr>
        <p:spPr>
          <a:xfrm flipH="1">
            <a:off x="4953000" y="4495800"/>
            <a:ext cx="685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1974264-7220-F6EF-CC9B-DECAFB26D288}"/>
              </a:ext>
            </a:extLst>
          </p:cNvPr>
          <p:cNvCxnSpPr/>
          <p:nvPr/>
        </p:nvCxnSpPr>
        <p:spPr>
          <a:xfrm flipH="1">
            <a:off x="4495800" y="5017477"/>
            <a:ext cx="685800" cy="457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2246769"/>
          </a:xfrm>
        </p:spPr>
        <p:txBody>
          <a:bodyPr>
            <a:spAutoFit/>
          </a:bodyPr>
          <a:lstStyle/>
          <a:p>
            <a:r>
              <a:rPr lang="en-US" dirty="0"/>
              <a:t>In the past, many consumers did not understand the concept of unit price or know how to determine such a number. Now, most states have a law that grocery stores must display the unit price for certain goods they sell so that consumers can be fully informed.</a:t>
            </a:r>
            <a:endParaRPr lang="en-US" sz="2800" dirty="0"/>
          </a:p>
        </p:txBody>
      </p:sp>
    </p:spTree>
    <p:extLst>
      <p:ext uri="{BB962C8B-B14F-4D97-AF65-F5344CB8AC3E}">
        <p14:creationId xmlns:p14="http://schemas.microsoft.com/office/powerpoint/2010/main" val="3925163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6: Application: Comparing Unit Prices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sz="2800" dirty="0"/>
                  <a:t>A </a:t>
                </a:r>
                <a14:m>
                  <m:oMath xmlns:m="http://schemas.openxmlformats.org/officeDocument/2006/math">
                    <m:r>
                      <a:rPr lang="en-IN" sz="2800" i="1" dirty="0" smtClean="0">
                        <a:latin typeface="Cambria Math" panose="02040503050406030204" pitchFamily="18" charset="0"/>
                      </a:rPr>
                      <m:t>16</m:t>
                    </m:r>
                  </m:oMath>
                </a14:m>
                <a:r>
                  <a:rPr lang="en-US" sz="2800" dirty="0"/>
                  <a:t>-</a:t>
                </a:r>
                <a:r>
                  <a:rPr sz="2800" dirty="0"/>
                  <a:t>ounce jar of grape jam is priced at </a:t>
                </a:r>
                <a14:m>
                  <m:oMath xmlns:m="http://schemas.openxmlformats.org/officeDocument/2006/math">
                    <m:r>
                      <a:rPr lang="en-IN" i="1" dirty="0" smtClean="0">
                        <a:latin typeface="Cambria Math" panose="02040503050406030204" pitchFamily="18" charset="0"/>
                      </a:rPr>
                      <m:t>$</m:t>
                    </m:r>
                    <m:r>
                      <a:rPr lang="en-IN" i="1" dirty="0" smtClean="0">
                        <a:latin typeface="Cambria Math" panose="02040503050406030204" pitchFamily="18" charset="0"/>
                      </a:rPr>
                      <m:t>3</m:t>
                    </m:r>
                    <m:r>
                      <a:rPr lang="en-IN" i="1" dirty="0" smtClean="0">
                        <a:latin typeface="Cambria Math" panose="02040503050406030204" pitchFamily="18" charset="0"/>
                      </a:rPr>
                      <m:t>.</m:t>
                    </m:r>
                    <m:r>
                      <a:rPr lang="en-IN" i="1" dirty="0" smtClean="0">
                        <a:latin typeface="Cambria Math" panose="02040503050406030204" pitchFamily="18" charset="0"/>
                      </a:rPr>
                      <m:t>99</m:t>
                    </m:r>
                    <m:r>
                      <a:rPr lang="en-IN" sz="2800" i="1" dirty="0">
                        <a:latin typeface="Cambria Math" panose="02040503050406030204" pitchFamily="18" charset="0"/>
                      </a:rPr>
                      <m:t> </m:t>
                    </m:r>
                  </m:oMath>
                </a14:m>
                <a:r>
                  <a:rPr sz="2800" dirty="0"/>
                  <a:t>and a </a:t>
                </a:r>
                <a:endParaRPr lang="en-US" sz="2800" dirty="0"/>
              </a:p>
              <a:p>
                <a:pPr>
                  <a:defRPr sz="2800"/>
                </a:pPr>
                <a14:m>
                  <m:oMath xmlns:m="http://schemas.openxmlformats.org/officeDocument/2006/math">
                    <m:r>
                      <a:rPr lang="en-IN" sz="2800" i="1" dirty="0" smtClean="0">
                        <a:latin typeface="Cambria Math" panose="02040503050406030204" pitchFamily="18" charset="0"/>
                      </a:rPr>
                      <m:t>9</m:t>
                    </m:r>
                    <m:r>
                      <a:rPr lang="en-IN" sz="2800" i="1" dirty="0" smtClean="0">
                        <a:latin typeface="Cambria Math" panose="02040503050406030204" pitchFamily="18" charset="0"/>
                      </a:rPr>
                      <m:t>.</m:t>
                    </m:r>
                    <m:r>
                      <a:rPr lang="en-IN" sz="2800" i="1" dirty="0" smtClean="0">
                        <a:latin typeface="Cambria Math" panose="02040503050406030204" pitchFamily="18" charset="0"/>
                      </a:rPr>
                      <m:t>5</m:t>
                    </m:r>
                  </m:oMath>
                </a14:m>
                <a:r>
                  <a:rPr sz="2800" dirty="0"/>
                  <a:t>-ounce jar of the same jam is </a:t>
                </a:r>
                <a14:m>
                  <m:oMath xmlns:m="http://schemas.openxmlformats.org/officeDocument/2006/math">
                    <m:r>
                      <a:rPr lang="en-IN" i="1" dirty="0" smtClean="0">
                        <a:latin typeface="Cambria Math" panose="02040503050406030204" pitchFamily="18" charset="0"/>
                      </a:rPr>
                      <m:t>$</m:t>
                    </m:r>
                    <m:r>
                      <a:rPr lang="en-IN" i="1" dirty="0" smtClean="0">
                        <a:latin typeface="Cambria Math" panose="02040503050406030204" pitchFamily="18" charset="0"/>
                      </a:rPr>
                      <m:t>2</m:t>
                    </m:r>
                    <m:r>
                      <a:rPr lang="en-IN" i="1" dirty="0" smtClean="0">
                        <a:latin typeface="Cambria Math" panose="02040503050406030204" pitchFamily="18" charset="0"/>
                      </a:rPr>
                      <m:t>.</m:t>
                    </m:r>
                    <m:r>
                      <a:rPr lang="en-IN" i="1" dirty="0" smtClean="0">
                        <a:latin typeface="Cambria Math" panose="02040503050406030204" pitchFamily="18" charset="0"/>
                      </a:rPr>
                      <m:t>69</m:t>
                    </m:r>
                  </m:oMath>
                </a14:m>
                <a:r>
                  <a:rPr sz="2800" dirty="0"/>
                  <a:t>. Which is the better buy?</a:t>
                </a:r>
                <a:endParaRPr lang="en-US" sz="2800" dirty="0"/>
              </a:p>
              <a:p>
                <a:pPr>
                  <a:defRPr sz="2800"/>
                </a:pPr>
                <a:r>
                  <a:rPr lang="en-IN" b="1" dirty="0"/>
                  <a:t>Solution</a:t>
                </a:r>
              </a:p>
              <a:p>
                <a:pPr>
                  <a:defRPr sz="2800"/>
                </a:pPr>
                <a:r>
                  <a:rPr lang="en-US" sz="2800" dirty="0"/>
                  <a:t>To solve this problem, we must divide to find the price per ounce of each jar of jam. Then we will compare the results to decide which is the better buy. In this problem, we convert dollars to cents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3</m:t>
                    </m:r>
                    <m:r>
                      <a:rPr lang="en-US" sz="2800" i="1" dirty="0" smtClean="0">
                        <a:latin typeface="Cambria Math" panose="02040503050406030204" pitchFamily="18" charset="0"/>
                      </a:rPr>
                      <m:t>.</m:t>
                    </m:r>
                    <m:r>
                      <a:rPr lang="en-US" sz="2800" i="1" dirty="0" smtClean="0">
                        <a:latin typeface="Cambria Math" panose="02040503050406030204" pitchFamily="18" charset="0"/>
                      </a:rPr>
                      <m:t>99</m:t>
                    </m:r>
                    <m:r>
                      <a:rPr lang="en-US" sz="2800" i="1" dirty="0" smtClean="0">
                        <a:latin typeface="Cambria Math" panose="02040503050406030204" pitchFamily="18" charset="0"/>
                      </a:rPr>
                      <m:t>=</m:t>
                    </m:r>
                    <m:r>
                      <a:rPr lang="en-US" sz="2800" i="1" dirty="0" smtClean="0">
                        <a:latin typeface="Cambria Math" panose="02040503050406030204" pitchFamily="18" charset="0"/>
                      </a:rPr>
                      <m:t>399</m:t>
                    </m:r>
                    <m:r>
                      <m:rPr>
                        <m:sty m:val="p"/>
                      </m:rPr>
                      <a:rPr lang="en-US" sz="2800" i="0" dirty="0" smtClean="0">
                        <a:latin typeface="Cambria Math" panose="02040503050406030204" pitchFamily="18" charset="0"/>
                      </a:rPr>
                      <m:t>c</m:t>
                    </m:r>
                  </m:oMath>
                </a14:m>
                <a:r>
                  <a:rPr lang="en-US" sz="2800" dirty="0"/>
                  <a:t> and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2</m:t>
                    </m:r>
                    <m:r>
                      <a:rPr lang="en-US" sz="2800" i="1" dirty="0" smtClean="0">
                        <a:latin typeface="Cambria Math" panose="02040503050406030204" pitchFamily="18" charset="0"/>
                      </a:rPr>
                      <m:t>.</m:t>
                    </m:r>
                    <m:r>
                      <a:rPr lang="en-US" sz="2800" i="1" dirty="0" smtClean="0">
                        <a:latin typeface="Cambria Math" panose="02040503050406030204" pitchFamily="18" charset="0"/>
                      </a:rPr>
                      <m:t>69</m:t>
                    </m:r>
                    <m:r>
                      <a:rPr lang="en-US" sz="2800" i="1" dirty="0" smtClean="0">
                        <a:latin typeface="Cambria Math" panose="02040503050406030204" pitchFamily="18" charset="0"/>
                      </a:rPr>
                      <m:t> = </m:t>
                    </m:r>
                    <m:r>
                      <a:rPr lang="en-US" sz="2800" i="1" dirty="0" smtClean="0">
                        <a:latin typeface="Cambria Math" panose="02040503050406030204" pitchFamily="18" charset="0"/>
                      </a:rPr>
                      <m:t>269</m:t>
                    </m:r>
                    <m:r>
                      <m:rPr>
                        <m:sty m:val="p"/>
                      </m:rPr>
                      <a:rPr lang="en-US" sz="2800" i="0" dirty="0" smtClean="0">
                        <a:latin typeface="Cambria Math" panose="02040503050406030204" pitchFamily="18" charset="0"/>
                      </a:rPr>
                      <m:t>c</m:t>
                    </m:r>
                  </m:oMath>
                </a14:m>
                <a:r>
                  <a:rPr lang="en-US" sz="2800" dirty="0"/>
                  <a:t>) so that the results will be ratios of cents per ounce. (Answers are rounded to the nearest tenth of a cent.)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1333"/>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81D6786F-702D-F65B-C876-A2904E60EABD}"/>
              </a:ext>
            </a:extLst>
          </p:cNvPr>
          <p:cNvCxnSpPr/>
          <p:nvPr/>
        </p:nvCxnSpPr>
        <p:spPr>
          <a:xfrm flipH="1">
            <a:off x="7924800" y="4038600"/>
            <a:ext cx="152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234B54A-1BEC-7907-16DF-00787A3DB91F}"/>
              </a:ext>
            </a:extLst>
          </p:cNvPr>
          <p:cNvCxnSpPr/>
          <p:nvPr/>
        </p:nvCxnSpPr>
        <p:spPr>
          <a:xfrm flipH="1">
            <a:off x="3233853" y="4419600"/>
            <a:ext cx="1524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Application: Comparing Unit Prices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fontScale="92500" lnSpcReduction="20000"/>
              </a:bodyPr>
              <a:lstStyle/>
              <a:p>
                <a:pPr>
                  <a:defRPr sz="2800"/>
                </a:pPr>
                <a14:m>
                  <m:oMath xmlns:m="http://schemas.openxmlformats.org/officeDocument/2006/math">
                    <m:r>
                      <a:rPr lang="en-US" sz="2800" b="1" i="1" dirty="0" smtClean="0">
                        <a:latin typeface="Cambria Math" panose="02040503050406030204" pitchFamily="18" charset="0"/>
                      </a:rPr>
                      <m:t>𝟏𝟔</m:t>
                    </m:r>
                  </m:oMath>
                </a14:m>
                <a:r>
                  <a:rPr lang="en-US" sz="2800" b="1" dirty="0"/>
                  <a:t>-ounce jar</a:t>
                </a:r>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399</m:t>
                          </m:r>
                          <m:r>
                            <m:rPr>
                              <m:sty m:val="p"/>
                            </m:rPr>
                            <a:rPr lang="en-US" sz="2800" b="0" i="0" smtClean="0">
                              <a:latin typeface="Cambria Math" panose="02040503050406030204" pitchFamily="18" charset="0"/>
                            </a:rPr>
                            <m:t>c</m:t>
                          </m:r>
                        </m:num>
                        <m:den>
                          <m:r>
                            <a:rPr lang="en-US" sz="2800" b="0" i="1" smtClean="0">
                              <a:latin typeface="Cambria Math" panose="02040503050406030204" pitchFamily="18" charset="0"/>
                            </a:rPr>
                            <m:t>16</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oz</m:t>
                          </m:r>
                        </m:den>
                      </m:f>
                      <m:r>
                        <m:rPr>
                          <m:nor/>
                        </m:rPr>
                        <a:rPr lang="en-US" sz="2800" b="0" i="0" smtClean="0">
                          <a:latin typeface="Cambria Math" panose="02040503050406030204" pitchFamily="18" charset="0"/>
                        </a:rPr>
                        <m:t>                </m:t>
                      </m:r>
                      <m:r>
                        <m:rPr>
                          <m:nor/>
                        </m:rPr>
                        <a:rPr lang="en-US" sz="2800" b="0" i="0" smtClean="0">
                          <a:latin typeface="Cambria Math" panose="02040503050406030204" pitchFamily="18" charset="0"/>
                        </a:rPr>
                        <m:t> </m:t>
                      </m:r>
                      <m:r>
                        <m:rPr>
                          <m:nor/>
                        </m:rPr>
                        <a:rPr lang="en-US" sz="2800" b="0" i="0" smtClean="0">
                          <a:latin typeface="Cambria Math" panose="02040503050406030204" pitchFamily="18" charset="0"/>
                        </a:rPr>
                        <m:t>16</m:t>
                      </m:r>
                      <m:r>
                        <m:rPr>
                          <m:nor/>
                        </m:rPr>
                        <a:rPr lang="en-US" smtClean="0"/>
                        <m:t>⟌</m:t>
                      </m:r>
                      <m:bar>
                        <m:barPr>
                          <m:pos m:val="top"/>
                          <m:ctrlPr>
                            <a:rPr lang="en-US" i="1" smtClean="0">
                              <a:latin typeface="Cambria Math" panose="02040503050406030204" pitchFamily="18" charset="0"/>
                            </a:rPr>
                          </m:ctrlPr>
                        </m:barPr>
                        <m:e>
                          <m:r>
                            <a:rPr lang="en-US" b="0" i="1" smtClean="0">
                              <a:latin typeface="Cambria Math" panose="02040503050406030204" pitchFamily="18" charset="0"/>
                            </a:rPr>
                            <m:t>399</m:t>
                          </m:r>
                          <m:r>
                            <a:rPr lang="en-US" b="0" i="1" smtClean="0">
                              <a:latin typeface="Cambria Math" panose="02040503050406030204" pitchFamily="18" charset="0"/>
                            </a:rPr>
                            <m:t>.</m:t>
                          </m:r>
                          <m:r>
                            <a:rPr lang="en-US" b="0" i="1" smtClean="0">
                              <a:latin typeface="Cambria Math" panose="02040503050406030204" pitchFamily="18" charset="0"/>
                            </a:rPr>
                            <m:t>00</m:t>
                          </m:r>
                        </m:e>
                      </m:bar>
                    </m:oMath>
                  </m:oMathPara>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bar>
                      <m:barPr>
                        <m:ctrlPr>
                          <a:rPr lang="en-IN"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320</m:t>
                        </m:r>
                      </m:e>
                    </m:ba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79</m:t>
                    </m:r>
                  </m:oMath>
                </a14:m>
                <a:endParaRPr lang="en-US" sz="2800" dirty="0"/>
              </a:p>
              <a:p>
                <a:pPr>
                  <a:defRPr sz="2800"/>
                </a:pPr>
                <a:r>
                  <a:rPr lang="en-IN" dirty="0"/>
                  <a:t>		          </a:t>
                </a:r>
                <a14:m>
                  <m:oMath xmlns:m="http://schemas.openxmlformats.org/officeDocument/2006/math">
                    <m:bar>
                      <m:barPr>
                        <m:ctrlPr>
                          <a:rPr lang="en-IN"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64</m:t>
                        </m:r>
                      </m:e>
                    </m:ba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15</m:t>
                    </m:r>
                    <m:r>
                      <a:rPr lang="en-US" b="0" i="1" smtClean="0">
                        <a:latin typeface="Cambria Math" panose="02040503050406030204" pitchFamily="18" charset="0"/>
                      </a:rPr>
                      <m:t> </m:t>
                    </m:r>
                    <m:r>
                      <a:rPr lang="en-US" b="0" i="1" smtClean="0">
                        <a:latin typeface="Cambria Math" panose="02040503050406030204" pitchFamily="18" charset="0"/>
                      </a:rPr>
                      <m:t>0</m:t>
                    </m:r>
                  </m:oMath>
                </a14:m>
                <a:endParaRPr lang="en-US" sz="2800" dirty="0"/>
              </a:p>
              <a:p>
                <a:pPr>
                  <a:defRPr sz="2800"/>
                </a:pPr>
                <a:r>
                  <a:rPr lang="en-IN" dirty="0"/>
                  <a:t>		           </a:t>
                </a:r>
                <a14:m>
                  <m:oMath xmlns:m="http://schemas.openxmlformats.org/officeDocument/2006/math">
                    <m:bar>
                      <m:barPr>
                        <m:ctrlPr>
                          <a:rPr lang="en-IN"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14</m:t>
                        </m:r>
                        <m:r>
                          <a:rPr lang="en-US" b="0" i="1" smtClean="0">
                            <a:latin typeface="Cambria Math" panose="02040503050406030204" pitchFamily="18" charset="0"/>
                          </a:rPr>
                          <m:t> </m:t>
                        </m:r>
                        <m:r>
                          <a:rPr lang="en-US" b="0" i="1" smtClean="0">
                            <a:latin typeface="Cambria Math" panose="02040503050406030204" pitchFamily="18" charset="0"/>
                          </a:rPr>
                          <m:t>4</m:t>
                        </m:r>
                      </m:e>
                    </m:ba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60</m:t>
                    </m:r>
                  </m:oMath>
                </a14:m>
                <a:endParaRPr lang="en-US" b="0" dirty="0"/>
              </a:p>
              <a:p>
                <a:pPr>
                  <a:defRPr sz="2800"/>
                </a:pPr>
                <a:r>
                  <a:rPr lang="en-US" sz="2800" dirty="0"/>
                  <a:t>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48</m:t>
                    </m:r>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bar>
                      <m:barPr>
                        <m:pos m:val="top"/>
                        <m:ctrlPr>
                          <a:rPr lang="en-IN"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12</m:t>
                        </m:r>
                      </m:e>
                    </m:bar>
                  </m:oMath>
                </a14:m>
                <a:endParaRPr lang="en-US" sz="2800" dirty="0"/>
              </a:p>
              <a:p>
                <a:pPr>
                  <a:defRPr sz="2800"/>
                </a:pPr>
                <a:r>
                  <a:rPr lang="en-US" sz="2800" dirty="0"/>
                  <a:t>The </a:t>
                </a:r>
                <a14:m>
                  <m:oMath xmlns:m="http://schemas.openxmlformats.org/officeDocument/2006/math">
                    <m:r>
                      <a:rPr lang="en-US" sz="2800" i="1" dirty="0" smtClean="0">
                        <a:latin typeface="Cambria Math" panose="02040503050406030204" pitchFamily="18" charset="0"/>
                      </a:rPr>
                      <m:t>16</m:t>
                    </m:r>
                  </m:oMath>
                </a14:m>
                <a:r>
                  <a:rPr lang="en-US" sz="2800" dirty="0"/>
                  <a:t>-ounce jar costs </a:t>
                </a:r>
                <a14:m>
                  <m:oMath xmlns:m="http://schemas.openxmlformats.org/officeDocument/2006/math">
                    <m:r>
                      <a:rPr lang="en-US" sz="2800" i="1" dirty="0" smtClean="0">
                        <a:latin typeface="Cambria Math" panose="02040503050406030204" pitchFamily="18" charset="0"/>
                      </a:rPr>
                      <m:t>24</m:t>
                    </m:r>
                    <m:r>
                      <a:rPr lang="en-US" sz="2800" i="1" dirty="0" smtClean="0">
                        <a:latin typeface="Cambria Math" panose="02040503050406030204" pitchFamily="18" charset="0"/>
                      </a:rPr>
                      <m:t>.</m:t>
                    </m:r>
                    <m:r>
                      <a:rPr lang="en-US" sz="2800" i="1" dirty="0" smtClean="0">
                        <a:latin typeface="Cambria Math" panose="02040503050406030204" pitchFamily="18" charset="0"/>
                      </a:rPr>
                      <m:t>9</m:t>
                    </m:r>
                    <m:r>
                      <m:rPr>
                        <m:sty m:val="p"/>
                      </m:rPr>
                      <a:rPr lang="en-US" sz="2800" b="0" i="0" dirty="0" smtClean="0">
                        <a:latin typeface="Cambria Math" panose="02040503050406030204" pitchFamily="18" charset="0"/>
                      </a:rPr>
                      <m:t>c</m:t>
                    </m:r>
                  </m:oMath>
                </a14:m>
                <a:r>
                  <a:rPr lang="en-US" sz="2800" dirty="0"/>
                  <a:t> per ounce.</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b="-368"/>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ECE6FB03-256B-8FBF-D38A-12F1BFA23797}"/>
                  </a:ext>
                </a:extLst>
              </p:cNvPr>
              <p:cNvSpPr txBox="1"/>
              <p:nvPr/>
            </p:nvSpPr>
            <p:spPr>
              <a:xfrm>
                <a:off x="3209026" y="1203588"/>
                <a:ext cx="1066800"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24</m:t>
                      </m:r>
                      <m:r>
                        <a:rPr lang="en-US" sz="2800" b="0" i="1" smtClean="0">
                          <a:latin typeface="Cambria Math" panose="02040503050406030204" pitchFamily="18" charset="0"/>
                        </a:rPr>
                        <m:t>.</m:t>
                      </m:r>
                      <m:r>
                        <a:rPr lang="en-US" sz="2800" b="0" i="1" smtClean="0">
                          <a:latin typeface="Cambria Math" panose="02040503050406030204" pitchFamily="18" charset="0"/>
                        </a:rPr>
                        <m:t>93</m:t>
                      </m:r>
                    </m:oMath>
                  </m:oMathPara>
                </a14:m>
                <a:endParaRPr lang="en-IN" sz="2800" dirty="0"/>
              </a:p>
            </p:txBody>
          </p:sp>
        </mc:Choice>
        <mc:Fallback>
          <p:sp>
            <p:nvSpPr>
              <p:cNvPr id="7" name="TextBox 6">
                <a:extLst>
                  <a:ext uri="{FF2B5EF4-FFF2-40B4-BE49-F238E27FC236}">
                    <a16:creationId xmlns:a16="http://schemas.microsoft.com/office/drawing/2014/main" id="{ECE6FB03-256B-8FBF-D38A-12F1BFA23797}"/>
                  </a:ext>
                </a:extLst>
              </p:cNvPr>
              <p:cNvSpPr txBox="1">
                <a:spLocks noRot="1" noChangeAspect="1" noMove="1" noResize="1" noEditPoints="1" noAdjustHandles="1" noChangeArrowheads="1" noChangeShapeType="1" noTextEdit="1"/>
              </p:cNvSpPr>
              <p:nvPr/>
            </p:nvSpPr>
            <p:spPr>
              <a:xfrm>
                <a:off x="3209026" y="1203588"/>
                <a:ext cx="1066800" cy="52322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7868C1-85B2-05A9-5631-1E8B9FC59522}"/>
                  </a:ext>
                </a:extLst>
              </p:cNvPr>
              <p:cNvSpPr txBox="1"/>
              <p:nvPr/>
            </p:nvSpPr>
            <p:spPr>
              <a:xfrm>
                <a:off x="4999464" y="1280532"/>
                <a:ext cx="2438400" cy="369332"/>
              </a:xfrm>
              <a:prstGeom prst="rect">
                <a:avLst/>
              </a:prstGeom>
              <a:noFill/>
            </p:spPr>
            <p:txBody>
              <a:bodyPr wrap="square" rtlCol="0">
                <a:spAutoFit/>
              </a:bodyPr>
              <a:lstStyle/>
              <a:p>
                <a:r>
                  <a:rPr lang="en-US" dirty="0"/>
                  <a:t>Or </a:t>
                </a:r>
                <a14:m>
                  <m:oMath xmlns:m="http://schemas.openxmlformats.org/officeDocument/2006/math">
                    <m:r>
                      <a:rPr lang="en-US" b="0" i="1" smtClean="0">
                        <a:latin typeface="Cambria Math" panose="02040503050406030204" pitchFamily="18" charset="0"/>
                      </a:rPr>
                      <m:t>24</m:t>
                    </m:r>
                    <m:r>
                      <a:rPr lang="en-US" b="0" i="1" smtClean="0">
                        <a:latin typeface="Cambria Math" panose="02040503050406030204" pitchFamily="18" charset="0"/>
                      </a:rPr>
                      <m:t>.</m:t>
                    </m:r>
                    <m:r>
                      <a:rPr lang="en-US" b="0" i="1" smtClean="0">
                        <a:latin typeface="Cambria Math" panose="02040503050406030204" pitchFamily="18" charset="0"/>
                      </a:rPr>
                      <m:t>9</m:t>
                    </m:r>
                    <m:r>
                      <m:rPr>
                        <m:nor/>
                      </m:rPr>
                      <a:rPr lang="en-US" dirty="0"/>
                      <m:t>¢</m:t>
                    </m:r>
                  </m:oMath>
                </a14:m>
                <a:r>
                  <a:rPr lang="en-IN" dirty="0"/>
                  <a:t> per ounce </a:t>
                </a:r>
              </a:p>
            </p:txBody>
          </p:sp>
        </mc:Choice>
        <mc:Fallback xmlns="">
          <p:sp>
            <p:nvSpPr>
              <p:cNvPr id="8" name="TextBox 7">
                <a:extLst>
                  <a:ext uri="{FF2B5EF4-FFF2-40B4-BE49-F238E27FC236}">
                    <a16:creationId xmlns:a16="http://schemas.microsoft.com/office/drawing/2014/main" id="{007868C1-85B2-05A9-5631-1E8B9FC59522}"/>
                  </a:ext>
                </a:extLst>
              </p:cNvPr>
              <p:cNvSpPr txBox="1">
                <a:spLocks noRot="1" noChangeAspect="1" noMove="1" noResize="1" noEditPoints="1" noAdjustHandles="1" noChangeArrowheads="1" noChangeShapeType="1" noTextEdit="1"/>
              </p:cNvSpPr>
              <p:nvPr/>
            </p:nvSpPr>
            <p:spPr>
              <a:xfrm>
                <a:off x="4999464" y="1280532"/>
                <a:ext cx="2438400" cy="369332"/>
              </a:xfrm>
              <a:prstGeom prst="rect">
                <a:avLst/>
              </a:prstGeom>
              <a:blipFill>
                <a:blip r:embed="rId4"/>
                <a:stretch>
                  <a:fillRect l="-2000" t="-8197" b="-24590"/>
                </a:stretch>
              </a:blipFill>
            </p:spPr>
            <p:txBody>
              <a:bodyPr/>
              <a:lstStyle/>
              <a:p>
                <a:r>
                  <a:rPr lang="en-IN">
                    <a:noFill/>
                  </a:rPr>
                  <a:t> </a:t>
                </a:r>
              </a:p>
            </p:txBody>
          </p:sp>
        </mc:Fallback>
      </mc:AlternateContent>
      <p:cxnSp>
        <p:nvCxnSpPr>
          <p:cNvPr id="13" name="Straight Arrow Connector 12">
            <a:extLst>
              <a:ext uri="{FF2B5EF4-FFF2-40B4-BE49-F238E27FC236}">
                <a16:creationId xmlns:a16="http://schemas.microsoft.com/office/drawing/2014/main" id="{D560F772-29A7-DDBE-B6B9-12A956CA1EBA}"/>
              </a:ext>
            </a:extLst>
          </p:cNvPr>
          <p:cNvCxnSpPr/>
          <p:nvPr/>
        </p:nvCxnSpPr>
        <p:spPr>
          <a:xfrm>
            <a:off x="1557453" y="1851102"/>
            <a:ext cx="8382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BA5F3855-6402-85DF-EFA1-12A6EC68E3B5}"/>
              </a:ext>
            </a:extLst>
          </p:cNvPr>
          <p:cNvCxnSpPr>
            <a:cxnSpLocks/>
          </p:cNvCxnSpPr>
          <p:nvPr/>
        </p:nvCxnSpPr>
        <p:spPr>
          <a:xfrm flipH="1">
            <a:off x="1077951" y="1447800"/>
            <a:ext cx="217449" cy="3698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7ABE029-3AF1-5C3E-17ED-CDBFB2EC9CCB}"/>
              </a:ext>
            </a:extLst>
          </p:cNvPr>
          <p:cNvCxnSpPr>
            <a:cxnSpLocks/>
          </p:cNvCxnSpPr>
          <p:nvPr/>
        </p:nvCxnSpPr>
        <p:spPr>
          <a:xfrm flipH="1">
            <a:off x="4267199" y="5462239"/>
            <a:ext cx="217449" cy="36984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8876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Application: Comparing Unit Prices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fontScale="92500" lnSpcReduction="10000"/>
              </a:bodyPr>
              <a:lstStyle/>
              <a:p>
                <a:pPr>
                  <a:defRPr sz="2800"/>
                </a:pPr>
                <a14:m>
                  <m:oMath xmlns:m="http://schemas.openxmlformats.org/officeDocument/2006/math">
                    <m:r>
                      <a:rPr lang="en-US" sz="2800" b="1" i="1" dirty="0" smtClean="0">
                        <a:latin typeface="Cambria Math" panose="02040503050406030204" pitchFamily="18" charset="0"/>
                      </a:rPr>
                      <m:t>𝟗</m:t>
                    </m:r>
                    <m:r>
                      <a:rPr lang="en-US" sz="2800" b="1" i="1" dirty="0" smtClean="0">
                        <a:latin typeface="Cambria Math" panose="02040503050406030204" pitchFamily="18" charset="0"/>
                      </a:rPr>
                      <m:t>.</m:t>
                    </m:r>
                    <m:r>
                      <a:rPr lang="en-US" sz="2800" b="1" i="1" dirty="0" smtClean="0">
                        <a:latin typeface="Cambria Math" panose="02040503050406030204" pitchFamily="18" charset="0"/>
                      </a:rPr>
                      <m:t>𝟓</m:t>
                    </m:r>
                  </m:oMath>
                </a14:m>
                <a:r>
                  <a:rPr lang="en-US" sz="2800" b="1" dirty="0"/>
                  <a:t>-ounce jar</a:t>
                </a:r>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269</m:t>
                          </m:r>
                          <m:r>
                            <m:rPr>
                              <m:sty m:val="p"/>
                            </m:rPr>
                            <a:rPr lang="en-US" sz="2800" b="0" i="0" smtClean="0">
                              <a:latin typeface="Cambria Math" panose="02040503050406030204" pitchFamily="18" charset="0"/>
                            </a:rPr>
                            <m:t>c</m:t>
                          </m:r>
                        </m:num>
                        <m:den>
                          <m:r>
                            <a:rPr lang="en-US" sz="2800" b="0" i="1" smtClean="0">
                              <a:latin typeface="Cambria Math" panose="02040503050406030204" pitchFamily="18" charset="0"/>
                            </a:rPr>
                            <m:t>9</m:t>
                          </m:r>
                          <m:r>
                            <a:rPr lang="en-US" sz="2800" b="0" i="1" smtClean="0">
                              <a:latin typeface="Cambria Math" panose="02040503050406030204" pitchFamily="18" charset="0"/>
                            </a:rPr>
                            <m:t>.</m:t>
                          </m:r>
                          <m:r>
                            <a:rPr lang="en-US" sz="2800" b="0" i="1" smtClean="0">
                              <a:latin typeface="Cambria Math" panose="02040503050406030204" pitchFamily="18" charset="0"/>
                            </a:rPr>
                            <m:t>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oz</m:t>
                          </m:r>
                        </m:den>
                      </m:f>
                      <m:r>
                        <m:rPr>
                          <m:nor/>
                        </m:rPr>
                        <a:rPr lang="en-US" sz="2800" b="0" i="0" smtClean="0">
                          <a:latin typeface="Cambria Math" panose="02040503050406030204" pitchFamily="18" charset="0"/>
                        </a:rPr>
                        <m:t>                9</m:t>
                      </m:r>
                      <m:r>
                        <m:rPr>
                          <m:nor/>
                        </m:rPr>
                        <a:rPr lang="en-US" sz="2800" b="0" i="0" smtClean="0">
                          <a:latin typeface="Cambria Math" panose="02040503050406030204" pitchFamily="18" charset="0"/>
                        </a:rPr>
                        <m:t>.</m:t>
                      </m:r>
                      <m:r>
                        <m:rPr>
                          <m:nor/>
                        </m:rPr>
                        <a:rPr lang="en-US" sz="2800" b="0" i="0" smtClean="0">
                          <a:latin typeface="Cambria Math" panose="02040503050406030204" pitchFamily="18" charset="0"/>
                        </a:rPr>
                        <m:t>5</m:t>
                      </m:r>
                      <m:r>
                        <m:rPr>
                          <m:nor/>
                        </m:rPr>
                        <a:rPr lang="en-US" sz="2800" b="0" i="0" smtClean="0">
                          <a:latin typeface="Cambria Math" panose="02040503050406030204" pitchFamily="18" charset="0"/>
                        </a:rPr>
                        <m:t>.</m:t>
                      </m:r>
                      <m:r>
                        <m:rPr>
                          <m:nor/>
                        </m:rPr>
                        <a:rPr lang="en-US" smtClean="0"/>
                        <m:t>⟌</m:t>
                      </m:r>
                      <m:bar>
                        <m:barPr>
                          <m:pos m:val="top"/>
                          <m:ctrlPr>
                            <a:rPr lang="en-US" i="1" smtClean="0">
                              <a:latin typeface="Cambria Math" panose="02040503050406030204" pitchFamily="18" charset="0"/>
                            </a:rPr>
                          </m:ctrlPr>
                        </m:barPr>
                        <m:e>
                          <m:r>
                            <a:rPr lang="en-US" b="0" i="1" smtClean="0">
                              <a:latin typeface="Cambria Math" panose="02040503050406030204" pitchFamily="18" charset="0"/>
                            </a:rPr>
                            <m:t>269</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00</m:t>
                          </m:r>
                        </m:e>
                      </m:bar>
                    </m:oMath>
                  </m:oMathPara>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r>
                      <a:rPr lang="en-US" b="0" i="0" smtClean="0">
                        <a:latin typeface="Cambria Math" panose="02040503050406030204" pitchFamily="18" charset="0"/>
                      </a:rPr>
                      <m:t> </m:t>
                    </m:r>
                    <m:r>
                      <a:rPr lang="en-US" b="0" i="0" smtClean="0">
                        <a:latin typeface="Cambria Math" panose="02040503050406030204" pitchFamily="18" charset="0"/>
                      </a:rPr>
                      <m:t> </m:t>
                    </m:r>
                    <m:bar>
                      <m:barPr>
                        <m:ctrlPr>
                          <a:rPr lang="en-IN"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190</m:t>
                        </m:r>
                      </m:e>
                    </m:ba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79</m:t>
                    </m:r>
                    <m:r>
                      <a:rPr lang="en-US" b="0" i="1" smtClean="0">
                        <a:latin typeface="Cambria Math" panose="02040503050406030204" pitchFamily="18" charset="0"/>
                      </a:rPr>
                      <m:t> </m:t>
                    </m:r>
                    <m:r>
                      <a:rPr lang="en-US" b="0" i="1" smtClean="0">
                        <a:latin typeface="Cambria Math" panose="02040503050406030204" pitchFamily="18" charset="0"/>
                      </a:rPr>
                      <m:t>0</m:t>
                    </m:r>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bar>
                      <m:barPr>
                        <m:ctrlPr>
                          <a:rPr lang="en-IN" i="1" smtClean="0">
                            <a:latin typeface="Cambria Math" panose="02040503050406030204" pitchFamily="18" charset="0"/>
                          </a:rPr>
                        </m:ctrlPr>
                      </m:barPr>
                      <m:e>
                        <m:r>
                          <a:rPr lang="en-US" b="0" i="1" smtClean="0">
                            <a:latin typeface="Cambria Math" panose="02040503050406030204" pitchFamily="18" charset="0"/>
                          </a:rPr>
                          <m:t>−</m:t>
                        </m:r>
                        <m:r>
                          <a:rPr lang="en-US" b="0" i="1" smtClean="0">
                            <a:latin typeface="Cambria Math" panose="02040503050406030204" pitchFamily="18" charset="0"/>
                          </a:rPr>
                          <m:t>76</m:t>
                        </m:r>
                        <m:r>
                          <a:rPr lang="en-US" b="0" i="1" smtClean="0">
                            <a:latin typeface="Cambria Math" panose="02040503050406030204" pitchFamily="18" charset="0"/>
                          </a:rPr>
                          <m:t> </m:t>
                        </m:r>
                        <m:r>
                          <a:rPr lang="en-US" b="0" i="1" smtClean="0">
                            <a:latin typeface="Cambria Math" panose="02040503050406030204" pitchFamily="18" charset="0"/>
                          </a:rPr>
                          <m:t>0</m:t>
                        </m:r>
                      </m:e>
                    </m:bar>
                    <m:r>
                      <a:rPr lang="en-US" b="0" i="1" smtClean="0">
                        <a:latin typeface="Cambria Math" panose="02040503050406030204" pitchFamily="18" charset="0"/>
                      </a:rPr>
                      <m:t>  </m:t>
                    </m:r>
                  </m:oMath>
                </a14:m>
                <a:endParaRPr lang="en-US" sz="2800" dirty="0"/>
              </a:p>
              <a:p>
                <a:pPr>
                  <a:defRPr sz="2800"/>
                </a:pPr>
                <a:r>
                  <a:rPr lang="en-IN" dirty="0"/>
                  <a:t>		          </a:t>
                </a:r>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   </m:t>
                    </m:r>
                    <m:r>
                      <a:rPr lang="en-US" b="0" i="1" smtClean="0">
                        <a:latin typeface="Cambria Math" panose="02040503050406030204" pitchFamily="18" charset="0"/>
                      </a:rPr>
                      <m:t>  </m:t>
                    </m:r>
                    <m:r>
                      <a:rPr lang="en-US" b="0" i="1" smtClean="0">
                        <a:latin typeface="Cambria Math" panose="02040503050406030204" pitchFamily="18" charset="0"/>
                      </a:rPr>
                      <m:t>3</m:t>
                    </m:r>
                    <m:r>
                      <a:rPr lang="en-US" b="0" i="1" smtClean="0">
                        <a:latin typeface="Cambria Math" panose="02040503050406030204" pitchFamily="18" charset="0"/>
                      </a:rPr>
                      <m:t> </m:t>
                    </m:r>
                    <m:r>
                      <a:rPr lang="en-US" b="0" i="1" smtClean="0">
                        <a:latin typeface="Cambria Math" panose="02040503050406030204" pitchFamily="18" charset="0"/>
                      </a:rPr>
                      <m:t>0</m:t>
                    </m:r>
                    <m:r>
                      <a:rPr lang="en-US" b="0" i="1" smtClean="0">
                        <a:latin typeface="Cambria Math" panose="02040503050406030204" pitchFamily="18" charset="0"/>
                      </a:rPr>
                      <m:t> </m:t>
                    </m:r>
                    <m:r>
                      <a:rPr lang="en-US" b="0" i="1" smtClean="0">
                        <a:latin typeface="Cambria Math" panose="02040503050406030204" pitchFamily="18" charset="0"/>
                      </a:rPr>
                      <m:t>0</m:t>
                    </m:r>
                  </m:oMath>
                </a14:m>
                <a:endParaRPr lang="en-US" sz="2800" dirty="0"/>
              </a:p>
              <a:p>
                <a:pPr>
                  <a:defRPr sz="2800"/>
                </a:pPr>
                <a:r>
                  <a:rPr lang="en-IN" dirty="0"/>
                  <a:t>		             </a:t>
                </a:r>
                <a14:m>
                  <m:oMath xmlns:m="http://schemas.openxmlformats.org/officeDocument/2006/math">
                    <m:bar>
                      <m:barPr>
                        <m:ctrlPr>
                          <a:rPr lang="en-IN"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 </m:t>
                        </m:r>
                        <m:r>
                          <a:rPr lang="en-US" b="0" i="1" smtClean="0">
                            <a:latin typeface="Cambria Math" panose="02040503050406030204" pitchFamily="18" charset="0"/>
                          </a:rPr>
                          <m:t>8</m:t>
                        </m:r>
                        <m:r>
                          <a:rPr lang="en-US" b="0" i="1" smtClean="0">
                            <a:latin typeface="Cambria Math" panose="02040503050406030204" pitchFamily="18" charset="0"/>
                          </a:rPr>
                          <m:t> </m:t>
                        </m:r>
                        <m:r>
                          <a:rPr lang="en-US" b="0" i="1" smtClean="0">
                            <a:latin typeface="Cambria Math" panose="02040503050406030204" pitchFamily="18" charset="0"/>
                          </a:rPr>
                          <m:t>5</m:t>
                        </m:r>
                      </m:e>
                    </m:bar>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 </m:t>
                    </m:r>
                    <m:r>
                      <a:rPr lang="en-US" b="0" i="1" smtClean="0">
                        <a:latin typeface="Cambria Math" panose="02040503050406030204" pitchFamily="18" charset="0"/>
                      </a:rPr>
                      <m:t>1</m:t>
                    </m:r>
                    <m:r>
                      <a:rPr lang="en-US" b="0" i="1" smtClean="0">
                        <a:latin typeface="Cambria Math" panose="02040503050406030204" pitchFamily="18" charset="0"/>
                      </a:rPr>
                      <m:t> </m:t>
                    </m:r>
                    <m:r>
                      <a:rPr lang="en-US" b="0" i="1" smtClean="0">
                        <a:latin typeface="Cambria Math" panose="02040503050406030204" pitchFamily="18" charset="0"/>
                      </a:rPr>
                      <m:t>50</m:t>
                    </m:r>
                  </m:oMath>
                </a14:m>
                <a:endParaRPr lang="en-US" b="0" dirty="0"/>
              </a:p>
              <a:p>
                <a:pPr>
                  <a:defRPr sz="2800"/>
                </a:pPr>
                <a:r>
                  <a:rPr lang="en-US" sz="2800" dirty="0"/>
                  <a:t>			        </a:t>
                </a:r>
                <a14:m>
                  <m:oMath xmlns:m="http://schemas.openxmlformats.org/officeDocument/2006/math">
                    <m:r>
                      <a:rPr lang="en-US" sz="2800" b="0" i="0" smtClean="0">
                        <a:latin typeface="Cambria Math" panose="02040503050406030204" pitchFamily="18" charset="0"/>
                      </a:rPr>
                      <m:t> </m:t>
                    </m:r>
                    <m:r>
                      <a:rPr lang="en-US" sz="2800" b="0" i="1" smtClean="0">
                        <a:latin typeface="Cambria Math" panose="02040503050406030204" pitchFamily="18" charset="0"/>
                      </a:rPr>
                      <m:t>−</m:t>
                    </m:r>
                    <m:r>
                      <a:rPr lang="en-US" sz="2800" b="0" i="1" smtClean="0">
                        <a:latin typeface="Cambria Math" panose="02040503050406030204" pitchFamily="18" charset="0"/>
                      </a:rPr>
                      <m:t>95</m:t>
                    </m:r>
                  </m:oMath>
                </a14:m>
                <a:endParaRPr lang="en-US" sz="2800" dirty="0"/>
              </a:p>
              <a:p>
                <a:pPr>
                  <a:defRPr sz="2800"/>
                </a:pPr>
                <a:r>
                  <a:rPr lang="en-IN" dirty="0"/>
                  <a:t>			      </a:t>
                </a:r>
                <a14:m>
                  <m:oMath xmlns:m="http://schemas.openxmlformats.org/officeDocument/2006/math">
                    <m:r>
                      <a:rPr lang="en-US" b="0" i="0" smtClean="0">
                        <a:latin typeface="Cambria Math" panose="02040503050406030204" pitchFamily="18" charset="0"/>
                      </a:rPr>
                      <m:t>  </m:t>
                    </m:r>
                    <m:bar>
                      <m:barPr>
                        <m:pos m:val="top"/>
                        <m:ctrlPr>
                          <a:rPr lang="en-IN"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55</m:t>
                        </m:r>
                      </m:e>
                    </m:bar>
                  </m:oMath>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184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ECE6FB03-256B-8FBF-D38A-12F1BFA23797}"/>
                  </a:ext>
                </a:extLst>
              </p:cNvPr>
              <p:cNvSpPr txBox="1"/>
              <p:nvPr/>
            </p:nvSpPr>
            <p:spPr>
              <a:xfrm>
                <a:off x="3611137" y="1219644"/>
                <a:ext cx="1066800"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28</m:t>
                      </m:r>
                      <m:r>
                        <a:rPr lang="en-US" sz="2800" b="0" i="1" smtClean="0">
                          <a:latin typeface="Cambria Math" panose="02040503050406030204" pitchFamily="18" charset="0"/>
                        </a:rPr>
                        <m:t>.</m:t>
                      </m:r>
                      <m:r>
                        <a:rPr lang="en-US" sz="2800" b="0" i="1" smtClean="0">
                          <a:latin typeface="Cambria Math" panose="02040503050406030204" pitchFamily="18" charset="0"/>
                        </a:rPr>
                        <m:t>31</m:t>
                      </m:r>
                    </m:oMath>
                  </m:oMathPara>
                </a14:m>
                <a:endParaRPr lang="en-IN" sz="2800" dirty="0"/>
              </a:p>
            </p:txBody>
          </p:sp>
        </mc:Choice>
        <mc:Fallback>
          <p:sp>
            <p:nvSpPr>
              <p:cNvPr id="7" name="TextBox 6">
                <a:extLst>
                  <a:ext uri="{FF2B5EF4-FFF2-40B4-BE49-F238E27FC236}">
                    <a16:creationId xmlns:a16="http://schemas.microsoft.com/office/drawing/2014/main" id="{ECE6FB03-256B-8FBF-D38A-12F1BFA23797}"/>
                  </a:ext>
                </a:extLst>
              </p:cNvPr>
              <p:cNvSpPr txBox="1">
                <a:spLocks noRot="1" noChangeAspect="1" noMove="1" noResize="1" noEditPoints="1" noAdjustHandles="1" noChangeArrowheads="1" noChangeShapeType="1" noTextEdit="1"/>
              </p:cNvSpPr>
              <p:nvPr/>
            </p:nvSpPr>
            <p:spPr>
              <a:xfrm>
                <a:off x="3611137" y="1219644"/>
                <a:ext cx="1066800" cy="52322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7868C1-85B2-05A9-5631-1E8B9FC59522}"/>
                  </a:ext>
                </a:extLst>
              </p:cNvPr>
              <p:cNvSpPr txBox="1"/>
              <p:nvPr/>
            </p:nvSpPr>
            <p:spPr>
              <a:xfrm>
                <a:off x="4999464" y="1280532"/>
                <a:ext cx="2438400" cy="369332"/>
              </a:xfrm>
              <a:prstGeom prst="rect">
                <a:avLst/>
              </a:prstGeom>
              <a:noFill/>
            </p:spPr>
            <p:txBody>
              <a:bodyPr wrap="square" rtlCol="0">
                <a:spAutoFit/>
              </a:bodyPr>
              <a:lstStyle/>
              <a:p>
                <a:r>
                  <a:rPr lang="en-US" dirty="0"/>
                  <a:t>Or </a:t>
                </a:r>
                <a14:m>
                  <m:oMath xmlns:m="http://schemas.openxmlformats.org/officeDocument/2006/math">
                    <m:r>
                      <a:rPr lang="en-US" b="0" i="1" smtClean="0">
                        <a:latin typeface="Cambria Math" panose="02040503050406030204" pitchFamily="18" charset="0"/>
                      </a:rPr>
                      <m:t>28</m:t>
                    </m:r>
                    <m:r>
                      <a:rPr lang="en-US" b="0" i="1" smtClean="0">
                        <a:latin typeface="Cambria Math" panose="02040503050406030204" pitchFamily="18" charset="0"/>
                      </a:rPr>
                      <m:t>.</m:t>
                    </m:r>
                    <m:r>
                      <a:rPr lang="en-US" b="0" i="1" smtClean="0">
                        <a:latin typeface="Cambria Math" panose="02040503050406030204" pitchFamily="18" charset="0"/>
                      </a:rPr>
                      <m:t>3</m:t>
                    </m:r>
                  </m:oMath>
                </a14:m>
                <a:r>
                  <a:rPr lang="en-US" dirty="0"/>
                  <a:t>¢</a:t>
                </a:r>
                <a:r>
                  <a:rPr lang="en-IN" dirty="0"/>
                  <a:t> per ounce </a:t>
                </a:r>
              </a:p>
            </p:txBody>
          </p:sp>
        </mc:Choice>
        <mc:Fallback xmlns="">
          <p:sp>
            <p:nvSpPr>
              <p:cNvPr id="8" name="TextBox 7">
                <a:extLst>
                  <a:ext uri="{FF2B5EF4-FFF2-40B4-BE49-F238E27FC236}">
                    <a16:creationId xmlns:a16="http://schemas.microsoft.com/office/drawing/2014/main" id="{007868C1-85B2-05A9-5631-1E8B9FC59522}"/>
                  </a:ext>
                </a:extLst>
              </p:cNvPr>
              <p:cNvSpPr txBox="1">
                <a:spLocks noRot="1" noChangeAspect="1" noMove="1" noResize="1" noEditPoints="1" noAdjustHandles="1" noChangeArrowheads="1" noChangeShapeType="1" noTextEdit="1"/>
              </p:cNvSpPr>
              <p:nvPr/>
            </p:nvSpPr>
            <p:spPr>
              <a:xfrm>
                <a:off x="4999464" y="1280532"/>
                <a:ext cx="2438400" cy="369332"/>
              </a:xfrm>
              <a:prstGeom prst="rect">
                <a:avLst/>
              </a:prstGeom>
              <a:blipFill>
                <a:blip r:embed="rId4"/>
                <a:stretch>
                  <a:fillRect l="-2000" t="-8197" b="-24590"/>
                </a:stretch>
              </a:blipFill>
            </p:spPr>
            <p:txBody>
              <a:bodyPr/>
              <a:lstStyle/>
              <a:p>
                <a:r>
                  <a:rPr lang="en-IN">
                    <a:noFill/>
                  </a:rPr>
                  <a:t> </a:t>
                </a:r>
              </a:p>
            </p:txBody>
          </p:sp>
        </mc:Fallback>
      </mc:AlternateContent>
      <p:cxnSp>
        <p:nvCxnSpPr>
          <p:cNvPr id="4" name="Straight Arrow Connector 3">
            <a:extLst>
              <a:ext uri="{FF2B5EF4-FFF2-40B4-BE49-F238E27FC236}">
                <a16:creationId xmlns:a16="http://schemas.microsoft.com/office/drawing/2014/main" id="{CE4EAE75-5BB2-B9AE-60BA-2D3687D32777}"/>
              </a:ext>
            </a:extLst>
          </p:cNvPr>
          <p:cNvCxnSpPr/>
          <p:nvPr/>
        </p:nvCxnSpPr>
        <p:spPr>
          <a:xfrm>
            <a:off x="1557453" y="1851102"/>
            <a:ext cx="83820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9B4C1937-036A-2825-0434-8A43ECE4C6A7}"/>
              </a:ext>
            </a:extLst>
          </p:cNvPr>
          <p:cNvCxnSpPr>
            <a:cxnSpLocks/>
          </p:cNvCxnSpPr>
          <p:nvPr/>
        </p:nvCxnSpPr>
        <p:spPr>
          <a:xfrm flipH="1">
            <a:off x="1165302" y="1481254"/>
            <a:ext cx="152400" cy="29462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DB10EABA-CFD3-97EB-21F9-8EFA5C56AD92}"/>
              </a:ext>
            </a:extLst>
          </p:cNvPr>
          <p:cNvPicPr>
            <a:picLocks noChangeAspect="1"/>
          </p:cNvPicPr>
          <p:nvPr/>
        </p:nvPicPr>
        <p:blipFill>
          <a:blip r:embed="rId5"/>
          <a:stretch>
            <a:fillRect/>
          </a:stretch>
        </p:blipFill>
        <p:spPr>
          <a:xfrm>
            <a:off x="2774796" y="1837548"/>
            <a:ext cx="838200" cy="285790"/>
          </a:xfrm>
          <a:prstGeom prst="rect">
            <a:avLst/>
          </a:prstGeom>
        </p:spPr>
      </p:pic>
      <p:pic>
        <p:nvPicPr>
          <p:cNvPr id="13" name="Picture 12">
            <a:extLst>
              <a:ext uri="{FF2B5EF4-FFF2-40B4-BE49-F238E27FC236}">
                <a16:creationId xmlns:a16="http://schemas.microsoft.com/office/drawing/2014/main" id="{043854A4-C755-AB64-2416-CC3BF8A2C727}"/>
              </a:ext>
            </a:extLst>
          </p:cNvPr>
          <p:cNvPicPr>
            <a:picLocks noChangeAspect="1"/>
          </p:cNvPicPr>
          <p:nvPr/>
        </p:nvPicPr>
        <p:blipFill>
          <a:blip r:embed="rId5"/>
          <a:stretch>
            <a:fillRect/>
          </a:stretch>
        </p:blipFill>
        <p:spPr>
          <a:xfrm>
            <a:off x="3856463" y="1862253"/>
            <a:ext cx="838200" cy="285790"/>
          </a:xfrm>
          <a:prstGeom prst="rect">
            <a:avLst/>
          </a:prstGeom>
        </p:spPr>
      </p:pic>
    </p:spTree>
    <p:extLst>
      <p:ext uri="{BB962C8B-B14F-4D97-AF65-F5344CB8AC3E}">
        <p14:creationId xmlns:p14="http://schemas.microsoft.com/office/powerpoint/2010/main" val="24646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Application: Comparing Unit Prices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The </a:t>
                </a:r>
                <a14:m>
                  <m:oMath xmlns:m="http://schemas.openxmlformats.org/officeDocument/2006/math">
                    <m:r>
                      <a:rPr lang="en-US" sz="2800" i="1" dirty="0" smtClean="0">
                        <a:latin typeface="Cambria Math" panose="02040503050406030204" pitchFamily="18" charset="0"/>
                      </a:rPr>
                      <m:t>9</m:t>
                    </m:r>
                    <m:r>
                      <a:rPr lang="en-US" sz="2800" i="1" dirty="0" smtClean="0">
                        <a:latin typeface="Cambria Math" panose="02040503050406030204" pitchFamily="18" charset="0"/>
                      </a:rPr>
                      <m:t>.</m:t>
                    </m:r>
                    <m:r>
                      <a:rPr lang="en-US" sz="2800" i="1" dirty="0" smtClean="0">
                        <a:latin typeface="Cambria Math" panose="02040503050406030204" pitchFamily="18" charset="0"/>
                      </a:rPr>
                      <m:t>5</m:t>
                    </m:r>
                  </m:oMath>
                </a14:m>
                <a:r>
                  <a:rPr lang="en-US" sz="2800" dirty="0"/>
                  <a:t>-ounce jar costs </a:t>
                </a:r>
                <a14:m>
                  <m:oMath xmlns:m="http://schemas.openxmlformats.org/officeDocument/2006/math">
                    <m:r>
                      <a:rPr lang="en-US" sz="2800" i="1" dirty="0" smtClean="0">
                        <a:latin typeface="Cambria Math" panose="02040503050406030204" pitchFamily="18" charset="0"/>
                      </a:rPr>
                      <m:t>28</m:t>
                    </m:r>
                    <m:r>
                      <a:rPr lang="en-US" sz="2800" i="1" dirty="0" smtClean="0">
                        <a:latin typeface="Cambria Math" panose="02040503050406030204" pitchFamily="18" charset="0"/>
                      </a:rPr>
                      <m:t>.</m:t>
                    </m:r>
                    <m:r>
                      <a:rPr lang="en-US" sz="2800" i="1" dirty="0" smtClean="0">
                        <a:latin typeface="Cambria Math" panose="02040503050406030204" pitchFamily="18" charset="0"/>
                      </a:rPr>
                      <m:t>3</m:t>
                    </m:r>
                    <m:r>
                      <m:rPr>
                        <m:sty m:val="p"/>
                      </m:rPr>
                      <a:rPr lang="en-US" sz="2800" i="0" dirty="0" smtClean="0">
                        <a:latin typeface="Cambria Math" panose="02040503050406030204" pitchFamily="18" charset="0"/>
                      </a:rPr>
                      <m:t>c</m:t>
                    </m:r>
                  </m:oMath>
                </a14:m>
                <a:r>
                  <a:rPr lang="en-US" sz="2800" dirty="0"/>
                  <a:t> per ounce.</a:t>
                </a:r>
              </a:p>
              <a:p>
                <a:pPr>
                  <a:defRPr sz="2800"/>
                </a:pPr>
                <a:r>
                  <a:rPr lang="en-US" sz="2800" dirty="0"/>
                  <a:t>Thus, the larger jar (</a:t>
                </a:r>
                <a14:m>
                  <m:oMath xmlns:m="http://schemas.openxmlformats.org/officeDocument/2006/math">
                    <m:r>
                      <a:rPr lang="en-US" sz="2800" i="1" dirty="0" smtClean="0">
                        <a:latin typeface="Cambria Math" panose="02040503050406030204" pitchFamily="18" charset="0"/>
                      </a:rPr>
                      <m:t>16</m:t>
                    </m:r>
                  </m:oMath>
                </a14:m>
                <a:r>
                  <a:rPr lang="en-US" sz="2800" dirty="0"/>
                  <a:t> ounces for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3</m:t>
                    </m:r>
                    <m:r>
                      <a:rPr lang="en-US" sz="2800" i="1" dirty="0" smtClean="0">
                        <a:latin typeface="Cambria Math" panose="02040503050406030204" pitchFamily="18" charset="0"/>
                      </a:rPr>
                      <m:t>.</m:t>
                    </m:r>
                    <m:r>
                      <a:rPr lang="en-US" sz="2800" i="1" dirty="0" smtClean="0">
                        <a:latin typeface="Cambria Math" panose="02040503050406030204" pitchFamily="18" charset="0"/>
                      </a:rPr>
                      <m:t>99</m:t>
                    </m:r>
                  </m:oMath>
                </a14:m>
                <a:r>
                  <a:rPr lang="en-US" sz="2800" dirty="0"/>
                  <a:t>) is the better buy because the price per ounce is less.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cxnSp>
        <p:nvCxnSpPr>
          <p:cNvPr id="9" name="Straight Connector 8">
            <a:extLst>
              <a:ext uri="{FF2B5EF4-FFF2-40B4-BE49-F238E27FC236}">
                <a16:creationId xmlns:a16="http://schemas.microsoft.com/office/drawing/2014/main" id="{924329B0-5341-F266-51C4-07F63134D185}"/>
              </a:ext>
            </a:extLst>
          </p:cNvPr>
          <p:cNvCxnSpPr/>
          <p:nvPr/>
        </p:nvCxnSpPr>
        <p:spPr>
          <a:xfrm flipH="1">
            <a:off x="4638907" y="1143000"/>
            <a:ext cx="228600" cy="304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859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Proportions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2446888"/>
              </a:xfrm>
            </p:spPr>
            <p:txBody>
              <a:bodyPr>
                <a:spAutoFit/>
              </a:bodyPr>
              <a:lstStyle/>
              <a:p>
                <a:r>
                  <a:rPr sz="2800" dirty="0"/>
                  <a:t>A </a:t>
                </a:r>
                <a:r>
                  <a:rPr sz="2800" b="1" dirty="0"/>
                  <a:t>proportion</a:t>
                </a:r>
                <a:r>
                  <a:rPr sz="2800" dirty="0"/>
                  <a:t> is a statement that two ratios are equal.</a:t>
                </a:r>
              </a:p>
              <a:p>
                <a:pPr>
                  <a:defRPr sz="2800"/>
                </a:pPr>
                <a:r>
                  <a:rPr sz="2800" dirty="0"/>
                  <a:t>In symbols,</a:t>
                </a:r>
                <a:r>
                  <a:rPr lang="en-US" sz="2800" dirty="0"/>
                  <a:t> </a:t>
                </a:r>
                <a:r>
                  <a:rPr sz="3600" dirty="0"/>
                  <a:t> </a:t>
                </a:r>
                <a14:m>
                  <m:oMath xmlns:m="http://schemas.openxmlformats.org/officeDocument/2006/math">
                    <m:f>
                      <m:fPr>
                        <m:ctrlPr>
                          <a:rPr sz="3600" b="1" i="1">
                            <a:latin typeface="Cambria Math" panose="02040503050406030204" pitchFamily="18" charset="0"/>
                          </a:rPr>
                        </m:ctrlPr>
                      </m:fPr>
                      <m:num>
                        <m:r>
                          <a:rPr sz="3600" b="1" i="1">
                            <a:latin typeface="Cambria Math" panose="02040503050406030204" pitchFamily="18" charset="0"/>
                          </a:rPr>
                          <m:t>𝒂</m:t>
                        </m:r>
                      </m:num>
                      <m:den>
                        <m:r>
                          <a:rPr sz="3600" b="1" i="1">
                            <a:latin typeface="Cambria Math" panose="02040503050406030204" pitchFamily="18" charset="0"/>
                          </a:rPr>
                          <m:t>𝒃</m:t>
                        </m:r>
                      </m:den>
                    </m:f>
                    <m:r>
                      <a:rPr sz="3600">
                        <a:latin typeface="Cambria Math" panose="02040503050406030204" pitchFamily="18" charset="0"/>
                      </a:rPr>
                      <m:t>=</m:t>
                    </m:r>
                    <m:f>
                      <m:fPr>
                        <m:ctrlPr>
                          <a:rPr sz="3600" b="1" i="1">
                            <a:latin typeface="Cambria Math" panose="02040503050406030204" pitchFamily="18" charset="0"/>
                          </a:rPr>
                        </m:ctrlPr>
                      </m:fPr>
                      <m:num>
                        <m:r>
                          <a:rPr sz="3600" b="1" i="1">
                            <a:latin typeface="Cambria Math" panose="02040503050406030204" pitchFamily="18" charset="0"/>
                          </a:rPr>
                          <m:t>𝒄</m:t>
                        </m:r>
                      </m:num>
                      <m:den>
                        <m:r>
                          <a:rPr sz="3600" b="1" i="1">
                            <a:latin typeface="Cambria Math" panose="02040503050406030204" pitchFamily="18" charset="0"/>
                          </a:rPr>
                          <m:t>𝒅</m:t>
                        </m:r>
                      </m:den>
                    </m:f>
                  </m:oMath>
                </a14:m>
                <a:r>
                  <a:rPr sz="3600" dirty="0"/>
                  <a:t> </a:t>
                </a:r>
                <a:r>
                  <a:rPr sz="2800" dirty="0"/>
                  <a:t>(</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a:rPr>
                        <a:latin typeface="Cambria Math" panose="02040503050406030204" pitchFamily="18" charset="0"/>
                      </a:rPr>
                      <m:t>𝑑</m:t>
                    </m:r>
                    <m:r>
                      <a:rPr>
                        <a:latin typeface="Cambria Math" panose="02040503050406030204" pitchFamily="18" charset="0"/>
                      </a:rPr>
                      <m:t>≠</m:t>
                    </m:r>
                    <m:r>
                      <a:rPr>
                        <a:latin typeface="Cambria Math" panose="02040503050406030204" pitchFamily="18" charset="0"/>
                      </a:rPr>
                      <m:t>0</m:t>
                    </m:r>
                  </m:oMath>
                </a14:m>
                <a:r>
                  <a:rPr sz="2800" dirty="0"/>
                  <a:t>) is a proportion.</a:t>
                </a:r>
              </a:p>
              <a:p>
                <a:pPr>
                  <a:defRPr sz="2800"/>
                </a:pPr>
                <a:r>
                  <a:rPr sz="2800" dirty="0"/>
                  <a:t>A proportion is true if the </a:t>
                </a:r>
                <a:r>
                  <a:rPr sz="2800" b="1" dirty="0"/>
                  <a:t>cross products</a:t>
                </a:r>
                <a:r>
                  <a:rPr sz="2800" dirty="0"/>
                  <a:t>, </a:t>
                </a:r>
                <a:r>
                  <a:rPr lang="en-US" sz="2800" dirty="0"/>
                  <a:t>			</a:t>
                </a:r>
                <a14:m>
                  <m:oMath xmlns:m="http://schemas.openxmlformats.org/officeDocument/2006/math">
                    <m:r>
                      <a:rPr>
                        <a:latin typeface="Cambria Math" panose="02040503050406030204" pitchFamily="18" charset="0"/>
                      </a:rPr>
                      <m:t>𝑎</m:t>
                    </m:r>
                    <m:r>
                      <a:rPr>
                        <a:latin typeface="Cambria Math" panose="02040503050406030204" pitchFamily="18" charset="0"/>
                      </a:rPr>
                      <m:t>⋅</m:t>
                    </m:r>
                    <m:r>
                      <a:rPr>
                        <a:latin typeface="Cambria Math" panose="02040503050406030204" pitchFamily="18" charset="0"/>
                      </a:rPr>
                      <m:t>𝑑</m:t>
                    </m:r>
                  </m:oMath>
                </a14:m>
                <a:r>
                  <a:rPr sz="2800" dirty="0"/>
                  <a:t> and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a:rPr>
                        <a:latin typeface="Cambria Math" panose="02040503050406030204" pitchFamily="18" charset="0"/>
                      </a:rPr>
                      <m:t>𝑐</m:t>
                    </m:r>
                  </m:oMath>
                </a14:m>
                <a:r>
                  <a:rPr sz="2800" dirty="0"/>
                  <a:t>, are equal.</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2446888"/>
              </a:xfrm>
              <a:blipFill>
                <a:blip r:embed="rId2"/>
                <a:stretch>
                  <a:fillRect l="-1328" t="-1970" b="-1970"/>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Verifying Proportions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IN" sz="2800" dirty="0"/>
                  <a:t>Compare the cross products to determine whether the proportion is true or false.</a:t>
                </a:r>
              </a:p>
              <a:p>
                <a:pPr/>
                <a14:m>
                  <m:oMathPara xmlns:m="http://schemas.openxmlformats.org/officeDocument/2006/math">
                    <m:oMathParaPr>
                      <m:jc m:val="left"/>
                    </m:oMathParaPr>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5</m:t>
                          </m:r>
                        </m:num>
                        <m:den>
                          <m:r>
                            <a:rPr lang="ar-AE">
                              <a:latin typeface="Cambria Math" panose="02040503050406030204" pitchFamily="18" charset="0"/>
                            </a:rPr>
                            <m:t>8</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7</m:t>
                          </m:r>
                        </m:num>
                        <m:den>
                          <m:r>
                            <a:rPr lang="ar-AE">
                              <a:latin typeface="Cambria Math" panose="02040503050406030204" pitchFamily="18" charset="0"/>
                            </a:rPr>
                            <m:t>10</m:t>
                          </m:r>
                        </m:den>
                      </m:f>
                    </m:oMath>
                  </m:oMathPara>
                </a14:m>
                <a:endParaRPr lang="ar-AE" sz="2800" dirty="0"/>
              </a:p>
              <a:p>
                <a:r>
                  <a:rPr lang="en-IN" sz="2800" b="1" dirty="0"/>
                  <a:t>Solution</a:t>
                </a:r>
              </a:p>
              <a:p>
                <a14:m>
                  <m:oMath xmlns:m="http://schemas.openxmlformats.org/officeDocument/2006/math">
                    <m:r>
                      <a:rPr lang="en-IN" sz="2800" b="0" i="1" smtClean="0">
                        <a:latin typeface="Cambria Math" panose="02040503050406030204" pitchFamily="18" charset="0"/>
                      </a:rPr>
                      <m:t>5</m:t>
                    </m:r>
                    <m:r>
                      <a:rPr lang="en-IN"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50</m:t>
                    </m:r>
                  </m:oMath>
                </a14:m>
                <a:r>
                  <a:rPr lang="en-US" sz="2800" dirty="0"/>
                  <a:t> and </a:t>
                </a:r>
                <a14:m>
                  <m:oMath xmlns:m="http://schemas.openxmlformats.org/officeDocument/2006/math">
                    <m:r>
                      <a:rPr lang="en-US" b="0" i="0" smtClean="0">
                        <a:latin typeface="Cambria Math" panose="02040503050406030204" pitchFamily="18" charset="0"/>
                      </a:rPr>
                      <m:t>8</m:t>
                    </m:r>
                    <m:r>
                      <a:rPr lang="en-IN"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56</m:t>
                    </m:r>
                  </m:oMath>
                </a14:m>
                <a:r>
                  <a:rPr lang="en-US" dirty="0"/>
                  <a:t> </a:t>
                </a:r>
              </a:p>
              <a:p>
                <a:r>
                  <a:rPr lang="en-US" sz="2800" dirty="0"/>
                  <a:t>Because the cross products are not equal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50</m:t>
                    </m:r>
                    <m:r>
                      <a:rPr lang="en-US" sz="2800" i="1" dirty="0" smtClean="0">
                        <a:latin typeface="Cambria Math" panose="02040503050406030204" pitchFamily="18" charset="0"/>
                      </a:rPr>
                      <m:t>≠</m:t>
                    </m:r>
                    <m:r>
                      <a:rPr lang="en-US" sz="2800" i="1" dirty="0" smtClean="0">
                        <a:latin typeface="Cambria Math" panose="02040503050406030204" pitchFamily="18" charset="0"/>
                      </a:rPr>
                      <m:t>56</m:t>
                    </m:r>
                    <m:r>
                      <a:rPr lang="en-US" sz="2800" i="1" dirty="0" smtClean="0">
                        <a:latin typeface="Cambria Math" panose="02040503050406030204" pitchFamily="18" charset="0"/>
                      </a:rPr>
                      <m:t>)</m:t>
                    </m:r>
                  </m:oMath>
                </a14:m>
                <a:r>
                  <a:rPr lang="en-US" sz="2800" dirty="0"/>
                  <a:t>, the proportion is false.</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519"/>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Ratios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645900"/>
              </a:xfrm>
            </p:spPr>
            <p:txBody>
              <a:bodyPr>
                <a:spAutoFit/>
              </a:bodyPr>
              <a:lstStyle/>
              <a:p>
                <a:r>
                  <a:rPr lang="en-US" sz="2800" dirty="0"/>
                  <a:t>A </a:t>
                </a:r>
                <a:r>
                  <a:rPr lang="en-US" sz="2800" b="1" dirty="0"/>
                  <a:t>ratio</a:t>
                </a:r>
                <a:r>
                  <a:rPr lang="en-US" sz="2800" dirty="0"/>
                  <a:t> is a comparison of two quantities by division. The ratio of </a:t>
                </a:r>
                <a14:m>
                  <m:oMath xmlns:m="http://schemas.openxmlformats.org/officeDocument/2006/math">
                    <m:r>
                      <a:rPr lang="en-US">
                        <a:latin typeface="Cambria Math" panose="02040503050406030204" pitchFamily="18" charset="0"/>
                      </a:rPr>
                      <m:t>𝑎</m:t>
                    </m:r>
                  </m:oMath>
                </a14:m>
                <a:r>
                  <a:rPr lang="en-US" sz="2800" dirty="0"/>
                  <a:t> to </a:t>
                </a:r>
                <a14:m>
                  <m:oMath xmlns:m="http://schemas.openxmlformats.org/officeDocument/2006/math">
                    <m:r>
                      <a:rPr lang="en-US">
                        <a:latin typeface="Cambria Math" panose="02040503050406030204" pitchFamily="18" charset="0"/>
                      </a:rPr>
                      <m:t>𝑏</m:t>
                    </m:r>
                  </m:oMath>
                </a14:m>
                <a:r>
                  <a:rPr lang="en-US" sz="2800" dirty="0"/>
                  <a:t> can be written as</a:t>
                </a:r>
              </a:p>
              <a:p>
                <a:pPr algn="ctr">
                  <a:defRPr sz="2800"/>
                </a:pPr>
                <a:r>
                  <a:rPr lang="en-US" sz="2800" b="1" dirty="0"/>
                  <a:t> </a:t>
                </a:r>
                <a14:m>
                  <m:oMath xmlns:m="http://schemas.openxmlformats.org/officeDocument/2006/math">
                    <m:f>
                      <m:fPr>
                        <m:ctrlPr>
                          <a:rPr lang="ar-AE" b="1" i="1">
                            <a:latin typeface="Cambria Math" panose="02040503050406030204" pitchFamily="18" charset="0"/>
                          </a:rPr>
                        </m:ctrlPr>
                      </m:fPr>
                      <m:num>
                        <m:r>
                          <a:rPr lang="ar-AE" b="1" i="1">
                            <a:latin typeface="Cambria Math" panose="02040503050406030204" pitchFamily="18" charset="0"/>
                          </a:rPr>
                          <m:t>𝒂</m:t>
                        </m:r>
                      </m:num>
                      <m:den>
                        <m:r>
                          <a:rPr lang="ar-AE" b="1" i="1">
                            <a:latin typeface="Cambria Math" panose="02040503050406030204" pitchFamily="18" charset="0"/>
                          </a:rPr>
                          <m:t>𝒃</m:t>
                        </m:r>
                      </m:den>
                    </m:f>
                  </m:oMath>
                </a14:m>
                <a:r>
                  <a:rPr lang="ar-AE" sz="2800" dirty="0"/>
                  <a:t>	</a:t>
                </a:r>
                <a:r>
                  <a:rPr lang="en-US" sz="2800" dirty="0"/>
                  <a:t>or	</a:t>
                </a:r>
                <a14:m>
                  <m:oMath xmlns:m="http://schemas.openxmlformats.org/officeDocument/2006/math">
                    <m:r>
                      <a:rPr lang="en-US" b="1" i="1">
                        <a:latin typeface="Cambria Math" panose="02040503050406030204" pitchFamily="18" charset="0"/>
                      </a:rPr>
                      <m:t>𝒂</m:t>
                    </m:r>
                    <m:r>
                      <a:rPr lang="en-US" b="1" i="1">
                        <a:latin typeface="Cambria Math" panose="02040503050406030204" pitchFamily="18" charset="0"/>
                      </a:rPr>
                      <m:t>:</m:t>
                    </m:r>
                    <m:r>
                      <a:rPr lang="en-US" b="1" i="1">
                        <a:latin typeface="Cambria Math" panose="02040503050406030204" pitchFamily="18" charset="0"/>
                      </a:rPr>
                      <m:t>𝒃</m:t>
                    </m:r>
                  </m:oMath>
                </a14:m>
                <a:r>
                  <a:rPr lang="en-US" sz="2800" dirty="0"/>
                  <a:t>	  or	 </a:t>
                </a:r>
                <a14:m>
                  <m:oMath xmlns:m="http://schemas.openxmlformats.org/officeDocument/2006/math">
                    <m:r>
                      <a:rPr lang="en-US" b="1" i="1">
                        <a:latin typeface="Cambria Math" panose="02040503050406030204" pitchFamily="18" charset="0"/>
                      </a:rPr>
                      <m:t>𝒂</m:t>
                    </m:r>
                  </m:oMath>
                </a14:m>
                <a:r>
                  <a:rPr lang="en-US" sz="2800" b="1" dirty="0"/>
                  <a:t> </a:t>
                </a:r>
                <a:r>
                  <a:rPr lang="en-US" sz="2800" dirty="0"/>
                  <a:t>to</a:t>
                </a:r>
                <a:r>
                  <a:rPr lang="en-US" sz="2800" b="1" dirty="0"/>
                  <a:t> </a:t>
                </a:r>
                <a14:m>
                  <m:oMath xmlns:m="http://schemas.openxmlformats.org/officeDocument/2006/math">
                    <m:r>
                      <a:rPr lang="en-US" b="1" i="1">
                        <a:latin typeface="Cambria Math" panose="02040503050406030204" pitchFamily="18" charset="0"/>
                      </a:rPr>
                      <m:t>𝒃</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645900"/>
              </a:xfrm>
              <a:blipFill>
                <a:blip r:embed="rId2"/>
                <a:stretch>
                  <a:fillRect l="-1328" t="-2909" b="-2909"/>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To Solve a Proportion</a:t>
            </a:r>
          </a:p>
        </p:txBody>
      </p:sp>
      <p:sp>
        <p:nvSpPr>
          <p:cNvPr id="3" name="Text Placeholder 2"/>
          <p:cNvSpPr>
            <a:spLocks noGrp="1"/>
          </p:cNvSpPr>
          <p:nvPr>
            <p:ph type="body" sz="quarter" idx="10"/>
          </p:nvPr>
        </p:nvSpPr>
        <p:spPr>
          <a:xfrm>
            <a:off x="457200" y="1082078"/>
            <a:ext cx="8229600" cy="2419124"/>
          </a:xfrm>
        </p:spPr>
        <p:txBody>
          <a:bodyPr>
            <a:spAutoFit/>
          </a:bodyPr>
          <a:lstStyle/>
          <a:p>
            <a:pPr marL="514350" indent="-514350">
              <a:buFont typeface="+mj-lt"/>
              <a:buAutoNum type="arabicPeriod"/>
              <a:defRPr sz="2800"/>
            </a:pPr>
            <a:r>
              <a:rPr dirty="0"/>
              <a:t>​</a:t>
            </a:r>
            <a:r>
              <a:rPr sz="2800" dirty="0"/>
              <a:t>Find the </a:t>
            </a:r>
            <a:r>
              <a:rPr sz="2800" b="1" dirty="0"/>
              <a:t>cross products</a:t>
            </a:r>
            <a:r>
              <a:rPr sz="2800" dirty="0"/>
              <a:t> (or </a:t>
            </a:r>
            <a:r>
              <a:rPr sz="2800" b="1" dirty="0"/>
              <a:t>cross multiply</a:t>
            </a:r>
            <a:r>
              <a:rPr sz="2800" dirty="0"/>
              <a:t>) and then set the cross products equal to each other.</a:t>
            </a:r>
          </a:p>
          <a:p>
            <a:pPr marL="514350" indent="-514350">
              <a:buFont typeface="+mj-lt"/>
              <a:buAutoNum type="arabicPeriod" startAt="2"/>
              <a:defRPr sz="2800"/>
            </a:pPr>
            <a:r>
              <a:rPr dirty="0"/>
              <a:t>​</a:t>
            </a:r>
            <a:r>
              <a:rPr sz="2800" dirty="0"/>
              <a:t>Divide both sides of the equation by the coefficient of the variable.</a:t>
            </a:r>
          </a:p>
          <a:p>
            <a:pPr marL="514350" indent="-514350">
              <a:buFont typeface="+mj-lt"/>
              <a:buAutoNum type="arabicPeriod" startAt="3"/>
              <a:defRPr sz="2800"/>
            </a:pPr>
            <a:r>
              <a:rPr dirty="0"/>
              <a:t>​</a:t>
            </a:r>
            <a:r>
              <a:rPr sz="2800" dirty="0"/>
              <a:t>Simplify.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Solving Proportions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Find the value of </a:t>
                </a:r>
                <a14:m>
                  <m:oMath xmlns:m="http://schemas.openxmlformats.org/officeDocument/2006/math">
                    <m:r>
                      <a:rPr lang="en-US" sz="2800" b="0" i="1" smtClean="0">
                        <a:latin typeface="Cambria Math" panose="02040503050406030204" pitchFamily="18" charset="0"/>
                      </a:rPr>
                      <m:t>𝑥</m:t>
                    </m:r>
                  </m:oMath>
                </a14:m>
                <a:r>
                  <a:rPr lang="en-US" sz="2800" dirty="0"/>
                  <a:t> if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4</m:t>
                        </m:r>
                      </m:num>
                      <m:den>
                        <m:r>
                          <a:rPr lang="ar-AE">
                            <a:latin typeface="Cambria Math" panose="02040503050406030204" pitchFamily="18" charset="0"/>
                          </a:rPr>
                          <m:t>8</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5</m:t>
                        </m:r>
                      </m:num>
                      <m:den>
                        <m:r>
                          <a:rPr lang="ar-AE">
                            <a:latin typeface="Cambria Math" panose="02040503050406030204" pitchFamily="18" charset="0"/>
                          </a:rPr>
                          <m:t>𝑥</m:t>
                        </m:r>
                      </m:den>
                    </m:f>
                  </m:oMath>
                </a14:m>
                <a:r>
                  <a:rPr lang="ar-AE" sz="2800" dirty="0"/>
                  <a:t>.</a:t>
                </a:r>
                <a:endParaRPr lang="en-US" sz="2800" dirty="0"/>
              </a:p>
              <a:p>
                <a:pPr>
                  <a:defRPr sz="2800"/>
                </a:pPr>
                <a:r>
                  <a:rPr lang="en-US" b="1" dirty="0"/>
                  <a:t>Solution</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IN"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8</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𝑥</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𝑥</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m:t>
                      </m:r>
                    </m:oMath>
                  </m:oMathPara>
                </a14:m>
                <a:endParaRPr lang="en-US" sz="2800" b="0" dirty="0">
                  <a:ea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𝑥</m:t>
                          </m:r>
                        </m:num>
                        <m:den>
                          <m:r>
                            <a:rPr lang="en-US" sz="2800" b="0" i="1" smtClean="0">
                              <a:latin typeface="Cambria Math" panose="02040503050406030204" pitchFamily="18" charset="0"/>
                            </a:rPr>
                            <m:t>4</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40</m:t>
                          </m:r>
                        </m:num>
                        <m:den>
                          <m:r>
                            <a:rPr lang="en-US" sz="2800" b="0" i="1" smtClean="0">
                              <a:latin typeface="Cambria Math" panose="02040503050406030204" pitchFamily="18" charset="0"/>
                            </a:rPr>
                            <m:t>4</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10</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8525DA3D-34C2-3F21-E793-111BE355CBFC}"/>
              </a:ext>
            </a:extLst>
          </p:cNvPr>
          <p:cNvSpPr txBox="1"/>
          <p:nvPr/>
        </p:nvSpPr>
        <p:spPr>
          <a:xfrm>
            <a:off x="2843561" y="2380785"/>
            <a:ext cx="2209800" cy="369332"/>
          </a:xfrm>
          <a:prstGeom prst="rect">
            <a:avLst/>
          </a:prstGeom>
          <a:noFill/>
        </p:spPr>
        <p:txBody>
          <a:bodyPr wrap="square" rtlCol="0">
            <a:spAutoFit/>
          </a:bodyPr>
          <a:lstStyle/>
          <a:p>
            <a:r>
              <a:rPr lang="en-IN" dirty="0"/>
              <a:t>Write the proportion.</a:t>
            </a:r>
          </a:p>
        </p:txBody>
      </p:sp>
      <p:sp>
        <p:nvSpPr>
          <p:cNvPr id="5" name="TextBox 4">
            <a:extLst>
              <a:ext uri="{FF2B5EF4-FFF2-40B4-BE49-F238E27FC236}">
                <a16:creationId xmlns:a16="http://schemas.microsoft.com/office/drawing/2014/main" id="{E3B2DDB8-D587-5C87-51D7-CFE77BCF6D87}"/>
              </a:ext>
            </a:extLst>
          </p:cNvPr>
          <p:cNvSpPr txBox="1"/>
          <p:nvPr/>
        </p:nvSpPr>
        <p:spPr>
          <a:xfrm>
            <a:off x="2843560" y="3059668"/>
            <a:ext cx="5690839" cy="369332"/>
          </a:xfrm>
          <a:prstGeom prst="rect">
            <a:avLst/>
          </a:prstGeom>
          <a:noFill/>
        </p:spPr>
        <p:txBody>
          <a:bodyPr wrap="square" rtlCol="0">
            <a:spAutoFit/>
          </a:bodyPr>
          <a:lstStyle/>
          <a:p>
            <a:r>
              <a:rPr lang="en-US" dirty="0"/>
              <a:t>Find the cross products and set them equal to each other.</a:t>
            </a:r>
            <a:endParaRPr lang="en-IN"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23A8548C-0D69-5671-8618-FEE8C1FC8081}"/>
                  </a:ext>
                </a:extLst>
              </p:cNvPr>
              <p:cNvSpPr txBox="1"/>
              <p:nvPr/>
            </p:nvSpPr>
            <p:spPr>
              <a:xfrm>
                <a:off x="2843560" y="3670092"/>
                <a:ext cx="2871440" cy="369332"/>
              </a:xfrm>
              <a:prstGeom prst="rect">
                <a:avLst/>
              </a:prstGeom>
              <a:noFill/>
            </p:spPr>
            <p:txBody>
              <a:bodyPr wrap="square" rtlCol="0">
                <a:spAutoFit/>
              </a:bodyPr>
              <a:lstStyle/>
              <a:p>
                <a:r>
                  <a:rPr lang="en-US" dirty="0"/>
                  <a:t>Divide both sides by </a:t>
                </a:r>
                <a14:m>
                  <m:oMath xmlns:m="http://schemas.openxmlformats.org/officeDocument/2006/math">
                    <m:r>
                      <a:rPr lang="en-US" i="1" dirty="0" smtClean="0">
                        <a:latin typeface="Cambria Math" panose="02040503050406030204" pitchFamily="18" charset="0"/>
                      </a:rPr>
                      <m:t>4</m:t>
                    </m:r>
                  </m:oMath>
                </a14:m>
                <a:r>
                  <a:rPr lang="en-US" dirty="0"/>
                  <a:t>.</a:t>
                </a:r>
                <a:endParaRPr lang="en-IN" dirty="0"/>
              </a:p>
            </p:txBody>
          </p:sp>
        </mc:Choice>
        <mc:Fallback xmlns="">
          <p:sp>
            <p:nvSpPr>
              <p:cNvPr id="6" name="TextBox 5">
                <a:extLst>
                  <a:ext uri="{FF2B5EF4-FFF2-40B4-BE49-F238E27FC236}">
                    <a16:creationId xmlns:a16="http://schemas.microsoft.com/office/drawing/2014/main" id="{23A8548C-0D69-5671-8618-FEE8C1FC8081}"/>
                  </a:ext>
                </a:extLst>
              </p:cNvPr>
              <p:cNvSpPr txBox="1">
                <a:spLocks noRot="1" noChangeAspect="1" noMove="1" noResize="1" noEditPoints="1" noAdjustHandles="1" noChangeArrowheads="1" noChangeShapeType="1" noTextEdit="1"/>
              </p:cNvSpPr>
              <p:nvPr/>
            </p:nvSpPr>
            <p:spPr>
              <a:xfrm>
                <a:off x="2843560" y="3670092"/>
                <a:ext cx="2871440" cy="369332"/>
              </a:xfrm>
              <a:prstGeom prst="rect">
                <a:avLst/>
              </a:prstGeom>
              <a:blipFill>
                <a:blip r:embed="rId3"/>
                <a:stretch>
                  <a:fillRect l="-1695"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32D061D2-CF58-FA29-26A9-8D2A360B5351}"/>
              </a:ext>
            </a:extLst>
          </p:cNvPr>
          <p:cNvSpPr txBox="1"/>
          <p:nvPr/>
        </p:nvSpPr>
        <p:spPr>
          <a:xfrm>
            <a:off x="2843560" y="4204625"/>
            <a:ext cx="2871440" cy="369332"/>
          </a:xfrm>
          <a:prstGeom prst="rect">
            <a:avLst/>
          </a:prstGeom>
          <a:noFill/>
        </p:spPr>
        <p:txBody>
          <a:bodyPr wrap="square" rtlCol="0">
            <a:spAutoFit/>
          </a:bodyPr>
          <a:lstStyle/>
          <a:p>
            <a:r>
              <a:rPr lang="en-US" dirty="0"/>
              <a:t>Simplify.</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9: Solving Proportions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Find the value of </a:t>
                </a:r>
                <a14:m>
                  <m:oMath xmlns:m="http://schemas.openxmlformats.org/officeDocument/2006/math">
                    <m:r>
                      <a:rPr lang="en-IN">
                        <a:latin typeface="Cambria Math" panose="02040503050406030204" pitchFamily="18" charset="0"/>
                      </a:rPr>
                      <m:t>𝑦</m:t>
                    </m:r>
                  </m:oMath>
                </a14:m>
                <a:r>
                  <a:rPr lang="en-IN" sz="2800" dirty="0"/>
                  <a:t> if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6</m:t>
                        </m:r>
                      </m:num>
                      <m:den>
                        <m:r>
                          <a:rPr lang="ar-AE">
                            <a:latin typeface="Cambria Math" panose="02040503050406030204" pitchFamily="18" charset="0"/>
                          </a:rPr>
                          <m:t>16</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𝑦</m:t>
                        </m:r>
                      </m:num>
                      <m:den>
                        <m:r>
                          <a:rPr lang="ar-AE">
                            <a:latin typeface="Cambria Math" panose="02040503050406030204" pitchFamily="18" charset="0"/>
                          </a:rPr>
                          <m:t>24</m:t>
                        </m:r>
                      </m:den>
                    </m:f>
                  </m:oMath>
                </a14:m>
                <a:r>
                  <a:rPr lang="ar-AE" sz="2800" dirty="0"/>
                  <a:t>.</a:t>
                </a:r>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ar-AE" sz="2800" i="1" smtClean="0">
                              <a:latin typeface="Cambria Math" panose="02040503050406030204" pitchFamily="18" charset="0"/>
                            </a:rPr>
                          </m:ctrlPr>
                        </m:fPr>
                        <m:num>
                          <m:r>
                            <a:rPr lang="en-US" sz="2800" b="0" i="1" smtClean="0">
                              <a:latin typeface="Cambria Math" panose="02040503050406030204" pitchFamily="18" charset="0"/>
                            </a:rPr>
                            <m:t>6</m:t>
                          </m:r>
                        </m:num>
                        <m:den>
                          <m:r>
                            <a:rPr lang="en-US" sz="2800" b="0" i="1" smtClean="0">
                              <a:latin typeface="Cambria Math" panose="02040503050406030204" pitchFamily="18" charset="0"/>
                            </a:rPr>
                            <m:t>16</m:t>
                          </m:r>
                        </m:den>
                      </m:f>
                      <m:r>
                        <a:rPr lang="ar-AE" sz="2800" b="0" i="1" smtClean="0">
                          <a:latin typeface="Cambria Math" panose="02040503050406030204" pitchFamily="18" charset="0"/>
                        </a:rPr>
                        <m:t>=</m:t>
                      </m:r>
                      <m:f>
                        <m:fPr>
                          <m:ctrlPr>
                            <a:rPr lang="ar-AE" sz="2800" b="0" i="1" smtClean="0">
                              <a:latin typeface="Cambria Math" panose="02040503050406030204" pitchFamily="18" charset="0"/>
                            </a:rPr>
                          </m:ctrlPr>
                        </m:fPr>
                        <m:num>
                          <m:r>
                            <a:rPr lang="en-US" sz="2800" b="0" i="1" smtClean="0">
                              <a:latin typeface="Cambria Math" panose="02040503050406030204" pitchFamily="18" charset="0"/>
                            </a:rPr>
                            <m:t>𝑦</m:t>
                          </m:r>
                        </m:num>
                        <m:den>
                          <m:r>
                            <a:rPr lang="en-US" sz="2800" b="0" i="1" smtClean="0">
                              <a:latin typeface="Cambria Math" panose="02040503050406030204" pitchFamily="18" charset="0"/>
                            </a:rPr>
                            <m:t>24</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6</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16</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IN" sz="2800" i="1" smtClean="0">
                              <a:latin typeface="Cambria Math" panose="02040503050406030204" pitchFamily="18" charset="0"/>
                            </a:rPr>
                          </m:ctrlPr>
                        </m:fPr>
                        <m:num>
                          <m:r>
                            <a:rPr lang="en-US" sz="2800" b="0" i="1" smtClean="0">
                              <a:latin typeface="Cambria Math" panose="02040503050406030204" pitchFamily="18" charset="0"/>
                            </a:rPr>
                            <m:t>144</m:t>
                          </m:r>
                        </m:num>
                        <m:den>
                          <m:r>
                            <a:rPr lang="en-US" sz="2800" b="0" i="1" smtClean="0">
                              <a:latin typeface="Cambria Math" panose="02040503050406030204" pitchFamily="18" charset="0"/>
                            </a:rPr>
                            <m:t>16</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16</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m:t>
                          </m:r>
                        </m:num>
                        <m:den>
                          <m:r>
                            <a:rPr lang="en-US" sz="2800" b="0" i="1" smtClean="0">
                              <a:latin typeface="Cambria Math" panose="02040503050406030204" pitchFamily="18" charset="0"/>
                            </a:rPr>
                            <m:t>16</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9</m:t>
                      </m:r>
                      <m:r>
                        <a:rPr lang="en-US" sz="2800" b="0" i="1" smtClean="0">
                          <a:latin typeface="Cambria Math" panose="02040503050406030204" pitchFamily="18" charset="0"/>
                        </a:rPr>
                        <m:t>=</m:t>
                      </m:r>
                      <m:r>
                        <a:rPr lang="en-US" sz="2800" b="0" i="1" smtClean="0">
                          <a:latin typeface="Cambria Math" panose="02040503050406030204" pitchFamily="18" charset="0"/>
                        </a:rPr>
                        <m:t>𝑦</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951D8624-633B-99BA-F62C-445AD3B8F645}"/>
              </a:ext>
            </a:extLst>
          </p:cNvPr>
          <p:cNvSpPr txBox="1"/>
          <p:nvPr/>
        </p:nvSpPr>
        <p:spPr>
          <a:xfrm>
            <a:off x="2843561" y="2380785"/>
            <a:ext cx="2209800" cy="369332"/>
          </a:xfrm>
          <a:prstGeom prst="rect">
            <a:avLst/>
          </a:prstGeom>
          <a:noFill/>
        </p:spPr>
        <p:txBody>
          <a:bodyPr wrap="square" rtlCol="0">
            <a:spAutoFit/>
          </a:bodyPr>
          <a:lstStyle/>
          <a:p>
            <a:r>
              <a:rPr lang="en-IN" dirty="0"/>
              <a:t>Write the proportion.</a:t>
            </a:r>
          </a:p>
        </p:txBody>
      </p:sp>
      <p:sp>
        <p:nvSpPr>
          <p:cNvPr id="5" name="TextBox 4">
            <a:extLst>
              <a:ext uri="{FF2B5EF4-FFF2-40B4-BE49-F238E27FC236}">
                <a16:creationId xmlns:a16="http://schemas.microsoft.com/office/drawing/2014/main" id="{E883B172-E587-EA57-6D04-02A4F50EADB3}"/>
              </a:ext>
            </a:extLst>
          </p:cNvPr>
          <p:cNvSpPr txBox="1"/>
          <p:nvPr/>
        </p:nvSpPr>
        <p:spPr>
          <a:xfrm>
            <a:off x="2843560" y="3059668"/>
            <a:ext cx="5690839" cy="369332"/>
          </a:xfrm>
          <a:prstGeom prst="rect">
            <a:avLst/>
          </a:prstGeom>
          <a:noFill/>
        </p:spPr>
        <p:txBody>
          <a:bodyPr wrap="square" rtlCol="0">
            <a:spAutoFit/>
          </a:bodyPr>
          <a:lstStyle/>
          <a:p>
            <a:r>
              <a:rPr lang="en-US" dirty="0"/>
              <a:t>Find the cross products and set them equal to each other.</a:t>
            </a:r>
            <a:endParaRPr lang="en-IN"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185D611-2733-03E0-3AEB-A2B686CAE27B}"/>
                  </a:ext>
                </a:extLst>
              </p:cNvPr>
              <p:cNvSpPr txBox="1"/>
              <p:nvPr/>
            </p:nvSpPr>
            <p:spPr>
              <a:xfrm>
                <a:off x="2843560" y="3670092"/>
                <a:ext cx="2871440" cy="369332"/>
              </a:xfrm>
              <a:prstGeom prst="rect">
                <a:avLst/>
              </a:prstGeom>
              <a:noFill/>
            </p:spPr>
            <p:txBody>
              <a:bodyPr wrap="square" rtlCol="0">
                <a:spAutoFit/>
              </a:bodyPr>
              <a:lstStyle/>
              <a:p>
                <a:r>
                  <a:rPr lang="en-US" dirty="0"/>
                  <a:t>Divide both sides by </a:t>
                </a:r>
                <a14:m>
                  <m:oMath xmlns:m="http://schemas.openxmlformats.org/officeDocument/2006/math">
                    <m:r>
                      <a:rPr lang="en-US" b="0" i="0" dirty="0" smtClean="0">
                        <a:latin typeface="Cambria Math" panose="02040503050406030204" pitchFamily="18" charset="0"/>
                      </a:rPr>
                      <m:t>16</m:t>
                    </m:r>
                  </m:oMath>
                </a14:m>
                <a:r>
                  <a:rPr lang="en-US" dirty="0"/>
                  <a:t>.</a:t>
                </a:r>
                <a:endParaRPr lang="en-IN" dirty="0"/>
              </a:p>
            </p:txBody>
          </p:sp>
        </mc:Choice>
        <mc:Fallback xmlns="">
          <p:sp>
            <p:nvSpPr>
              <p:cNvPr id="6" name="TextBox 5">
                <a:extLst>
                  <a:ext uri="{FF2B5EF4-FFF2-40B4-BE49-F238E27FC236}">
                    <a16:creationId xmlns:a16="http://schemas.microsoft.com/office/drawing/2014/main" id="{4185D611-2733-03E0-3AEB-A2B686CAE27B}"/>
                  </a:ext>
                </a:extLst>
              </p:cNvPr>
              <p:cNvSpPr txBox="1">
                <a:spLocks noRot="1" noChangeAspect="1" noMove="1" noResize="1" noEditPoints="1" noAdjustHandles="1" noChangeArrowheads="1" noChangeShapeType="1" noTextEdit="1"/>
              </p:cNvSpPr>
              <p:nvPr/>
            </p:nvSpPr>
            <p:spPr>
              <a:xfrm>
                <a:off x="2843560" y="3670092"/>
                <a:ext cx="2871440" cy="369332"/>
              </a:xfrm>
              <a:prstGeom prst="rect">
                <a:avLst/>
              </a:prstGeom>
              <a:blipFill>
                <a:blip r:embed="rId3"/>
                <a:stretch>
                  <a:fillRect l="-1695" t="-8197" b="-2459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BEDC890A-CD05-9859-E970-406C96ED004C}"/>
              </a:ext>
            </a:extLst>
          </p:cNvPr>
          <p:cNvSpPr txBox="1"/>
          <p:nvPr/>
        </p:nvSpPr>
        <p:spPr>
          <a:xfrm>
            <a:off x="2843560" y="4204625"/>
            <a:ext cx="2871440" cy="369332"/>
          </a:xfrm>
          <a:prstGeom prst="rect">
            <a:avLst/>
          </a:prstGeom>
          <a:noFill/>
        </p:spPr>
        <p:txBody>
          <a:bodyPr wrap="square" rtlCol="0">
            <a:spAutoFit/>
          </a:bodyPr>
          <a:lstStyle/>
          <a:p>
            <a:r>
              <a:rPr lang="en-US" dirty="0"/>
              <a:t>Simplify.</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Solving Proportions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b="1" dirty="0"/>
                  <a:t>Alternative Solution </a:t>
                </a:r>
              </a:p>
              <a:p>
                <a:pPr>
                  <a:defRPr sz="2800"/>
                </a:pPr>
                <a:r>
                  <a:rPr lang="en-US" dirty="0"/>
                  <a:t>Reduce the fraction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16</m:t>
                        </m:r>
                      </m:den>
                    </m:f>
                  </m:oMath>
                </a14:m>
                <a:r>
                  <a:rPr lang="en-US" dirty="0"/>
                  <a:t> before solving the proportion to keep the numbers smaller and easier to work with.</a:t>
                </a:r>
                <a:endParaRPr lang="en-IN"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ar-AE" sz="2800" i="1" smtClean="0">
                              <a:latin typeface="Cambria Math" panose="02040503050406030204" pitchFamily="18" charset="0"/>
                            </a:rPr>
                          </m:ctrlPr>
                        </m:fPr>
                        <m:num>
                          <m:r>
                            <a:rPr lang="en-US" sz="2800" b="0" i="1" smtClean="0">
                              <a:latin typeface="Cambria Math" panose="02040503050406030204" pitchFamily="18" charset="0"/>
                            </a:rPr>
                            <m:t>6</m:t>
                          </m:r>
                        </m:num>
                        <m:den>
                          <m:r>
                            <a:rPr lang="en-US" sz="2800" b="0" i="1" smtClean="0">
                              <a:latin typeface="Cambria Math" panose="02040503050406030204" pitchFamily="18" charset="0"/>
                            </a:rPr>
                            <m:t>16</m:t>
                          </m:r>
                        </m:den>
                      </m:f>
                      <m:r>
                        <a:rPr lang="ar-AE" sz="2800" b="0" i="1" smtClean="0">
                          <a:latin typeface="Cambria Math" panose="02040503050406030204" pitchFamily="18" charset="0"/>
                        </a:rPr>
                        <m:t>=</m:t>
                      </m:r>
                      <m:f>
                        <m:fPr>
                          <m:ctrlPr>
                            <a:rPr lang="ar-AE" sz="2800" b="0" i="1" smtClean="0">
                              <a:latin typeface="Cambria Math" panose="02040503050406030204" pitchFamily="18" charset="0"/>
                            </a:rPr>
                          </m:ctrlPr>
                        </m:fPr>
                        <m:num>
                          <m:r>
                            <a:rPr lang="en-US" sz="2800" b="0" i="1" smtClean="0">
                              <a:latin typeface="Cambria Math" panose="02040503050406030204" pitchFamily="18" charset="0"/>
                            </a:rPr>
                            <m:t>𝑦</m:t>
                          </m:r>
                        </m:num>
                        <m:den>
                          <m:r>
                            <a:rPr lang="en-US" sz="2800" b="0" i="1" smtClean="0">
                              <a:latin typeface="Cambria Math" panose="02040503050406030204" pitchFamily="18" charset="0"/>
                            </a:rPr>
                            <m:t>24</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i="1" smtClean="0">
                              <a:latin typeface="Cambria Math" panose="02040503050406030204" pitchFamily="18" charset="0"/>
                            </a:rPr>
                          </m:ctrlPr>
                        </m:fPr>
                        <m:num>
                          <m:r>
                            <a:rPr lang="en-US" sz="2800" b="0" i="1" smtClean="0">
                              <a:latin typeface="Cambria Math" panose="02040503050406030204" pitchFamily="18" charset="0"/>
                            </a:rPr>
                            <m:t>3</m:t>
                          </m:r>
                        </m:num>
                        <m:den>
                          <m:r>
                            <a:rPr lang="en-US" sz="2800" b="0" i="1" smtClean="0">
                              <a:latin typeface="Cambria Math" panose="02040503050406030204" pitchFamily="18" charset="0"/>
                            </a:rPr>
                            <m:t>8</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𝑦</m:t>
                          </m:r>
                        </m:num>
                        <m:den>
                          <m:r>
                            <a:rPr lang="en-US" sz="2800" b="0" i="1" smtClean="0">
                              <a:latin typeface="Cambria Math" panose="02040503050406030204" pitchFamily="18" charset="0"/>
                            </a:rPr>
                            <m:t>24</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3</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24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m:t>
                      </m: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IN" sz="2800" i="1" smtClean="0">
                              <a:latin typeface="Cambria Math" panose="02040503050406030204" pitchFamily="18" charset="0"/>
                            </a:rPr>
                          </m:ctrlPr>
                        </m:fPr>
                        <m:num>
                          <m:r>
                            <a:rPr lang="en-US" sz="2800" b="0" i="1" smtClean="0">
                              <a:latin typeface="Cambria Math" panose="02040503050406030204" pitchFamily="18" charset="0"/>
                            </a:rPr>
                            <m:t>72</m:t>
                          </m:r>
                        </m:num>
                        <m:den>
                          <m:r>
                            <a:rPr lang="en-US" sz="2800" b="0" i="1" smtClean="0">
                              <a:latin typeface="Cambria Math" panose="02040503050406030204" pitchFamily="18" charset="0"/>
                            </a:rPr>
                            <m:t>8</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𝑦</m:t>
                          </m:r>
                        </m:num>
                        <m:den>
                          <m:r>
                            <a:rPr lang="en-US" sz="2800" b="0" i="1" smtClean="0">
                              <a:latin typeface="Cambria Math" panose="02040503050406030204" pitchFamily="18" charset="0"/>
                            </a:rPr>
                            <m:t>8</m:t>
                          </m:r>
                        </m:den>
                      </m:f>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9</m:t>
                      </m:r>
                      <m:r>
                        <a:rPr lang="en-US" sz="2800" b="0" i="1" smtClean="0">
                          <a:latin typeface="Cambria Math" panose="02040503050406030204" pitchFamily="18" charset="0"/>
                        </a:rPr>
                        <m:t>=</m:t>
                      </m:r>
                      <m:r>
                        <a:rPr lang="en-US" sz="2800" b="0" i="1" smtClean="0">
                          <a:latin typeface="Cambria Math" panose="02040503050406030204" pitchFamily="18" charset="0"/>
                        </a:rPr>
                        <m:t>𝑦</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15"/>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951D8624-633B-99BA-F62C-445AD3B8F645}"/>
              </a:ext>
            </a:extLst>
          </p:cNvPr>
          <p:cNvSpPr txBox="1"/>
          <p:nvPr/>
        </p:nvSpPr>
        <p:spPr>
          <a:xfrm>
            <a:off x="3010830" y="2955178"/>
            <a:ext cx="2209800" cy="369332"/>
          </a:xfrm>
          <a:prstGeom prst="rect">
            <a:avLst/>
          </a:prstGeom>
          <a:noFill/>
        </p:spPr>
        <p:txBody>
          <a:bodyPr wrap="square" rtlCol="0">
            <a:spAutoFit/>
          </a:bodyPr>
          <a:lstStyle/>
          <a:p>
            <a:r>
              <a:rPr lang="en-IN" dirty="0"/>
              <a:t>Write the proportion.</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185D611-2733-03E0-3AEB-A2B686CAE27B}"/>
                  </a:ext>
                </a:extLst>
              </p:cNvPr>
              <p:cNvSpPr txBox="1"/>
              <p:nvPr/>
            </p:nvSpPr>
            <p:spPr>
              <a:xfrm>
                <a:off x="2999676" y="3670092"/>
                <a:ext cx="3629724" cy="485902"/>
              </a:xfrm>
              <a:prstGeom prst="rect">
                <a:avLst/>
              </a:prstGeom>
              <a:noFill/>
            </p:spPr>
            <p:txBody>
              <a:bodyPr wrap="square" rtlCol="0">
                <a:spAutoFit/>
              </a:bodyPr>
              <a:lstStyle/>
              <a:p>
                <a:r>
                  <a:rPr lang="en-US" dirty="0"/>
                  <a:t>Reduce the fraction: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16</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rPr>
                          <m:t> ∙ </m:t>
                        </m:r>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rPr>
                          <m:t>2</m:t>
                        </m:r>
                        <m:r>
                          <a:rPr lang="en-US" b="0" i="1" smtClean="0">
                            <a:latin typeface="Cambria Math" panose="02040503050406030204" pitchFamily="18" charset="0"/>
                          </a:rPr>
                          <m:t> ∙ </m:t>
                        </m:r>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8</m:t>
                        </m:r>
                      </m:den>
                    </m:f>
                    <m:r>
                      <a:rPr lang="en-US" b="0" i="1" smtClean="0">
                        <a:latin typeface="Cambria Math" panose="02040503050406030204" pitchFamily="18" charset="0"/>
                      </a:rPr>
                      <m:t>.</m:t>
                    </m:r>
                  </m:oMath>
                </a14:m>
                <a:endParaRPr lang="en-IN" dirty="0"/>
              </a:p>
            </p:txBody>
          </p:sp>
        </mc:Choice>
        <mc:Fallback xmlns="">
          <p:sp>
            <p:nvSpPr>
              <p:cNvPr id="6" name="TextBox 5">
                <a:extLst>
                  <a:ext uri="{FF2B5EF4-FFF2-40B4-BE49-F238E27FC236}">
                    <a16:creationId xmlns:a16="http://schemas.microsoft.com/office/drawing/2014/main" id="{4185D611-2733-03E0-3AEB-A2B686CAE27B}"/>
                  </a:ext>
                </a:extLst>
              </p:cNvPr>
              <p:cNvSpPr txBox="1">
                <a:spLocks noRot="1" noChangeAspect="1" noMove="1" noResize="1" noEditPoints="1" noAdjustHandles="1" noChangeArrowheads="1" noChangeShapeType="1" noTextEdit="1"/>
              </p:cNvSpPr>
              <p:nvPr/>
            </p:nvSpPr>
            <p:spPr>
              <a:xfrm>
                <a:off x="2999676" y="3670092"/>
                <a:ext cx="3629724" cy="485902"/>
              </a:xfrm>
              <a:prstGeom prst="rect">
                <a:avLst/>
              </a:prstGeom>
              <a:blipFill>
                <a:blip r:embed="rId3"/>
                <a:stretch>
                  <a:fillRect l="-1342" b="-7500"/>
                </a:stretch>
              </a:blipFill>
            </p:spPr>
            <p:txBody>
              <a:bodyPr/>
              <a:lstStyle/>
              <a:p>
                <a:r>
                  <a:rPr lang="en-IN">
                    <a:noFill/>
                  </a:rPr>
                  <a:t> </a:t>
                </a:r>
              </a:p>
            </p:txBody>
          </p:sp>
        </mc:Fallback>
      </mc:AlternateContent>
      <p:sp>
        <p:nvSpPr>
          <p:cNvPr id="7" name="TextBox 6">
            <a:extLst>
              <a:ext uri="{FF2B5EF4-FFF2-40B4-BE49-F238E27FC236}">
                <a16:creationId xmlns:a16="http://schemas.microsoft.com/office/drawing/2014/main" id="{BEDC890A-CD05-9859-E970-406C96ED004C}"/>
              </a:ext>
            </a:extLst>
          </p:cNvPr>
          <p:cNvSpPr txBox="1"/>
          <p:nvPr/>
        </p:nvSpPr>
        <p:spPr>
          <a:xfrm>
            <a:off x="3055433" y="4327288"/>
            <a:ext cx="2871440" cy="369332"/>
          </a:xfrm>
          <a:prstGeom prst="rect">
            <a:avLst/>
          </a:prstGeom>
          <a:noFill/>
        </p:spPr>
        <p:txBody>
          <a:bodyPr wrap="square" rtlCol="0">
            <a:spAutoFit/>
          </a:bodyPr>
          <a:lstStyle/>
          <a:p>
            <a:r>
              <a:rPr lang="en-US" dirty="0"/>
              <a:t>Proceed to solve as before.</a:t>
            </a:r>
            <a:endParaRPr lang="en-IN" dirty="0"/>
          </a:p>
        </p:txBody>
      </p:sp>
      <p:cxnSp>
        <p:nvCxnSpPr>
          <p:cNvPr id="9" name="Straight Connector 8">
            <a:extLst>
              <a:ext uri="{FF2B5EF4-FFF2-40B4-BE49-F238E27FC236}">
                <a16:creationId xmlns:a16="http://schemas.microsoft.com/office/drawing/2014/main" id="{0CCC29B0-C3B3-0AF3-5C96-846FFD42073D}"/>
              </a:ext>
            </a:extLst>
          </p:cNvPr>
          <p:cNvCxnSpPr/>
          <p:nvPr/>
        </p:nvCxnSpPr>
        <p:spPr>
          <a:xfrm flipH="1">
            <a:off x="5486400" y="3670092"/>
            <a:ext cx="152400" cy="216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3801CFA-CF93-FEAC-41E9-CE663EA4C012}"/>
              </a:ext>
            </a:extLst>
          </p:cNvPr>
          <p:cNvCxnSpPr/>
          <p:nvPr/>
        </p:nvCxnSpPr>
        <p:spPr>
          <a:xfrm flipH="1">
            <a:off x="5486400" y="3917479"/>
            <a:ext cx="152400" cy="21610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0649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Solve an Application Using a Proportion</a:t>
            </a:r>
          </a:p>
        </p:txBody>
      </p:sp>
      <p:sp>
        <p:nvSpPr>
          <p:cNvPr id="3" name="Text Placeholder 2"/>
          <p:cNvSpPr>
            <a:spLocks noGrp="1"/>
          </p:cNvSpPr>
          <p:nvPr>
            <p:ph type="body" sz="quarter" idx="10"/>
          </p:nvPr>
        </p:nvSpPr>
        <p:spPr>
          <a:xfrm>
            <a:off x="457200" y="1082078"/>
            <a:ext cx="8229600" cy="3280898"/>
          </a:xfrm>
        </p:spPr>
        <p:txBody>
          <a:bodyPr>
            <a:spAutoFit/>
          </a:bodyPr>
          <a:lstStyle/>
          <a:p>
            <a:pPr marL="514350" indent="-514350">
              <a:buFont typeface="+mj-lt"/>
              <a:buAutoNum type="arabicPeriod"/>
              <a:defRPr sz="2800"/>
            </a:pPr>
            <a:r>
              <a:rPr dirty="0"/>
              <a:t>​</a:t>
            </a:r>
            <a:r>
              <a:rPr sz="2800" dirty="0"/>
              <a:t>Identify the unknown quantity and use a variable to represent this quantity.</a:t>
            </a:r>
          </a:p>
          <a:p>
            <a:pPr marL="514350" indent="-514350">
              <a:buFont typeface="+mj-lt"/>
              <a:buAutoNum type="arabicPeriod" startAt="2"/>
              <a:defRPr sz="2800"/>
            </a:pPr>
            <a:r>
              <a:rPr dirty="0"/>
              <a:t>​</a:t>
            </a:r>
            <a:r>
              <a:rPr sz="2800" dirty="0"/>
              <a:t>Set up a proportion in which the units are compared in the same order. (Make sure that the units are labeled so they can be seen in the right order.)</a:t>
            </a:r>
          </a:p>
          <a:p>
            <a:pPr marL="514350" indent="-514350">
              <a:buFont typeface="+mj-lt"/>
              <a:buAutoNum type="arabicPeriod" startAt="3"/>
              <a:defRPr sz="2800"/>
            </a:pPr>
            <a:r>
              <a:rPr dirty="0"/>
              <a:t>​</a:t>
            </a:r>
            <a:r>
              <a:rPr sz="2800" dirty="0"/>
              <a:t>Solve the proportion.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10: Application: Solving Proportions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A motorcycle will travel </a:t>
                </a:r>
                <a:r>
                  <a:rPr lang="en-US" sz="2800" dirty="0">
                    <a:latin typeface="Cambria Math"/>
                  </a:rPr>
                  <a:t>352</a:t>
                </a:r>
                <a:r>
                  <a:rPr lang="en-US" sz="2800" dirty="0"/>
                  <a:t> miles on </a:t>
                </a:r>
                <a:r>
                  <a:rPr lang="en-US" sz="2800" dirty="0">
                    <a:latin typeface="Cambria Math"/>
                  </a:rPr>
                  <a:t>11</a:t>
                </a:r>
                <a:r>
                  <a:rPr lang="en-US" sz="2800" dirty="0"/>
                  <a:t> gallons of gas. How many miles will this motorcycle travel on </a:t>
                </a:r>
                <a:r>
                  <a:rPr lang="en-US" sz="2800" dirty="0">
                    <a:latin typeface="Cambria Math"/>
                  </a:rPr>
                  <a:t>15</a:t>
                </a:r>
                <a:r>
                  <a:rPr lang="en-US" sz="2800" dirty="0"/>
                  <a:t> gallons of gas?</a:t>
                </a:r>
              </a:p>
              <a:p>
                <a:r>
                  <a:rPr lang="en-US" b="1" dirty="0"/>
                  <a:t>Solution</a:t>
                </a:r>
              </a:p>
              <a:p>
                <a:r>
                  <a:rPr lang="en-US" sz="2800" b="1" dirty="0"/>
                  <a:t>Step 1</a:t>
                </a:r>
                <a:r>
                  <a:rPr lang="en-US" sz="2800" dirty="0"/>
                  <a:t>: Assign the variable.</a:t>
                </a:r>
              </a:p>
              <a:p>
                <a:r>
                  <a:rPr lang="en-US" dirty="0"/>
                  <a:t>	  Let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oMath>
                </a14:m>
                <a:r>
                  <a:rPr lang="en-US" b="0" i="0" dirty="0">
                    <a:latin typeface="+mj-lt"/>
                  </a:rPr>
                  <a:t> unknown number of miles.</a:t>
                </a:r>
                <a:endParaRPr lang="en-US" sz="2800" dirty="0"/>
              </a:p>
              <a:p>
                <a:r>
                  <a:rPr lang="en-IN" b="1" dirty="0"/>
                  <a:t>Step 2</a:t>
                </a:r>
                <a:r>
                  <a:rPr lang="en-IN" dirty="0"/>
                  <a:t>: Set up the proportion.</a:t>
                </a:r>
              </a:p>
              <a:p>
                <a:r>
                  <a:rPr lang="en-IN" sz="2800" dirty="0"/>
                  <a:t>	 </a:t>
                </a:r>
                <a14:m>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352</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miles</m:t>
                        </m:r>
                      </m:num>
                      <m:den>
                        <m:r>
                          <a:rPr lang="en-US" sz="2800" b="0" i="1" smtClean="0">
                            <a:latin typeface="Cambria Math" panose="02040503050406030204" pitchFamily="18" charset="0"/>
                          </a:rPr>
                          <m:t>11</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gallons</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𝑥</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miles</m:t>
                        </m:r>
                      </m:num>
                      <m:den>
                        <m:r>
                          <a:rPr lang="en-US" sz="2800" b="0" i="1" smtClean="0">
                            <a:latin typeface="Cambria Math" panose="02040503050406030204" pitchFamily="18" charset="0"/>
                          </a:rPr>
                          <m:t>15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gallons</m:t>
                        </m:r>
                      </m:den>
                    </m:f>
                  </m:oMath>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889"/>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B96A7F46-D653-6B85-DB6B-93533CC2C25C}"/>
              </a:ext>
            </a:extLst>
          </p:cNvPr>
          <p:cNvSpPr txBox="1"/>
          <p:nvPr/>
        </p:nvSpPr>
        <p:spPr>
          <a:xfrm>
            <a:off x="4876800" y="4572000"/>
            <a:ext cx="3505200" cy="646331"/>
          </a:xfrm>
          <a:prstGeom prst="rect">
            <a:avLst/>
          </a:prstGeom>
          <a:noFill/>
        </p:spPr>
        <p:txBody>
          <a:bodyPr wrap="square" rtlCol="0">
            <a:spAutoFit/>
          </a:bodyPr>
          <a:lstStyle/>
          <a:p>
            <a:r>
              <a:rPr lang="en-US" dirty="0"/>
              <a:t>The units are in the same order (miles to gallons) in each ratio.</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10: Application: Solving Proportions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b="1" dirty="0"/>
                  <a:t>Step 3</a:t>
                </a:r>
                <a:r>
                  <a:rPr lang="en-IN" dirty="0"/>
                  <a:t>: Solve the proportion. </a:t>
                </a:r>
              </a:p>
              <a:p>
                <a:r>
                  <a:rPr lang="en-IN" dirty="0"/>
                  <a:t>	  </a:t>
                </a:r>
                <a14:m>
                  <m:oMath xmlns:m="http://schemas.openxmlformats.org/officeDocument/2006/math">
                    <m:r>
                      <a:rPr lang="en-US" b="0" i="1" smtClean="0">
                        <a:latin typeface="Cambria Math" panose="02040503050406030204" pitchFamily="18" charset="0"/>
                      </a:rPr>
                      <m:t>352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𝑥</m:t>
                    </m:r>
                  </m:oMath>
                </a14:m>
                <a:endParaRPr lang="en-IN" dirty="0"/>
              </a:p>
              <a:p>
                <a:r>
                  <a:rPr lang="en-IN" sz="2800" dirty="0"/>
                  <a:t>	 </a:t>
                </a:r>
                <a14:m>
                  <m:oMath xmlns:m="http://schemas.openxmlformats.org/officeDocument/2006/math">
                    <m:r>
                      <a:rPr lang="en-US" sz="2800" b="0" i="0" smtClean="0">
                        <a:latin typeface="Cambria Math" panose="02040503050406030204" pitchFamily="18" charset="0"/>
                      </a:rPr>
                      <m:t>         </m:t>
                    </m:r>
                    <m:f>
                      <m:fPr>
                        <m:ctrlPr>
                          <a:rPr lang="en-IN" sz="2800" i="1" smtClean="0">
                            <a:latin typeface="Cambria Math" panose="02040503050406030204" pitchFamily="18" charset="0"/>
                          </a:rPr>
                        </m:ctrlPr>
                      </m:fPr>
                      <m:num>
                        <m:r>
                          <a:rPr lang="en-US" sz="2800" b="0" i="1" smtClean="0">
                            <a:latin typeface="Cambria Math" panose="02040503050406030204" pitchFamily="18" charset="0"/>
                          </a:rPr>
                          <m:t>5280</m:t>
                        </m:r>
                      </m:num>
                      <m:den>
                        <m:r>
                          <a:rPr lang="en-US" sz="2800" b="0" i="1" smtClean="0">
                            <a:latin typeface="Cambria Math" panose="02040503050406030204" pitchFamily="18" charset="0"/>
                          </a:rPr>
                          <m:t>11</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11</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rPr>
                          <m:t>𝑥</m:t>
                        </m:r>
                        <m:r>
                          <a:rPr lang="en-US" sz="2800" b="0" i="1" smtClean="0">
                            <a:latin typeface="Cambria Math" panose="02040503050406030204" pitchFamily="18" charset="0"/>
                          </a:rPr>
                          <m:t> </m:t>
                        </m:r>
                      </m:num>
                      <m:den>
                        <m:r>
                          <a:rPr lang="en-US" sz="2800" b="0" i="1" smtClean="0">
                            <a:latin typeface="Cambria Math" panose="02040503050406030204" pitchFamily="18" charset="0"/>
                          </a:rPr>
                          <m:t>11</m:t>
                        </m:r>
                        <m:r>
                          <a:rPr lang="en-US" sz="2800" b="0" i="1" smtClean="0">
                            <a:latin typeface="Cambria Math" panose="02040503050406030204" pitchFamily="18" charset="0"/>
                          </a:rPr>
                          <m:t> </m:t>
                        </m:r>
                      </m:den>
                    </m:f>
                  </m:oMath>
                </a14:m>
                <a:endParaRPr lang="en-US" sz="2800" dirty="0"/>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r>
                        <a:rPr lang="en-US" sz="2800" b="0" i="1" smtClean="0">
                          <a:latin typeface="Cambria Math" panose="02040503050406030204" pitchFamily="18" charset="0"/>
                        </a:rPr>
                        <m:t>480</m:t>
                      </m:r>
                      <m:r>
                        <a:rPr lang="en-US" sz="2800" b="0" i="1" smtClean="0">
                          <a:latin typeface="Cambria Math" panose="02040503050406030204" pitchFamily="18" charset="0"/>
                        </a:rPr>
                        <m:t>=</m:t>
                      </m:r>
                      <m:r>
                        <a:rPr lang="en-US" sz="2800" b="0" i="1" smtClean="0">
                          <a:latin typeface="Cambria Math" panose="02040503050406030204" pitchFamily="18" charset="0"/>
                        </a:rPr>
                        <m:t>𝑥</m:t>
                      </m:r>
                    </m:oMath>
                  </m:oMathPara>
                </a14:m>
                <a:endParaRPr lang="en-US" sz="2800" dirty="0"/>
              </a:p>
              <a:p>
                <a:r>
                  <a:rPr lang="en-US" sz="2800" dirty="0"/>
                  <a:t>The motorcycle will travel </a:t>
                </a:r>
                <a14:m>
                  <m:oMath xmlns:m="http://schemas.openxmlformats.org/officeDocument/2006/math">
                    <m:r>
                      <a:rPr lang="en-US" sz="2800" i="1" dirty="0" smtClean="0">
                        <a:latin typeface="Cambria Math" panose="02040503050406030204" pitchFamily="18" charset="0"/>
                      </a:rPr>
                      <m:t>480</m:t>
                    </m:r>
                  </m:oMath>
                </a14:m>
                <a:r>
                  <a:rPr lang="en-US" sz="2800" dirty="0"/>
                  <a:t> miles on </a:t>
                </a:r>
                <a14:m>
                  <m:oMath xmlns:m="http://schemas.openxmlformats.org/officeDocument/2006/math">
                    <m:r>
                      <a:rPr lang="en-US" sz="2800" i="1" dirty="0" smtClean="0">
                        <a:latin typeface="Cambria Math" panose="02040503050406030204" pitchFamily="18" charset="0"/>
                      </a:rPr>
                      <m:t>15</m:t>
                    </m:r>
                  </m:oMath>
                </a14:m>
                <a:r>
                  <a:rPr lang="en-US" sz="2800" dirty="0"/>
                  <a:t> gallons of gas.</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061585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1</a:t>
            </a:r>
            <a:r>
              <a:rPr dirty="0"/>
              <a:t>: Application: Solving Proportions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An architect draws the plans for a building by using a scale of </a:t>
                </a:r>
                <a14:m>
                  <m:oMath xmlns:m="http://schemas.openxmlformats.org/officeDocument/2006/math">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oMath>
                </a14:m>
                <a:r>
                  <a:rPr lang="en-US" dirty="0"/>
                  <a:t> </a:t>
                </a:r>
                <a:r>
                  <a:rPr lang="en-US" sz="2800" dirty="0"/>
                  <a:t>inch to represent </a:t>
                </a:r>
                <a14:m>
                  <m:oMath xmlns:m="http://schemas.openxmlformats.org/officeDocument/2006/math">
                    <m:r>
                      <a:rPr lang="en-US" sz="2800" b="0" i="1" smtClean="0">
                        <a:latin typeface="Cambria Math" panose="02040503050406030204" pitchFamily="18" charset="0"/>
                      </a:rPr>
                      <m:t>10</m:t>
                    </m:r>
                  </m:oMath>
                </a14:m>
                <a:r>
                  <a:rPr lang="en-US" sz="2800" dirty="0"/>
                  <a:t> feet. How many feet are represented by </a:t>
                </a:r>
                <a14:m>
                  <m:oMath xmlns:m="http://schemas.openxmlformats.org/officeDocument/2006/math">
                    <m:r>
                      <a:rPr lang="en-US" sz="2800" b="0" i="1" smtClean="0">
                        <a:latin typeface="Cambria Math" panose="02040503050406030204" pitchFamily="18" charset="0"/>
                      </a:rPr>
                      <m:t>6</m:t>
                    </m:r>
                  </m:oMath>
                </a14:m>
                <a:r>
                  <a:rPr lang="en-US" sz="2800" dirty="0"/>
                  <a:t> inches?</a:t>
                </a:r>
              </a:p>
              <a:p>
                <a:r>
                  <a:rPr lang="en-US" b="1" dirty="0"/>
                  <a:t>Solution</a:t>
                </a:r>
              </a:p>
              <a:p>
                <a:r>
                  <a:rPr lang="en-US" sz="2800" b="1" dirty="0"/>
                  <a:t>Step 1</a:t>
                </a:r>
                <a:r>
                  <a:rPr lang="en-US" sz="2800" dirty="0"/>
                  <a:t>: Assign the variable.</a:t>
                </a:r>
              </a:p>
              <a:p>
                <a:r>
                  <a:rPr lang="en-US" dirty="0"/>
                  <a:t>	  Let </a:t>
                </a:r>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oMath>
                </a14:m>
                <a:r>
                  <a:rPr lang="en-US" sz="2800" dirty="0"/>
                  <a:t> unknown number of feet.</a:t>
                </a:r>
              </a:p>
              <a:p>
                <a:r>
                  <a:rPr lang="en-US" b="1" dirty="0"/>
                  <a:t>Step 2</a:t>
                </a:r>
                <a:r>
                  <a:rPr lang="en-US" dirty="0"/>
                  <a:t>: Set up the proportion</a:t>
                </a:r>
              </a:p>
              <a:p>
                <a:pPr/>
                <a14:m>
                  <m:oMathPara xmlns:m="http://schemas.openxmlformats.org/officeDocument/2006/math">
                    <m:oMathParaPr>
                      <m:jc m:val="centerGroup"/>
                    </m:oMathParaPr>
                    <m:oMath xmlns:m="http://schemas.openxmlformats.org/officeDocument/2006/math">
                      <m:f>
                        <m:fPr>
                          <m:ctrlPr>
                            <a:rPr lang="en-IN" sz="2800" i="1" smtClean="0">
                              <a:latin typeface="Cambria Math" panose="02040503050406030204" pitchFamily="18" charset="0"/>
                            </a:rPr>
                          </m:ctrlPr>
                        </m:fPr>
                        <m:num>
                          <m:f>
                            <m:fPr>
                              <m:ctrlPr>
                                <a:rPr lang="en-IN" sz="280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 </m:t>
                          </m:r>
                          <m:r>
                            <m:rPr>
                              <m:sty m:val="p"/>
                            </m:rPr>
                            <a:rPr lang="en-US" sz="2800" b="0" i="0" smtClean="0">
                              <a:latin typeface="Cambria Math" panose="02040503050406030204" pitchFamily="18" charset="0"/>
                            </a:rPr>
                            <m:t>inch</m:t>
                          </m:r>
                        </m:num>
                        <m:den>
                          <m:r>
                            <a:rPr lang="en-US" sz="2800" b="0" i="1" smtClean="0">
                              <a:latin typeface="Cambria Math" panose="02040503050406030204" pitchFamily="18" charset="0"/>
                            </a:rPr>
                            <m:t>6</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inches</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10</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feet</m:t>
                          </m:r>
                        </m:num>
                        <m:den>
                          <m:r>
                            <a:rPr lang="en-US" sz="2800" b="0" i="1" smtClean="0">
                              <a:latin typeface="Cambria Math" panose="02040503050406030204" pitchFamily="18" charset="0"/>
                            </a:rPr>
                            <m:t>𝑦</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feet</m:t>
                          </m:r>
                        </m:den>
                      </m:f>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741"/>
                </a:stretch>
              </a:blipFill>
            </p:spPr>
            <p:txBody>
              <a:bodyPr/>
              <a:lstStyle/>
              <a:p>
                <a:r>
                  <a:rPr lang="en-IN">
                    <a:noFill/>
                  </a:rPr>
                  <a:t> </a:t>
                </a:r>
              </a:p>
            </p:txBody>
          </p:sp>
        </mc:Fallback>
      </mc:AlternateContent>
    </p:spTree>
    <p:extLst>
      <p:ext uri="{BB962C8B-B14F-4D97-AF65-F5344CB8AC3E}">
        <p14:creationId xmlns:p14="http://schemas.microsoft.com/office/powerpoint/2010/main" val="41843694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a:t>
            </a:r>
            <a:r>
              <a:rPr lang="en-US" dirty="0"/>
              <a:t>1</a:t>
            </a:r>
            <a:r>
              <a:rPr dirty="0"/>
              <a:t>: Application: Solving Proportions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Step 3</a:t>
                </a:r>
                <a:r>
                  <a:rPr lang="en-US" sz="2800" dirty="0"/>
                  <a:t>: Solve the proportion. </a:t>
                </a:r>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𝑦</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m:t>
                      </m:r>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𝑦</m:t>
                      </m:r>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1</m:t>
                          </m:r>
                        </m:den>
                      </m:f>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60</m:t>
                      </m:r>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120</m:t>
                      </m:r>
                    </m:oMath>
                  </m:oMathPara>
                </a14:m>
                <a:endParaRPr lang="en-US" dirty="0"/>
              </a:p>
              <a:p>
                <a:r>
                  <a:rPr lang="en-US" dirty="0"/>
                  <a:t>On these plans, </a:t>
                </a:r>
                <a14:m>
                  <m:oMath xmlns:m="http://schemas.openxmlformats.org/officeDocument/2006/math">
                    <m:r>
                      <a:rPr lang="en-US" i="1" dirty="0" smtClean="0">
                        <a:latin typeface="Cambria Math" panose="02040503050406030204" pitchFamily="18" charset="0"/>
                      </a:rPr>
                      <m:t>6</m:t>
                    </m:r>
                  </m:oMath>
                </a14:m>
                <a:r>
                  <a:rPr lang="en-US" dirty="0"/>
                  <a:t> inches represents </a:t>
                </a:r>
                <a14:m>
                  <m:oMath xmlns:m="http://schemas.openxmlformats.org/officeDocument/2006/math">
                    <m:r>
                      <a:rPr lang="en-US" i="1" dirty="0" smtClean="0">
                        <a:latin typeface="Cambria Math" panose="02040503050406030204" pitchFamily="18" charset="0"/>
                      </a:rPr>
                      <m:t>120</m:t>
                    </m:r>
                  </m:oMath>
                </a14:m>
                <a:r>
                  <a:rPr lang="en-US" dirty="0"/>
                  <a:t> feet.</a:t>
                </a:r>
                <a:endParaRPr lang="ar-AE"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4222857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1</a:t>
            </a:r>
            <a:r>
              <a:rPr lang="en-US" dirty="0"/>
              <a:t>2</a:t>
            </a:r>
            <a:r>
              <a:rPr dirty="0"/>
              <a:t>: Application: Solving Proportions</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r>
                  <a:rPr lang="en-US" dirty="0"/>
                  <a:t>A recommended method of diluting weed killer is </a:t>
                </a:r>
                <a14:m>
                  <m:oMath xmlns:m="http://schemas.openxmlformats.org/officeDocument/2006/math">
                    <m:r>
                      <a:rPr lang="en-US" i="1" dirty="0" smtClean="0">
                        <a:latin typeface="Cambria Math" panose="02040503050406030204" pitchFamily="18" charset="0"/>
                      </a:rPr>
                      <m:t>3</m:t>
                    </m:r>
                  </m:oMath>
                </a14:m>
                <a:r>
                  <a:rPr lang="en-US" dirty="0"/>
                  <a:t> capfuls of weed killer to </a:t>
                </a:r>
                <a14:m>
                  <m:oMath xmlns:m="http://schemas.openxmlformats.org/officeDocument/2006/math">
                    <m:r>
                      <a:rPr lang="en-US" i="1" dirty="0" smtClean="0">
                        <a:latin typeface="Cambria Math" panose="02040503050406030204" pitchFamily="18" charset="0"/>
                      </a:rPr>
                      <m:t>2</m:t>
                    </m:r>
                  </m:oMath>
                </a14:m>
                <a:r>
                  <a:rPr lang="en-US" dirty="0"/>
                  <a:t> gallons of water. How many capfuls of weed killer should be mixed with </a:t>
                </a:r>
                <a14:m>
                  <m:oMath xmlns:m="http://schemas.openxmlformats.org/officeDocument/2006/math">
                    <m:r>
                      <a:rPr lang="en-US" i="1" dirty="0" smtClean="0">
                        <a:latin typeface="Cambria Math" panose="02040503050406030204" pitchFamily="18" charset="0"/>
                      </a:rPr>
                      <m:t>5</m:t>
                    </m:r>
                  </m:oMath>
                </a14:m>
                <a:r>
                  <a:rPr lang="en-US" dirty="0"/>
                  <a:t> gallons of water?</a:t>
                </a:r>
                <a:endParaRPr lang="en-US" sz="2800" dirty="0"/>
              </a:p>
              <a:p>
                <a:r>
                  <a:rPr lang="en-US" b="1" dirty="0"/>
                  <a:t>Solution</a:t>
                </a:r>
              </a:p>
              <a:p>
                <a:r>
                  <a:rPr lang="en-US" sz="2800" b="1" dirty="0"/>
                  <a:t>Step 1</a:t>
                </a:r>
                <a:r>
                  <a:rPr lang="en-US" sz="2800" dirty="0"/>
                  <a:t>: Assign the variable.</a:t>
                </a:r>
              </a:p>
              <a:p>
                <a:r>
                  <a:rPr lang="en-US" dirty="0"/>
                  <a:t>	  Let </a:t>
                </a:r>
                <a14:m>
                  <m:oMath xmlns:m="http://schemas.openxmlformats.org/officeDocument/2006/math">
                    <m:r>
                      <a:rPr lang="en-US" b="0" i="1" dirty="0" smtClean="0">
                        <a:latin typeface="Cambria Math" panose="02040503050406030204" pitchFamily="18" charset="0"/>
                      </a:rPr>
                      <m:t>𝑥</m:t>
                    </m:r>
                    <m:r>
                      <a:rPr lang="en-US" b="0" i="1" smtClean="0">
                        <a:latin typeface="Cambria Math" panose="02040503050406030204" pitchFamily="18" charset="0"/>
                      </a:rPr>
                      <m:t>=</m:t>
                    </m:r>
                  </m:oMath>
                </a14:m>
                <a:r>
                  <a:rPr lang="en-US" sz="2800" dirty="0"/>
                  <a:t> unknown </a:t>
                </a:r>
                <a:r>
                  <a:rPr lang="en-US" dirty="0"/>
                  <a:t>number of capfuls of weed 	  killer.</a:t>
                </a:r>
                <a:endParaRPr lang="en-US" sz="2800" dirty="0"/>
              </a:p>
              <a:p>
                <a:r>
                  <a:rPr lang="en-US" b="1" dirty="0"/>
                  <a:t>Step 2</a:t>
                </a:r>
                <a:r>
                  <a:rPr lang="en-US" dirty="0"/>
                  <a:t>: Set up the proportion</a:t>
                </a:r>
              </a:p>
              <a:p>
                <a:pPr/>
                <a14:m>
                  <m:oMathPara xmlns:m="http://schemas.openxmlformats.org/officeDocument/2006/math">
                    <m:oMathParaPr>
                      <m:jc m:val="centerGroup"/>
                    </m:oMathParaPr>
                    <m:oMath xmlns:m="http://schemas.openxmlformats.org/officeDocument/2006/math">
                      <m:f>
                        <m:fPr>
                          <m:ctrlPr>
                            <a:rPr lang="en-IN" sz="2800" i="1" smtClean="0">
                              <a:latin typeface="Cambria Math" panose="02040503050406030204" pitchFamily="18" charset="0"/>
                            </a:rPr>
                          </m:ctrlPr>
                        </m:fPr>
                        <m:num>
                          <m:r>
                            <a:rPr lang="en-US" sz="2800" i="1" smtClean="0">
                              <a:latin typeface="Cambria Math" panose="02040503050406030204" pitchFamily="18" charset="0"/>
                            </a:rPr>
                            <m:t>𝑥</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capfuls</m:t>
                          </m:r>
                        </m:num>
                        <m:den>
                          <m:r>
                            <a:rPr lang="en-US" sz="2800" b="0" i="1" smtClean="0">
                              <a:latin typeface="Cambria Math" panose="02040503050406030204" pitchFamily="18" charset="0"/>
                            </a:rPr>
                            <m:t>5</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gallons</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capfuls</m:t>
                          </m:r>
                        </m:num>
                        <m:den>
                          <m:r>
                            <a:rPr lang="en-US" sz="2800" b="0" i="1" smtClean="0">
                              <a:latin typeface="Cambria Math" panose="02040503050406030204" pitchFamily="18" charset="0"/>
                            </a:rPr>
                            <m:t>2</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gallons</m:t>
                          </m:r>
                        </m:den>
                      </m:f>
                    </m:oMath>
                  </m:oMathPara>
                </a14:m>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1481"/>
                </a:stretch>
              </a:blipFill>
            </p:spPr>
            <p:txBody>
              <a:bodyPr/>
              <a:lstStyle/>
              <a:p>
                <a:r>
                  <a:rPr lang="en-US">
                    <a:noFill/>
                  </a:rPr>
                  <a:t> </a:t>
                </a:r>
              </a:p>
            </p:txBody>
          </p:sp>
        </mc:Fallback>
      </mc:AlternateContent>
    </p:spTree>
    <p:extLst>
      <p:ext uri="{BB962C8B-B14F-4D97-AF65-F5344CB8AC3E}">
        <p14:creationId xmlns:p14="http://schemas.microsoft.com/office/powerpoint/2010/main" val="3998081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Application: Writing Ratios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r>
                  <a:rPr lang="en-IN" sz="2800" dirty="0"/>
                  <a:t>The floor of a room measures </a:t>
                </a:r>
                <a14:m>
                  <m:oMath xmlns:m="http://schemas.openxmlformats.org/officeDocument/2006/math">
                    <m:r>
                      <a:rPr lang="en-IN" sz="2800" i="1" dirty="0" smtClean="0">
                        <a:latin typeface="Cambria Math" panose="02040503050406030204" pitchFamily="18" charset="0"/>
                      </a:rPr>
                      <m:t>14</m:t>
                    </m:r>
                  </m:oMath>
                </a14:m>
                <a:r>
                  <a:rPr lang="en-IN" sz="2800" dirty="0"/>
                  <a:t> feet long and </a:t>
                </a:r>
                <a14:m>
                  <m:oMath xmlns:m="http://schemas.openxmlformats.org/officeDocument/2006/math">
                    <m:r>
                      <a:rPr lang="en-IN" sz="2800" i="1" dirty="0" smtClean="0">
                        <a:latin typeface="Cambria Math" panose="02040503050406030204" pitchFamily="18" charset="0"/>
                      </a:rPr>
                      <m:t>10</m:t>
                    </m:r>
                  </m:oMath>
                </a14:m>
                <a:r>
                  <a:rPr lang="en-IN" sz="2800" dirty="0"/>
                  <a:t> feet wide. An architect drawing a scale model of the room needs to determine the ratio of the room's length to its width. Write this ratio as a fraction in lowest terms.</a:t>
                </a:r>
              </a:p>
              <a:p>
                <a:r>
                  <a:rPr lang="en-IN" b="1" dirty="0"/>
                  <a:t>Solution</a:t>
                </a:r>
              </a:p>
              <a:p>
                <a:r>
                  <a:rPr lang="en-IN" sz="2800" dirty="0"/>
                  <a:t>The ratio of length to width (in that order) in fraction form is</a:t>
                </a:r>
                <a:endParaRPr lang="en-IN" dirty="0"/>
              </a:p>
              <a:p>
                <a:pPr/>
                <a14:m>
                  <m:oMathPara xmlns:m="http://schemas.openxmlformats.org/officeDocument/2006/math">
                    <m:oMathParaPr>
                      <m:jc m:val="centerGroup"/>
                    </m:oMathParaPr>
                    <m:oMath xmlns:m="http://schemas.openxmlformats.org/officeDocument/2006/math">
                      <m:f>
                        <m:fPr>
                          <m:ctrlPr>
                            <a:rPr lang="ar-AE" sz="2800" i="1" smtClean="0">
                              <a:latin typeface="Cambria Math" panose="02040503050406030204" pitchFamily="18" charset="0"/>
                            </a:rPr>
                          </m:ctrlPr>
                        </m:fPr>
                        <m:num>
                          <m:r>
                            <m:rPr>
                              <m:sty m:val="p"/>
                            </m:rPr>
                            <a:rPr lang="en-US" sz="2800" b="0" i="0" smtClean="0">
                              <a:latin typeface="Cambria Math" panose="02040503050406030204" pitchFamily="18" charset="0"/>
                            </a:rPr>
                            <m:t>length</m:t>
                          </m:r>
                        </m:num>
                        <m:den>
                          <m:r>
                            <m:rPr>
                              <m:sty m:val="p"/>
                            </m:rPr>
                            <a:rPr lang="en-US" sz="2800" b="0" i="0" smtClean="0">
                              <a:latin typeface="Cambria Math" panose="02040503050406030204" pitchFamily="18" charset="0"/>
                            </a:rPr>
                            <m:t>width</m:t>
                          </m:r>
                        </m:den>
                      </m:f>
                      <m:r>
                        <a:rPr lang="ar-AE" sz="2800" b="0" i="1" smtClean="0">
                          <a:latin typeface="Cambria Math" panose="02040503050406030204" pitchFamily="18" charset="0"/>
                        </a:rPr>
                        <m:t>=</m:t>
                      </m:r>
                      <m:f>
                        <m:fPr>
                          <m:ctrlPr>
                            <a:rPr lang="ar-AE" sz="2800" b="0" i="1" smtClean="0">
                              <a:latin typeface="Cambria Math" panose="02040503050406030204" pitchFamily="18" charset="0"/>
                            </a:rPr>
                          </m:ctrlPr>
                        </m:fPr>
                        <m:num>
                          <m:r>
                            <a:rPr lang="en-US" sz="2800" b="0" i="1" smtClean="0">
                              <a:latin typeface="Cambria Math" panose="02040503050406030204" pitchFamily="18" charset="0"/>
                            </a:rPr>
                            <m:t>14</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feet</m:t>
                          </m:r>
                        </m:num>
                        <m:den>
                          <m:r>
                            <a:rPr lang="en-US" sz="2800" b="0" i="1" smtClean="0">
                              <a:latin typeface="Cambria Math" panose="02040503050406030204" pitchFamily="18" charset="0"/>
                            </a:rPr>
                            <m:t>10</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feet</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7</m:t>
                          </m:r>
                        </m:num>
                        <m:den>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5</m:t>
                          </m:r>
                        </m:den>
                      </m:f>
                      <m:r>
                        <a:rPr lang="en-US" sz="2800" b="0" i="1" smtClean="0">
                          <a:latin typeface="Cambria Math" panose="02040503050406030204" pitchFamily="18" charset="0"/>
                        </a:rPr>
                        <m:t>.</m:t>
                      </m:r>
                    </m:oMath>
                  </m:oMathPara>
                </a14:m>
                <a:endParaRPr lang="en-US" sz="2800" dirty="0"/>
              </a:p>
              <a:p>
                <a:r>
                  <a:rPr lang="en-US" sz="2800" dirty="0"/>
                  <a:t>Note that, in addition to reducing the fraction to lowest terms, the common units (feet) were canceled.</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1926"/>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0B8E0FDB-FEDF-6EFA-A86F-3D82D3478E42}"/>
              </a:ext>
            </a:extLst>
          </p:cNvPr>
          <p:cNvCxnSpPr/>
          <p:nvPr/>
        </p:nvCxnSpPr>
        <p:spPr>
          <a:xfrm flipH="1">
            <a:off x="4267200" y="3965760"/>
            <a:ext cx="685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DEBF6EA-EF55-2D4D-FF26-4ACA95F859DD}"/>
              </a:ext>
            </a:extLst>
          </p:cNvPr>
          <p:cNvCxnSpPr/>
          <p:nvPr/>
        </p:nvCxnSpPr>
        <p:spPr>
          <a:xfrm flipH="1">
            <a:off x="4229100" y="4495800"/>
            <a:ext cx="685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57BDBF9-AFD4-8282-6A8C-BE3644462A59}"/>
              </a:ext>
            </a:extLst>
          </p:cNvPr>
          <p:cNvCxnSpPr>
            <a:cxnSpLocks/>
          </p:cNvCxnSpPr>
          <p:nvPr/>
        </p:nvCxnSpPr>
        <p:spPr>
          <a:xfrm flipH="1">
            <a:off x="5300547" y="3919653"/>
            <a:ext cx="228600" cy="3843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6BC1F2F-FD35-E0C6-2C82-270CEB2C670A}"/>
              </a:ext>
            </a:extLst>
          </p:cNvPr>
          <p:cNvCxnSpPr>
            <a:cxnSpLocks/>
          </p:cNvCxnSpPr>
          <p:nvPr/>
        </p:nvCxnSpPr>
        <p:spPr>
          <a:xfrm flipH="1">
            <a:off x="5300547" y="4464561"/>
            <a:ext cx="228600" cy="38436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a:t>
            </a:r>
            <a:r>
              <a:rPr dirty="0"/>
              <a:t>Example 1</a:t>
            </a:r>
            <a:r>
              <a:rPr lang="en-US" dirty="0"/>
              <a:t>2</a:t>
            </a:r>
            <a:r>
              <a:rPr dirty="0"/>
              <a:t>: Application: Solving Proportions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Step 3</a:t>
                </a:r>
                <a:r>
                  <a:rPr lang="en-US" sz="2800" dirty="0"/>
                  <a:t>: Solve the proportion. </a:t>
                </a:r>
              </a:p>
              <a:p>
                <a:r>
                  <a:rPr lang="en-US" dirty="0"/>
                  <a:t>		</a:t>
                </a:r>
                <a14:m>
                  <m:oMath xmlns:m="http://schemas.openxmlformats.org/officeDocument/2006/math">
                    <m:bar>
                      <m:barPr>
                        <m:ctrlPr>
                          <a:rPr lang="en-US"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    </m:t>
                        </m:r>
                      </m:e>
                    </m:bar>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𝑥</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bar>
                      <m:barPr>
                        <m:ctrlPr>
                          <a:rPr lang="en-US" b="0" i="1" smtClean="0">
                            <a:latin typeface="Cambria Math" panose="02040503050406030204" pitchFamily="18" charset="0"/>
                            <a:ea typeface="Cambria Math" panose="02040503050406030204" pitchFamily="18" charset="0"/>
                          </a:rPr>
                        </m:ctrlPr>
                      </m:barPr>
                      <m:e>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    </m:t>
                        </m:r>
                      </m:e>
                    </m:bar>
                    <m:r>
                      <a:rPr lang="en-US" b="0" i="1" smtClean="0">
                        <a:latin typeface="Cambria Math" panose="02040503050406030204" pitchFamily="18" charset="0"/>
                        <a:ea typeface="Cambria Math" panose="02040503050406030204" pitchFamily="18" charset="0"/>
                      </a:rPr>
                      <m:t> </m:t>
                    </m:r>
                  </m:oMath>
                </a14:m>
                <a:endParaRPr lang="en-US" sz="2800" dirty="0"/>
              </a:p>
              <a:p>
                <a:r>
                  <a:rPr lang="en-US" dirty="0"/>
                  <a:t>		</a:t>
                </a:r>
                <a14:m>
                  <m:oMath xmlns:m="http://schemas.openxmlformats.org/officeDocument/2006/math">
                    <m:r>
                      <a:rPr lang="en-US" b="0" i="0" smtClean="0">
                        <a:latin typeface="Cambria Math" panose="02040503050406030204" pitchFamily="18" charset="0"/>
                      </a:rPr>
                      <m:t>    </m:t>
                    </m:r>
                    <m:f>
                      <m:fPr>
                        <m:ctrlPr>
                          <a:rPr lang="en-US" i="1" smtClean="0">
                            <a:latin typeface="Cambria Math" panose="02040503050406030204" pitchFamily="18" charset="0"/>
                          </a:rPr>
                        </m:ctrlPr>
                      </m:fPr>
                      <m:num>
                        <m:bar>
                          <m:barPr>
                            <m:ctrlPr>
                              <a:rPr lang="en-US"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     </m:t>
                            </m:r>
                          </m:e>
                        </m:bar>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𝑥</m:t>
                        </m:r>
                      </m:num>
                      <m:den>
                        <m:r>
                          <a:rPr lang="en-US" b="0" i="1" smtClean="0">
                            <a:latin typeface="Cambria Math" panose="02040503050406030204" pitchFamily="18" charset="0"/>
                          </a:rPr>
                          <m:t> </m:t>
                        </m:r>
                        <m:bar>
                          <m:barPr>
                            <m:ctrlPr>
                              <a:rPr lang="en-US" b="0"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      </m:t>
                            </m:r>
                          </m:e>
                        </m:ba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bar>
                          <m:barPr>
                            <m:ctrlPr>
                              <a:rPr lang="en-US" b="0"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2</m:t>
                            </m:r>
                            <m:r>
                              <a:rPr lang="en-US" b="0" i="1" smtClean="0">
                                <a:latin typeface="Cambria Math" panose="02040503050406030204" pitchFamily="18" charset="0"/>
                              </a:rPr>
                              <m:t>    </m:t>
                            </m:r>
                          </m:e>
                        </m:bar>
                      </m:den>
                    </m:f>
                  </m:oMath>
                </a14:m>
                <a:endParaRPr lang="en-US" dirty="0"/>
              </a:p>
              <a:p>
                <a14:m>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    </m:t>
                        </m:r>
                      </m:e>
                    </m:bar>
                  </m:oMath>
                </a14:m>
                <a:r>
                  <a:rPr lang="en-US" dirty="0"/>
                  <a:t> </a:t>
                </a:r>
              </a:p>
              <a:p>
                <a14:m>
                  <m:oMath xmlns:m="http://schemas.openxmlformats.org/officeDocument/2006/math">
                    <m:bar>
                      <m:barPr>
                        <m:ctrlPr>
                          <a:rPr lang="en-US" i="1" smtClean="0">
                            <a:latin typeface="Cambria Math" panose="02040503050406030204" pitchFamily="18" charset="0"/>
                          </a:rPr>
                        </m:ctrlPr>
                      </m:barPr>
                      <m:e>
                        <m:r>
                          <a:rPr lang="en-US" b="0" i="1" smtClean="0">
                            <a:latin typeface="Cambria Math" panose="02040503050406030204" pitchFamily="18" charset="0"/>
                          </a:rPr>
                          <m:t>  </m:t>
                        </m:r>
                        <m:r>
                          <a:rPr lang="en-US" b="0" i="1" smtClean="0">
                            <a:latin typeface="Cambria Math" panose="02040503050406030204" pitchFamily="18" charset="0"/>
                          </a:rPr>
                          <m:t>7</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  </m:t>
                        </m:r>
                      </m:e>
                    </m:bar>
                  </m:oMath>
                </a14:m>
                <a:r>
                  <a:rPr lang="en-US" dirty="0"/>
                  <a:t> capfuls of weed killer should be mixed with </a:t>
                </a:r>
                <a14:m>
                  <m:oMath xmlns:m="http://schemas.openxmlformats.org/officeDocument/2006/math">
                    <m:r>
                      <a:rPr lang="en-US" i="1" dirty="0" smtClean="0">
                        <a:latin typeface="Cambria Math" panose="02040503050406030204" pitchFamily="18" charset="0"/>
                      </a:rPr>
                      <m:t>5</m:t>
                    </m:r>
                  </m:oMath>
                </a14:m>
                <a:r>
                  <a:rPr lang="en-US" dirty="0"/>
                  <a:t> gallons of water.</a:t>
                </a:r>
              </a:p>
              <a:p>
                <a:endParaRPr lang="en-US" sz="2800" dirty="0"/>
              </a:p>
              <a:p>
                <a:r>
                  <a:rPr lang="en-US"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7B20901B-C154-0ED6-B468-CA01D2E2D32D}"/>
              </a:ext>
            </a:extLst>
          </p:cNvPr>
          <p:cNvCxnSpPr/>
          <p:nvPr/>
        </p:nvCxnSpPr>
        <p:spPr>
          <a:xfrm flipH="1">
            <a:off x="2895600" y="2057400"/>
            <a:ext cx="228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E7A3EFC-5F33-19DA-7486-B831F216AE4F}"/>
              </a:ext>
            </a:extLst>
          </p:cNvPr>
          <p:cNvCxnSpPr/>
          <p:nvPr/>
        </p:nvCxnSpPr>
        <p:spPr>
          <a:xfrm flipH="1">
            <a:off x="3009900" y="2438400"/>
            <a:ext cx="2286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8867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Application: Writing Ratios from Graphs</a:t>
            </a:r>
          </a:p>
        </p:txBody>
      </p:sp>
      <p:sp>
        <p:nvSpPr>
          <p:cNvPr id="3" name="Text Placeholder 2"/>
          <p:cNvSpPr>
            <a:spLocks noGrp="1"/>
          </p:cNvSpPr>
          <p:nvPr>
            <p:ph type="body" sz="quarter" idx="10"/>
          </p:nvPr>
        </p:nvSpPr>
        <p:spPr>
          <a:xfrm>
            <a:off x="459377" y="1040173"/>
            <a:ext cx="8229600" cy="4967067"/>
          </a:xfrm>
        </p:spPr>
        <p:txBody>
          <a:bodyPr>
            <a:normAutofit lnSpcReduction="10000"/>
          </a:bodyPr>
          <a:lstStyle/>
          <a:p>
            <a:r>
              <a:rPr sz="2800" dirty="0"/>
              <a:t>The circle graph shown here illustrates a monthly budget with categories for food, mortgage payment, utilities, taxes, and other.</a:t>
            </a:r>
            <a:endParaRPr lang="en-US" sz="2800" dirty="0"/>
          </a:p>
          <a:p>
            <a:r>
              <a:rPr lang="en-IN" dirty="0"/>
              <a:t>				Use the information from the 			            graph to</a:t>
            </a:r>
          </a:p>
          <a:p>
            <a:r>
              <a:rPr lang="en-IN" sz="2800" dirty="0"/>
              <a:t>				a. find the ratio of money 				    budgeted for food to 					    money budgeted for taxes 				    and</a:t>
            </a:r>
          </a:p>
          <a:p>
            <a:r>
              <a:rPr lang="en-IN" dirty="0"/>
              <a:t>				b. find the ratio of the 					    mortgage payment to the 				    total budget.</a:t>
            </a:r>
            <a:endParaRPr lang="en-US" sz="2800" dirty="0"/>
          </a:p>
        </p:txBody>
      </p:sp>
      <p:pic>
        <p:nvPicPr>
          <p:cNvPr id="5" name="Picture 4">
            <a:extLst>
              <a:ext uri="{FF2B5EF4-FFF2-40B4-BE49-F238E27FC236}">
                <a16:creationId xmlns:a16="http://schemas.microsoft.com/office/drawing/2014/main" id="{0428A4B5-AF1E-D8C5-DFFF-C68611F61C22}"/>
              </a:ext>
            </a:extLst>
          </p:cNvPr>
          <p:cNvPicPr>
            <a:picLocks noChangeAspect="1"/>
          </p:cNvPicPr>
          <p:nvPr/>
        </p:nvPicPr>
        <p:blipFill>
          <a:blip r:embed="rId2"/>
          <a:stretch>
            <a:fillRect/>
          </a:stretch>
        </p:blipFill>
        <p:spPr>
          <a:xfrm>
            <a:off x="715536" y="2559205"/>
            <a:ext cx="3164944" cy="2438400"/>
          </a:xfrm>
          <a:prstGeom prst="rect">
            <a:avLst/>
          </a:prstGeom>
        </p:spPr>
      </p:pic>
    </p:spTree>
    <p:extLst>
      <p:ext uri="{BB962C8B-B14F-4D97-AF65-F5344CB8AC3E}">
        <p14:creationId xmlns:p14="http://schemas.microsoft.com/office/powerpoint/2010/main" val="227346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Writing Ratios from Graphs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9377" y="1040173"/>
                <a:ext cx="8229600" cy="4967067"/>
              </a:xfrm>
            </p:spPr>
            <p:txBody>
              <a:bodyPr>
                <a:normAutofit/>
              </a:bodyPr>
              <a:lstStyle/>
              <a:p>
                <a:r>
                  <a:rPr lang="en-US" b="1" dirty="0"/>
                  <a:t>Solution</a:t>
                </a:r>
              </a:p>
              <a:p>
                <a:pPr marL="514350" indent="-514350">
                  <a:buFont typeface="+mj-lt"/>
                  <a:buAutoNum type="alphaLcPeriod"/>
                </a:pPr>
                <a:r>
                  <a:rPr lang="en-US" dirty="0"/>
                  <a:t>The ratio of money budgeted for food to money  budgeted for taxes is</a:t>
                </a:r>
              </a:p>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m:t>
                          </m:r>
                          <m:r>
                            <a:rPr lang="en-US" sz="2800" b="0" i="1" smtClean="0">
                              <a:latin typeface="Cambria Math" panose="02040503050406030204" pitchFamily="18" charset="0"/>
                            </a:rPr>
                            <m:t>700</m:t>
                          </m:r>
                        </m:num>
                        <m:den>
                          <m:r>
                            <a:rPr lang="en-US" sz="2800" b="0" i="1" smtClean="0">
                              <a:latin typeface="Cambria Math" panose="02040503050406030204" pitchFamily="18" charset="0"/>
                            </a:rPr>
                            <m:t>$</m:t>
                          </m:r>
                          <m:r>
                            <a:rPr lang="en-US" sz="2800" b="0" i="1" smtClean="0">
                              <a:latin typeface="Cambria Math" panose="02040503050406030204" pitchFamily="18" charset="0"/>
                            </a:rPr>
                            <m:t>200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100</m:t>
                          </m:r>
                        </m:num>
                        <m:den>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2</m:t>
                          </m:r>
                        </m:den>
                      </m:f>
                      <m:r>
                        <a:rPr lang="en-US" sz="2800" b="0" i="1" smtClean="0">
                          <a:latin typeface="Cambria Math" panose="02040503050406030204" pitchFamily="18" charset="0"/>
                        </a:rPr>
                        <m:t>.</m:t>
                      </m:r>
                    </m:oMath>
                  </m:oMathPara>
                </a14:m>
                <a:endParaRPr lang="en-US" sz="2800" dirty="0"/>
              </a:p>
              <a:p>
                <a:pPr marL="514350" indent="-514350">
                  <a:buFont typeface="+mj-lt"/>
                  <a:buAutoNum type="alphaLcPeriod" startAt="2"/>
                </a:pPr>
                <a:r>
                  <a:rPr lang="en-US" dirty="0"/>
                  <a:t>The total budget is found by summing the amount spent in each category.</a:t>
                </a:r>
              </a:p>
              <a:p>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700</m:t>
                    </m:r>
                    <m:r>
                      <a:rPr lang="en-US" b="0" i="1" smtClean="0">
                        <a:latin typeface="Cambria Math" panose="02040503050406030204" pitchFamily="18" charset="0"/>
                      </a:rPr>
                      <m:t>+$</m:t>
                    </m:r>
                    <m:r>
                      <a:rPr lang="en-US" b="0" i="1" smtClean="0">
                        <a:latin typeface="Cambria Math" panose="02040503050406030204" pitchFamily="18" charset="0"/>
                      </a:rPr>
                      <m:t>1200</m:t>
                    </m:r>
                    <m:r>
                      <a:rPr lang="en-US" b="0" i="1" smtClean="0">
                        <a:latin typeface="Cambria Math" panose="02040503050406030204" pitchFamily="18" charset="0"/>
                      </a:rPr>
                      <m:t>+$</m:t>
                    </m:r>
                    <m:r>
                      <a:rPr lang="en-US" b="0" i="1" smtClean="0">
                        <a:latin typeface="Cambria Math" panose="02040503050406030204" pitchFamily="18" charset="0"/>
                      </a:rPr>
                      <m:t>250</m:t>
                    </m:r>
                    <m:r>
                      <a:rPr lang="en-US" b="0" i="1" smtClean="0">
                        <a:latin typeface="Cambria Math" panose="02040503050406030204" pitchFamily="18" charset="0"/>
                      </a:rPr>
                      <m:t>+$</m:t>
                    </m:r>
                    <m:r>
                      <a:rPr lang="en-US" b="0" i="1" smtClean="0">
                        <a:latin typeface="Cambria Math" panose="02040503050406030204" pitchFamily="18" charset="0"/>
                      </a:rPr>
                      <m:t>200</m:t>
                    </m:r>
                    <m:r>
                      <a:rPr lang="en-US" b="0" i="1" smtClean="0">
                        <a:latin typeface="Cambria Math" panose="02040503050406030204" pitchFamily="18" charset="0"/>
                      </a:rPr>
                      <m:t>+$</m:t>
                    </m:r>
                    <m:r>
                      <a:rPr lang="en-US" b="0" i="1" smtClean="0">
                        <a:latin typeface="Cambria Math" panose="02040503050406030204" pitchFamily="18" charset="0"/>
                      </a:rPr>
                      <m:t>1650</m:t>
                    </m:r>
                    <m:r>
                      <a:rPr lang="en-US" b="0" i="1" smtClean="0">
                        <a:latin typeface="Cambria Math" panose="02040503050406030204" pitchFamily="18" charset="0"/>
                      </a:rPr>
                      <m:t>=$</m:t>
                    </m:r>
                    <m:r>
                      <a:rPr lang="en-US" b="0" i="1" smtClean="0">
                        <a:latin typeface="Cambria Math" panose="02040503050406030204" pitchFamily="18" charset="0"/>
                      </a:rPr>
                      <m:t>4000</m:t>
                    </m:r>
                  </m:oMath>
                </a14:m>
                <a:r>
                  <a:rPr lang="en-US" dirty="0"/>
                  <a:t> </a:t>
                </a: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9377" y="1040173"/>
                <a:ext cx="8229600" cy="4967067"/>
              </a:xfrm>
              <a:blipFill>
                <a:blip r:embed="rId2"/>
                <a:stretch>
                  <a:fillRect l="-1556" t="-1229"/>
                </a:stretch>
              </a:blipFill>
            </p:spPr>
            <p:txBody>
              <a:bodyPr/>
              <a:lstStyle/>
              <a:p>
                <a:r>
                  <a:rPr lang="en-IN">
                    <a:noFill/>
                  </a:rPr>
                  <a:t> </a:t>
                </a:r>
              </a:p>
            </p:txBody>
          </p:sp>
        </mc:Fallback>
      </mc:AlternateContent>
      <p:cxnSp>
        <p:nvCxnSpPr>
          <p:cNvPr id="6" name="Straight Connector 5">
            <a:extLst>
              <a:ext uri="{FF2B5EF4-FFF2-40B4-BE49-F238E27FC236}">
                <a16:creationId xmlns:a16="http://schemas.microsoft.com/office/drawing/2014/main" id="{0CA0C730-239C-228C-1879-DF5A8B2C9E82}"/>
              </a:ext>
            </a:extLst>
          </p:cNvPr>
          <p:cNvCxnSpPr/>
          <p:nvPr/>
        </p:nvCxnSpPr>
        <p:spPr>
          <a:xfrm flipH="1">
            <a:off x="3014546" y="2471854"/>
            <a:ext cx="2286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F10D56C-46DF-C5AE-ABE3-79265202B0D6}"/>
              </a:ext>
            </a:extLst>
          </p:cNvPr>
          <p:cNvCxnSpPr/>
          <p:nvPr/>
        </p:nvCxnSpPr>
        <p:spPr>
          <a:xfrm flipH="1">
            <a:off x="3014546" y="2971800"/>
            <a:ext cx="2286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6216C1-B89F-3C87-9FBA-24D394A4AD29}"/>
              </a:ext>
            </a:extLst>
          </p:cNvPr>
          <p:cNvCxnSpPr/>
          <p:nvPr/>
        </p:nvCxnSpPr>
        <p:spPr>
          <a:xfrm flipH="1">
            <a:off x="4724400" y="2460968"/>
            <a:ext cx="609600" cy="3529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BADB5BB-4FF9-A6D9-DB04-FA406BAD403E}"/>
              </a:ext>
            </a:extLst>
          </p:cNvPr>
          <p:cNvCxnSpPr/>
          <p:nvPr/>
        </p:nvCxnSpPr>
        <p:spPr>
          <a:xfrm flipH="1">
            <a:off x="4757853" y="2985076"/>
            <a:ext cx="609600" cy="35298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4518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Writing Ratios from Graphs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9377" y="1040173"/>
                <a:ext cx="8229600" cy="4967067"/>
              </a:xfrm>
            </p:spPr>
            <p:txBody>
              <a:bodyPr>
                <a:normAutofit/>
              </a:bodyPr>
              <a:lstStyle/>
              <a:p>
                <a:r>
                  <a:rPr lang="en-US" dirty="0"/>
                  <a:t>So the ratio of the mortgage payment to the total budget is</a:t>
                </a:r>
              </a:p>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m:t>
                          </m:r>
                          <m:r>
                            <a:rPr lang="en-US" b="0" i="1" smtClean="0">
                              <a:latin typeface="Cambria Math" panose="02040503050406030204" pitchFamily="18" charset="0"/>
                            </a:rPr>
                            <m:t>1200</m:t>
                          </m:r>
                        </m:num>
                        <m:den>
                          <m:r>
                            <a:rPr lang="en-US" b="0" i="1" smtClean="0">
                              <a:latin typeface="Cambria Math" panose="02040503050406030204" pitchFamily="18" charset="0"/>
                            </a:rPr>
                            <m:t>$</m:t>
                          </m:r>
                          <m:r>
                            <a:rPr lang="en-US" b="0" i="1" smtClean="0">
                              <a:latin typeface="Cambria Math" panose="02040503050406030204" pitchFamily="18" charset="0"/>
                            </a:rPr>
                            <m:t>4000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400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rPr>
                            <m:t>400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10</m:t>
                          </m:r>
                        </m:den>
                      </m:f>
                      <m:r>
                        <a:rPr lang="en-US" b="0" i="1" smtClean="0">
                          <a:latin typeface="Cambria Math" panose="02040503050406030204" pitchFamily="18" charset="0"/>
                        </a:rPr>
                        <m:t>.</m:t>
                      </m:r>
                    </m:oMath>
                  </m:oMathPara>
                </a14:m>
                <a:endParaRPr lang="en-US"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9377" y="1040173"/>
                <a:ext cx="8229600" cy="4967067"/>
              </a:xfrm>
              <a:blipFill>
                <a:blip r:embed="rId2"/>
                <a:stretch>
                  <a:fillRect l="-1481" t="-1229"/>
                </a:stretch>
              </a:blipFill>
            </p:spPr>
            <p:txBody>
              <a:bodyPr/>
              <a:lstStyle/>
              <a:p>
                <a:r>
                  <a:rPr lang="en-IN">
                    <a:noFill/>
                  </a:rPr>
                  <a:t> </a:t>
                </a:r>
              </a:p>
            </p:txBody>
          </p:sp>
        </mc:Fallback>
      </mc:AlternateContent>
      <p:cxnSp>
        <p:nvCxnSpPr>
          <p:cNvPr id="5" name="Straight Connector 4">
            <a:extLst>
              <a:ext uri="{FF2B5EF4-FFF2-40B4-BE49-F238E27FC236}">
                <a16:creationId xmlns:a16="http://schemas.microsoft.com/office/drawing/2014/main" id="{B45074B3-DE1F-D7E9-BE57-94DC2ED04BAD}"/>
              </a:ext>
            </a:extLst>
          </p:cNvPr>
          <p:cNvCxnSpPr/>
          <p:nvPr/>
        </p:nvCxnSpPr>
        <p:spPr>
          <a:xfrm flipH="1">
            <a:off x="4191000" y="1905000"/>
            <a:ext cx="762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90515F4-85C0-D3AC-367A-97943FE82A24}"/>
              </a:ext>
            </a:extLst>
          </p:cNvPr>
          <p:cNvCxnSpPr/>
          <p:nvPr/>
        </p:nvCxnSpPr>
        <p:spPr>
          <a:xfrm flipH="1">
            <a:off x="4191000" y="2508907"/>
            <a:ext cx="762000" cy="381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722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3: Writing Ratios in Geometry</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The lengths of the sides of a triangle are </a:t>
                </a:r>
                <a14:m>
                  <m:oMath xmlns:m="http://schemas.openxmlformats.org/officeDocument/2006/math">
                    <m:r>
                      <a:rPr lang="en-IN" sz="2800" i="1" dirty="0" smtClean="0">
                        <a:latin typeface="Cambria Math" panose="02040503050406030204" pitchFamily="18" charset="0"/>
                      </a:rPr>
                      <m:t>10</m:t>
                    </m:r>
                  </m:oMath>
                </a14:m>
                <a:r>
                  <a:rPr sz="2800" dirty="0"/>
                  <a:t> in., </a:t>
                </a:r>
                <a14:m>
                  <m:oMath xmlns:m="http://schemas.openxmlformats.org/officeDocument/2006/math">
                    <m:r>
                      <a:rPr lang="en-IN" sz="2800" i="1" dirty="0" smtClean="0">
                        <a:latin typeface="Cambria Math" panose="02040503050406030204" pitchFamily="18" charset="0"/>
                      </a:rPr>
                      <m:t>24</m:t>
                    </m:r>
                  </m:oMath>
                </a14:m>
                <a:r>
                  <a:rPr sz="2800" dirty="0"/>
                  <a:t> in., and </a:t>
                </a:r>
                <a14:m>
                  <m:oMath xmlns:m="http://schemas.openxmlformats.org/officeDocument/2006/math">
                    <m:r>
                      <a:rPr lang="en-IN" sz="2800" i="1" dirty="0" smtClean="0">
                        <a:latin typeface="Cambria Math" panose="02040503050406030204" pitchFamily="18" charset="0"/>
                      </a:rPr>
                      <m:t>26</m:t>
                    </m:r>
                  </m:oMath>
                </a14:m>
                <a:r>
                  <a:rPr sz="2800" dirty="0"/>
                  <a:t> in.</a:t>
                </a:r>
              </a:p>
              <a:p>
                <a:pPr marL="514350" indent="-514350">
                  <a:buFont typeface="+mj-lt"/>
                  <a:buAutoNum type="alphaLcPeriod"/>
                  <a:defRPr sz="2800"/>
                </a:pPr>
                <a:r>
                  <a:rPr dirty="0"/>
                  <a:t>​</a:t>
                </a:r>
                <a:r>
                  <a:rPr sz="2800" dirty="0"/>
                  <a:t>Find the ratio of the length of the longest side to the length of the shortest side.</a:t>
                </a:r>
              </a:p>
              <a:p>
                <a:pPr marL="514350" indent="-514350">
                  <a:buFont typeface="+mj-lt"/>
                  <a:buAutoNum type="alphaLcPeriod" startAt="2"/>
                  <a:defRPr sz="2800"/>
                </a:pPr>
                <a:r>
                  <a:rPr dirty="0"/>
                  <a:t>​</a:t>
                </a:r>
                <a:r>
                  <a:rPr sz="2800" dirty="0"/>
                  <a:t>Find the ratio of the length of the shortest side to the length of the longest side.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pic>
        <p:nvPicPr>
          <p:cNvPr id="6" name="Picture 5">
            <a:extLst>
              <a:ext uri="{FF2B5EF4-FFF2-40B4-BE49-F238E27FC236}">
                <a16:creationId xmlns:a16="http://schemas.microsoft.com/office/drawing/2014/main" id="{7DFCB312-66AD-704A-0F98-4B9EC6B83905}"/>
              </a:ext>
            </a:extLst>
          </p:cNvPr>
          <p:cNvPicPr>
            <a:picLocks noChangeAspect="1"/>
          </p:cNvPicPr>
          <p:nvPr/>
        </p:nvPicPr>
        <p:blipFill>
          <a:blip r:embed="rId3"/>
          <a:stretch>
            <a:fillRect/>
          </a:stretch>
        </p:blipFill>
        <p:spPr>
          <a:xfrm>
            <a:off x="2540162" y="3886200"/>
            <a:ext cx="4063676" cy="178292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Writing Ratios in Geometry</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b="1" dirty="0"/>
                  <a:t>Solution</a:t>
                </a:r>
              </a:p>
              <a:p>
                <a:pPr marL="514350" indent="-514350">
                  <a:buFont typeface="+mj-lt"/>
                  <a:buAutoNum type="alphaLcPeriod"/>
                  <a:defRPr sz="2800"/>
                </a:pPr>
                <a:r>
                  <a:rPr lang="en-US" dirty="0"/>
                  <a:t>​</a:t>
                </a:r>
                <a:r>
                  <a:rPr lang="en-US" sz="2800" dirty="0"/>
                  <a:t>The ratio of the length of the longest side to the length of the shortest side is.</a:t>
                </a:r>
              </a:p>
              <a:p>
                <a:pPr>
                  <a:defRPr sz="2800"/>
                </a:pPr>
                <a14:m>
                  <m:oMathPara xmlns:m="http://schemas.openxmlformats.org/officeDocument/2006/math">
                    <m:oMathParaPr>
                      <m:jc m:val="center"/>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26</m:t>
                          </m:r>
                          <m:r>
                            <a:rPr lang="en-US" b="0" i="1" smtClean="0">
                              <a:latin typeface="Cambria Math" panose="02040503050406030204" pitchFamily="18" charset="0"/>
                            </a:rPr>
                            <m:t> </m:t>
                          </m:r>
                          <m:r>
                            <m:rPr>
                              <m:sty m:val="p"/>
                            </m:rPr>
                            <a:rPr lang="en-US" b="0" i="0" smtClean="0">
                              <a:latin typeface="Cambria Math" panose="02040503050406030204" pitchFamily="18" charset="0"/>
                            </a:rPr>
                            <m:t>in</m:t>
                          </m:r>
                          <m:r>
                            <a:rPr lang="en-US" b="0" i="1" smtClean="0">
                              <a:latin typeface="Cambria Math" panose="02040503050406030204" pitchFamily="18" charset="0"/>
                            </a:rPr>
                            <m:t>.</m:t>
                          </m:r>
                        </m:num>
                        <m:den>
                          <m:r>
                            <a:rPr lang="en-US" b="0" i="1" smtClean="0">
                              <a:latin typeface="Cambria Math" panose="02040503050406030204" pitchFamily="18" charset="0"/>
                            </a:rPr>
                            <m:t>10</m:t>
                          </m:r>
                          <m:r>
                            <a:rPr lang="en-US" b="0" i="1" smtClean="0">
                              <a:latin typeface="Cambria Math" panose="02040503050406030204" pitchFamily="18" charset="0"/>
                            </a:rPr>
                            <m:t> </m:t>
                          </m:r>
                          <m:r>
                            <m:rPr>
                              <m:sty m:val="p"/>
                            </m:rPr>
                            <a:rPr lang="en-US" b="0" i="0" smtClean="0">
                              <a:latin typeface="Cambria Math" panose="02040503050406030204" pitchFamily="18" charset="0"/>
                            </a:rPr>
                            <m:t>in</m:t>
                          </m:r>
                          <m:r>
                            <a:rPr lang="en-US" b="0" i="1" smtClean="0">
                              <a:latin typeface="Cambria Math" panose="02040503050406030204" pitchFamily="18" charset="0"/>
                            </a:rPr>
                            <m:t>.</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13</m:t>
                          </m:r>
                        </m:num>
                        <m:den>
                          <m:r>
                            <a:rPr lang="en-US" b="0" i="1" smtClean="0">
                              <a:latin typeface="Cambria Math" panose="02040503050406030204" pitchFamily="18" charset="0"/>
                            </a:rPr>
                            <m:t>5</m:t>
                          </m:r>
                        </m:den>
                      </m:f>
                      <m:r>
                        <a:rPr lang="en-US" b="0" i="1" smtClean="0">
                          <a:latin typeface="Cambria Math" panose="02040503050406030204" pitchFamily="18" charset="0"/>
                        </a:rPr>
                        <m:t>.</m:t>
                      </m:r>
                    </m:oMath>
                  </m:oMathPara>
                </a14:m>
                <a:endParaRPr lang="ar-AE" dirty="0"/>
              </a:p>
              <a:p>
                <a:pPr marL="514350" indent="-514350">
                  <a:buFont typeface="+mj-lt"/>
                  <a:buAutoNum type="alphaLcPeriod"/>
                  <a:defRPr sz="2800"/>
                </a:pPr>
                <a:endParaRPr lang="ar-AE" sz="2800" dirty="0"/>
              </a:p>
              <a:p>
                <a:pPr marL="514350" indent="-514350">
                  <a:buFont typeface="+mj-lt"/>
                  <a:buAutoNum type="alphaLcPeriod" startAt="2"/>
                  <a:defRPr sz="2800"/>
                </a:pPr>
                <a:r>
                  <a:rPr lang="en-US" dirty="0"/>
                  <a:t>The ratio of the length of the shortest side to the length of the longest side is</a:t>
                </a:r>
                <a:r>
                  <a:rPr lang="en-US" sz="2800" dirty="0"/>
                  <a:t>.</a:t>
                </a:r>
              </a:p>
              <a:p>
                <a:pPr>
                  <a:defRPr sz="2800"/>
                </a:pPr>
                <a14:m>
                  <m:oMathPara xmlns:m="http://schemas.openxmlformats.org/officeDocument/2006/math">
                    <m:oMathParaPr>
                      <m:jc m:val="centerGroup"/>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10</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in</m:t>
                          </m:r>
                          <m:r>
                            <a:rPr lang="en-US" sz="2800" b="0" i="1" smtClean="0">
                              <a:latin typeface="Cambria Math" panose="02040503050406030204" pitchFamily="18" charset="0"/>
                            </a:rPr>
                            <m:t>.</m:t>
                          </m:r>
                        </m:num>
                        <m:den>
                          <m:r>
                            <a:rPr lang="en-US" sz="2800" b="0" i="1" smtClean="0">
                              <a:latin typeface="Cambria Math" panose="02040503050406030204" pitchFamily="18" charset="0"/>
                            </a:rPr>
                            <m:t>26</m:t>
                          </m:r>
                          <m:r>
                            <a:rPr lang="en-US" sz="2800" b="0" i="1" smtClean="0">
                              <a:latin typeface="Cambria Math" panose="02040503050406030204" pitchFamily="18" charset="0"/>
                            </a:rPr>
                            <m:t> </m:t>
                          </m:r>
                          <m:r>
                            <m:rPr>
                              <m:sty m:val="p"/>
                            </m:rPr>
                            <a:rPr lang="en-US" sz="2800" b="0" i="0" smtClean="0">
                              <a:latin typeface="Cambria Math" panose="02040503050406030204" pitchFamily="18" charset="0"/>
                            </a:rPr>
                            <m:t>in</m:t>
                          </m:r>
                          <m:r>
                            <a:rPr lang="en-US" sz="2800" b="0" i="1" smtClean="0">
                              <a:latin typeface="Cambria Math" panose="02040503050406030204" pitchFamily="18" charset="0"/>
                            </a:rPr>
                            <m:t>.</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m:t>
                          </m:r>
                        </m:num>
                        <m:den>
                          <m:r>
                            <a:rPr lang="en-US" sz="2800" b="0" i="1" smtClean="0">
                              <a:latin typeface="Cambria Math" panose="02040503050406030204" pitchFamily="18" charset="0"/>
                            </a:rPr>
                            <m:t>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13</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5</m:t>
                          </m:r>
                        </m:num>
                        <m:den>
                          <m:r>
                            <a:rPr lang="en-US" sz="2800" b="0" i="1" smtClean="0">
                              <a:latin typeface="Cambria Math" panose="02040503050406030204" pitchFamily="18" charset="0"/>
                            </a:rPr>
                            <m:t>13</m:t>
                          </m:r>
                        </m:den>
                      </m:f>
                      <m:r>
                        <a:rPr lang="en-US" sz="2800" b="0" i="1" smtClean="0">
                          <a:latin typeface="Cambria Math" panose="02040503050406030204" pitchFamily="18" charset="0"/>
                        </a:rPr>
                        <m:t>.</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cxnSp>
        <p:nvCxnSpPr>
          <p:cNvPr id="6" name="Straight Connector 5">
            <a:extLst>
              <a:ext uri="{FF2B5EF4-FFF2-40B4-BE49-F238E27FC236}">
                <a16:creationId xmlns:a16="http://schemas.microsoft.com/office/drawing/2014/main" id="{1B83AE32-39E8-B975-5814-432405FD1A6B}"/>
              </a:ext>
            </a:extLst>
          </p:cNvPr>
          <p:cNvCxnSpPr>
            <a:cxnSpLocks/>
          </p:cNvCxnSpPr>
          <p:nvPr/>
        </p:nvCxnSpPr>
        <p:spPr>
          <a:xfrm flipH="1">
            <a:off x="3429000" y="2471854"/>
            <a:ext cx="381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58C06D3-E545-FF9C-0DA0-44312E7AB4B5}"/>
              </a:ext>
            </a:extLst>
          </p:cNvPr>
          <p:cNvCxnSpPr>
            <a:cxnSpLocks/>
          </p:cNvCxnSpPr>
          <p:nvPr/>
        </p:nvCxnSpPr>
        <p:spPr>
          <a:xfrm flipH="1">
            <a:off x="3406698" y="3027742"/>
            <a:ext cx="381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2DE952A-714B-5F34-F8E4-AD4904FBB110}"/>
              </a:ext>
            </a:extLst>
          </p:cNvPr>
          <p:cNvCxnSpPr/>
          <p:nvPr/>
        </p:nvCxnSpPr>
        <p:spPr>
          <a:xfrm flipH="1">
            <a:off x="4191000" y="2471854"/>
            <a:ext cx="381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F42ED6D-D28F-B868-DB58-2686C557AA0E}"/>
              </a:ext>
            </a:extLst>
          </p:cNvPr>
          <p:cNvCxnSpPr/>
          <p:nvPr/>
        </p:nvCxnSpPr>
        <p:spPr>
          <a:xfrm flipH="1">
            <a:off x="4267200" y="3027742"/>
            <a:ext cx="381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5C707DA-4AC2-BC4A-2E8B-0893D9A87BEF}"/>
              </a:ext>
            </a:extLst>
          </p:cNvPr>
          <p:cNvCxnSpPr/>
          <p:nvPr/>
        </p:nvCxnSpPr>
        <p:spPr>
          <a:xfrm flipH="1">
            <a:off x="3429000" y="4724400"/>
            <a:ext cx="457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BC42428-57DF-0EBB-ED51-ACF079FB5CAB}"/>
              </a:ext>
            </a:extLst>
          </p:cNvPr>
          <p:cNvCxnSpPr/>
          <p:nvPr/>
        </p:nvCxnSpPr>
        <p:spPr>
          <a:xfrm flipH="1">
            <a:off x="3429000" y="5207977"/>
            <a:ext cx="457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992C8BD-8FFF-D315-519A-0D966749A8D8}"/>
              </a:ext>
            </a:extLst>
          </p:cNvPr>
          <p:cNvCxnSpPr>
            <a:cxnSpLocks/>
          </p:cNvCxnSpPr>
          <p:nvPr/>
        </p:nvCxnSpPr>
        <p:spPr>
          <a:xfrm flipH="1">
            <a:off x="4381500" y="4690947"/>
            <a:ext cx="266700" cy="3382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49C59F3-BE2A-C8C6-5984-AE2BEA145C29}"/>
              </a:ext>
            </a:extLst>
          </p:cNvPr>
          <p:cNvCxnSpPr>
            <a:cxnSpLocks/>
          </p:cNvCxnSpPr>
          <p:nvPr/>
        </p:nvCxnSpPr>
        <p:spPr>
          <a:xfrm flipH="1">
            <a:off x="4267200" y="5207977"/>
            <a:ext cx="266700" cy="3382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4502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471172"/>
              </a:xfrm>
            </p:spPr>
            <p:txBody>
              <a:bodyPr>
                <a:spAutoFit/>
              </a:bodyPr>
              <a:lstStyle/>
              <a:p>
                <a:r>
                  <a:rPr lang="en-US" dirty="0"/>
                  <a:t>Notice that the answers to Parts </a:t>
                </a:r>
                <a:r>
                  <a:rPr lang="en-US" i="0" dirty="0">
                    <a:latin typeface="+mj-lt"/>
                  </a:rPr>
                  <a:t>a</a:t>
                </a:r>
                <a:r>
                  <a:rPr lang="en-US" dirty="0"/>
                  <a:t>. and </a:t>
                </a:r>
                <a:r>
                  <a:rPr lang="en-US" i="0" dirty="0">
                    <a:latin typeface="+mj-lt"/>
                  </a:rPr>
                  <a:t>b</a:t>
                </a:r>
                <a:r>
                  <a:rPr lang="en-US" dirty="0"/>
                  <a:t>. in Example </a:t>
                </a:r>
                <a14:m>
                  <m:oMath xmlns:m="http://schemas.openxmlformats.org/officeDocument/2006/math">
                    <m:r>
                      <a:rPr lang="en-US" i="1" dirty="0" smtClean="0">
                        <a:latin typeface="Cambria Math" panose="02040503050406030204" pitchFamily="18" charset="0"/>
                      </a:rPr>
                      <m:t>3</m:t>
                    </m:r>
                  </m:oMath>
                </a14:m>
                <a:endParaRPr lang="en-US" dirty="0"/>
              </a:p>
              <a:p>
                <a:r>
                  <a:rPr lang="en-US" dirty="0"/>
                  <a:t>illustrate how the order of the comparison in the ratio is critical.</a:t>
                </a: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471172"/>
              </a:xfrm>
              <a:blipFill>
                <a:blip r:embed="rId2"/>
                <a:stretch>
                  <a:fillRect l="-1328" t="-3252" b="-9756"/>
                </a:stretch>
              </a:blipFill>
            </p:spPr>
            <p:txBody>
              <a:bodyPr/>
              <a:lstStyle/>
              <a:p>
                <a:r>
                  <a:rPr lang="en-US">
                    <a:noFill/>
                  </a:rPr>
                  <a:t> </a:t>
                </a:r>
              </a:p>
            </p:txBody>
          </p:sp>
        </mc:Fallback>
      </mc:AlternateContent>
    </p:spTree>
    <p:extLst>
      <p:ext uri="{BB962C8B-B14F-4D97-AF65-F5344CB8AC3E}">
        <p14:creationId xmlns:p14="http://schemas.microsoft.com/office/powerpoint/2010/main" val="56620907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1290</TotalTime>
  <Words>1759</Words>
  <Application>Microsoft Office PowerPoint</Application>
  <PresentationFormat>On-screen Show (4:3)</PresentationFormat>
  <Paragraphs>182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Cambria Math</vt:lpstr>
      <vt:lpstr>Courier New</vt:lpstr>
      <vt:lpstr>Arial</vt:lpstr>
      <vt:lpstr>Office Theme</vt:lpstr>
      <vt:lpstr>Section 2.5</vt:lpstr>
      <vt:lpstr>Definition: Ratios</vt:lpstr>
      <vt:lpstr>Example 1: Application: Writing Ratios</vt:lpstr>
      <vt:lpstr>Example 2: Application: Writing Ratios from Graphs</vt:lpstr>
      <vt:lpstr>Example 2: Application: Writing Ratios from Graphs (cont.)</vt:lpstr>
      <vt:lpstr>Example 2: Application: Writing Ratios from Graphs (cont.)</vt:lpstr>
      <vt:lpstr>Example 3: Writing Ratios in Geometry</vt:lpstr>
      <vt:lpstr>Example 3: Writing Ratios in Geometry (cont.)</vt:lpstr>
      <vt:lpstr>Note</vt:lpstr>
      <vt:lpstr>Example 4: Writing a Rate</vt:lpstr>
      <vt:lpstr>Procedure: Changing Rates to Unit Rates</vt:lpstr>
      <vt:lpstr>Example 5: Application: Writing a Unit Rate</vt:lpstr>
      <vt:lpstr>Note</vt:lpstr>
      <vt:lpstr>Example 6: Application: Comparing Unit Prices</vt:lpstr>
      <vt:lpstr>Example 6: Application: Comparing Unit Prices (cont.)</vt:lpstr>
      <vt:lpstr>Example 6: Application: Comparing Unit Prices (cont.)</vt:lpstr>
      <vt:lpstr>Example 6: Application: Comparing Unit Prices (cont.)</vt:lpstr>
      <vt:lpstr>Definition: Proportions</vt:lpstr>
      <vt:lpstr>Example 7: Verifying Proportions</vt:lpstr>
      <vt:lpstr>Procedure: To Solve a Proportion</vt:lpstr>
      <vt:lpstr>Example 8: Solving Proportions</vt:lpstr>
      <vt:lpstr>Example 9: Solving Proportions</vt:lpstr>
      <vt:lpstr>Example 9: Solving Proportions (cont.)</vt:lpstr>
      <vt:lpstr>Procedure: Solve an Application Using a Proportion</vt:lpstr>
      <vt:lpstr>Example 10: Application: Solving Proportions</vt:lpstr>
      <vt:lpstr>Example 10: Application: Solving Proportions (cont.)</vt:lpstr>
      <vt:lpstr>Example 11: Application: Solving Proportions</vt:lpstr>
      <vt:lpstr>Example 11: Application: Solving Proportions (cont.)</vt:lpstr>
      <vt:lpstr>Completion Example 12: Application: Solving Proportions</vt:lpstr>
      <vt:lpstr>Completion Example 12: Application: Solving Proportions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137</cp:revision>
  <dcterms:created xsi:type="dcterms:W3CDTF">2013-04-26T14:43:13Z</dcterms:created>
  <dcterms:modified xsi:type="dcterms:W3CDTF">2024-08-07T19:26:24Z</dcterms:modified>
</cp:coreProperties>
</file>