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257" r:id="rId3"/>
    <p:sldId id="258" r:id="rId4"/>
    <p:sldId id="260" r:id="rId5"/>
    <p:sldId id="279" r:id="rId6"/>
    <p:sldId id="278" r:id="rId7"/>
    <p:sldId id="280" r:id="rId8"/>
    <p:sldId id="281" r:id="rId9"/>
    <p:sldId id="263" r:id="rId10"/>
    <p:sldId id="264" r:id="rId11"/>
    <p:sldId id="282" r:id="rId12"/>
    <p:sldId id="284" r:id="rId13"/>
    <p:sldId id="285" r:id="rId14"/>
    <p:sldId id="286" r:id="rId15"/>
    <p:sldId id="287" r:id="rId16"/>
    <p:sldId id="268" r:id="rId17"/>
    <p:sldId id="288" r:id="rId18"/>
    <p:sldId id="270" r:id="rId19"/>
    <p:sldId id="289" r:id="rId20"/>
    <p:sldId id="272" r:id="rId21"/>
    <p:sldId id="290" r:id="rId22"/>
    <p:sldId id="275" r:id="rId23"/>
    <p:sldId id="291" r:id="rId24"/>
  </p:sldIdLst>
  <p:sldSz cx="9144000" cy="6858000" type="screen4x3"/>
  <p:notesSz cx="6858000" cy="9144000"/>
  <p:embeddedFontLst>
    <p:embeddedFont>
      <p:font typeface="Cambria Math" panose="02040503050406030204" pitchFamily="18" charset="0"/>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8/7/2024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850598"/>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3.xml"/><Relationship Id="rId4" Type="http://schemas.openxmlformats.org/officeDocument/2006/relationships/image" Target="../media/image25.png"/></Relationships>
</file>

<file path=ppt/slides/_rels/slide1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3.xml"/><Relationship Id="rId4" Type="http://schemas.openxmlformats.org/officeDocument/2006/relationships/image" Target="../media/image29.png"/></Relationships>
</file>

<file path=ppt/slides/_rels/slide1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3.xml"/><Relationship Id="rId5" Type="http://schemas.openxmlformats.org/officeDocument/2006/relationships/image" Target="../media/image37.png"/><Relationship Id="rId4" Type="http://schemas.openxmlformats.org/officeDocument/2006/relationships/image" Target="../media/image36.png"/></Relationships>
</file>

<file path=ppt/slides/_rels/slide2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3.xml"/><Relationship Id="rId4" Type="http://schemas.openxmlformats.org/officeDocument/2006/relationships/image" Target="../media/image4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Modeling </a:t>
            </a:r>
            <a:r>
              <a:rPr lang="en-US" dirty="0"/>
              <a:t>U</a:t>
            </a:r>
            <a:r>
              <a:rPr dirty="0"/>
              <a:t>sing Variation</a:t>
            </a:r>
          </a:p>
        </p:txBody>
      </p:sp>
      <p:sp>
        <p:nvSpPr>
          <p:cNvPr id="3" name="Title 2"/>
          <p:cNvSpPr>
            <a:spLocks noGrp="1"/>
          </p:cNvSpPr>
          <p:nvPr>
            <p:ph type="title"/>
          </p:nvPr>
        </p:nvSpPr>
        <p:spPr/>
        <p:txBody>
          <a:bodyPr/>
          <a:lstStyle/>
          <a:p>
            <a:r>
              <a:t>Section 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3: Inverse Variation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If </a:t>
                </a:r>
                <a14:m>
                  <m:oMath xmlns:m="http://schemas.openxmlformats.org/officeDocument/2006/math">
                    <m:r>
                      <a:rPr lang="en-US">
                        <a:latin typeface="Cambria Math" panose="02040503050406030204" pitchFamily="18" charset="0"/>
                      </a:rPr>
                      <m:t>𝑦</m:t>
                    </m:r>
                  </m:oMath>
                </a14:m>
                <a:r>
                  <a:rPr lang="en-US" sz="2800" dirty="0"/>
                  <a:t> varies inversely as the cube of </a:t>
                </a:r>
                <a14:m>
                  <m:oMath xmlns:m="http://schemas.openxmlformats.org/officeDocument/2006/math">
                    <m:r>
                      <a:rPr lang="en-US">
                        <a:latin typeface="Cambria Math" panose="02040503050406030204" pitchFamily="18" charset="0"/>
                      </a:rPr>
                      <m:t>𝑥</m:t>
                    </m:r>
                  </m:oMath>
                </a14:m>
                <a:r>
                  <a:rPr lang="en-US" sz="2800" dirty="0"/>
                  <a:t>, and </a:t>
                </a:r>
                <a14:m>
                  <m:oMath xmlns:m="http://schemas.openxmlformats.org/officeDocument/2006/math">
                    <m:r>
                      <a:rPr lang="en-US">
                        <a:latin typeface="Cambria Math" panose="02040503050406030204" pitchFamily="18" charset="0"/>
                      </a:rPr>
                      <m:t>𝑦</m:t>
                    </m:r>
                    <m:r>
                      <a:rPr lang="en-US">
                        <a:latin typeface="Cambria Math" panose="02040503050406030204" pitchFamily="18" charset="0"/>
                      </a:rPr>
                      <m:t>=−1</m:t>
                    </m:r>
                  </m:oMath>
                </a14:m>
                <a:r>
                  <a:rPr lang="en-US" sz="2800" dirty="0"/>
                  <a:t> when </a:t>
                </a:r>
                <a14:m>
                  <m:oMath xmlns:m="http://schemas.openxmlformats.org/officeDocument/2006/math">
                    <m:r>
                      <a:rPr lang="en-US">
                        <a:latin typeface="Cambria Math" panose="02040503050406030204" pitchFamily="18" charset="0"/>
                      </a:rPr>
                      <m:t>𝑥</m:t>
                    </m:r>
                    <m:r>
                      <a:rPr lang="en-US">
                        <a:latin typeface="Cambria Math" panose="02040503050406030204" pitchFamily="18" charset="0"/>
                      </a:rPr>
                      <m:t>=3</m:t>
                    </m:r>
                  </m:oMath>
                </a14:m>
                <a:r>
                  <a:rPr lang="en-US" sz="2800" dirty="0"/>
                  <a:t>, find </a:t>
                </a:r>
                <a14:m>
                  <m:oMath xmlns:m="http://schemas.openxmlformats.org/officeDocument/2006/math">
                    <m:r>
                      <a:rPr lang="en-US">
                        <a:latin typeface="Cambria Math" panose="02040503050406030204" pitchFamily="18" charset="0"/>
                      </a:rPr>
                      <m:t>𝑦</m:t>
                    </m:r>
                  </m:oMath>
                </a14:m>
                <a:r>
                  <a:rPr lang="en-US" sz="2800" dirty="0"/>
                  <a:t> if </a:t>
                </a:r>
                <a14:m>
                  <m:oMath xmlns:m="http://schemas.openxmlformats.org/officeDocument/2006/math">
                    <m:r>
                      <a:rPr lang="en-US">
                        <a:latin typeface="Cambria Math" panose="02040503050406030204" pitchFamily="18" charset="0"/>
                      </a:rPr>
                      <m:t>𝑥</m:t>
                    </m:r>
                    <m:r>
                      <a:rPr lang="en-US">
                        <a:latin typeface="Cambria Math" panose="02040503050406030204" pitchFamily="18" charset="0"/>
                      </a:rPr>
                      <m:t>=−3</m:t>
                    </m:r>
                  </m:oMath>
                </a14:m>
                <a:r>
                  <a:rPr lang="en-US" sz="2800" dirty="0"/>
                  <a:t>.</a:t>
                </a:r>
              </a:p>
              <a:p>
                <a:pPr>
                  <a:defRPr sz="2800"/>
                </a:pPr>
                <a:r>
                  <a:rPr lang="en-US" b="1" dirty="0"/>
                  <a:t>Solution</a:t>
                </a:r>
              </a:p>
              <a:p>
                <a:pPr>
                  <a:defRPr sz="2800"/>
                </a:pPr>
                <a:r>
                  <a:rPr lang="en-US" sz="2800" dirty="0"/>
                  <a:t>	</a:t>
                </a:r>
                <a14:m>
                  <m:oMath xmlns:m="http://schemas.openxmlformats.org/officeDocument/2006/math">
                    <m:r>
                      <a:rPr lang="en-US" sz="2800" b="0" i="0"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𝑘</m:t>
                        </m:r>
                      </m:num>
                      <m:den>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3</m:t>
                            </m:r>
                          </m:sup>
                        </m:sSup>
                      </m:den>
                    </m:f>
                  </m:oMath>
                </a14:m>
                <a:endParaRPr lang="en-US" sz="2800" dirty="0"/>
              </a:p>
              <a:p>
                <a:pPr>
                  <a:defRPr sz="2800"/>
                </a:pPr>
                <a:r>
                  <a:rPr lang="en-IN" dirty="0"/>
                  <a:t>	</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𝑘</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3</m:t>
                            </m:r>
                          </m:e>
                          <m:sup>
                            <m:r>
                              <a:rPr lang="en-US" b="0" i="1" smtClean="0">
                                <a:latin typeface="Cambria Math" panose="02040503050406030204" pitchFamily="18" charset="0"/>
                              </a:rPr>
                              <m:t>3</m:t>
                            </m:r>
                          </m:sup>
                        </m:sSup>
                      </m:den>
                    </m:f>
                  </m:oMath>
                </a14:m>
                <a:endParaRPr lang="en-US" sz="2800" dirty="0"/>
              </a:p>
              <a:p>
                <a:pPr>
                  <a:defRPr sz="2800"/>
                </a:pPr>
                <a:r>
                  <a:rPr lang="en-US" sz="2800" dirty="0"/>
                  <a:t>	  </a:t>
                </a:r>
                <a14:m>
                  <m:oMath xmlns:m="http://schemas.openxmlformats.org/officeDocument/2006/math">
                    <m:r>
                      <a:rPr lang="en-US" sz="2800" b="0" i="1" smtClean="0">
                        <a:latin typeface="Cambria Math" panose="02040503050406030204" pitchFamily="18" charset="0"/>
                      </a:rPr>
                      <m:t>−1=</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𝑘</m:t>
                        </m:r>
                      </m:num>
                      <m:den>
                        <m:r>
                          <a:rPr lang="en-US" sz="2800" b="0" i="1" smtClean="0">
                            <a:latin typeface="Cambria Math" panose="02040503050406030204" pitchFamily="18" charset="0"/>
                          </a:rPr>
                          <m:t>27</m:t>
                        </m:r>
                      </m:den>
                    </m:f>
                  </m:oMath>
                </a14:m>
                <a:endParaRPr lang="en-US" sz="2800" dirty="0"/>
              </a:p>
              <a:p>
                <a:pPr>
                  <a:defRPr sz="2800"/>
                </a:pPr>
                <a:r>
                  <a:rPr lang="en-IN" dirty="0"/>
                  <a:t>	</a:t>
                </a:r>
                <a14:m>
                  <m:oMath xmlns:m="http://schemas.openxmlformats.org/officeDocument/2006/math">
                    <m:r>
                      <a:rPr lang="en-US" b="0" i="1" smtClean="0">
                        <a:latin typeface="Cambria Math" panose="02040503050406030204" pitchFamily="18" charset="0"/>
                      </a:rPr>
                      <m:t>−27=</m:t>
                    </m:r>
                    <m:r>
                      <a:rPr lang="en-US" b="0" i="1" smtClean="0">
                        <a:latin typeface="Cambria Math" panose="02040503050406030204" pitchFamily="18" charset="0"/>
                      </a:rPr>
                      <m:t>𝑘</m:t>
                    </m:r>
                  </m:oMath>
                </a14:m>
                <a:endParaRPr lang="en-US" sz="2800" dirty="0"/>
              </a:p>
              <a:p>
                <a:pPr>
                  <a:defRPr sz="2800"/>
                </a:pPr>
                <a:r>
                  <a:rPr lang="en-IN" dirty="0"/>
                  <a:t>So </a:t>
                </a:r>
                <a14:m>
                  <m:oMath xmlns:m="http://schemas.openxmlformats.org/officeDocument/2006/math">
                    <m:r>
                      <a:rPr lang="en-US" b="0" i="1" smtClean="0">
                        <a:latin typeface="Cambria Math" panose="02040503050406030204" pitchFamily="18" charset="0"/>
                      </a:rPr>
                      <m:t>𝑦</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−27</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den>
                    </m:f>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b="-491"/>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BA76D711-B3C7-AE4A-385E-63DB1C3585D7}"/>
              </a:ext>
            </a:extLst>
          </p:cNvPr>
          <p:cNvSpPr txBox="1"/>
          <p:nvPr/>
        </p:nvSpPr>
        <p:spPr>
          <a:xfrm>
            <a:off x="3559097" y="2715322"/>
            <a:ext cx="3962400" cy="369332"/>
          </a:xfrm>
          <a:prstGeom prst="rect">
            <a:avLst/>
          </a:prstGeom>
          <a:noFill/>
        </p:spPr>
        <p:txBody>
          <a:bodyPr wrap="square" rtlCol="0">
            <a:spAutoFit/>
          </a:bodyPr>
          <a:lstStyle/>
          <a:p>
            <a:r>
              <a:rPr lang="en-IN" dirty="0"/>
              <a:t>The general formula for inverse variation</a:t>
            </a:r>
          </a:p>
        </p:txBody>
      </p: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09882E8B-311E-74FB-0D37-A7EF91B3ACD5}"/>
                  </a:ext>
                </a:extLst>
              </p:cNvPr>
              <p:cNvSpPr txBox="1"/>
              <p:nvPr/>
            </p:nvSpPr>
            <p:spPr>
              <a:xfrm>
                <a:off x="3559096" y="3440668"/>
                <a:ext cx="4746703" cy="369332"/>
              </a:xfrm>
              <a:prstGeom prst="rect">
                <a:avLst/>
              </a:prstGeom>
              <a:noFill/>
            </p:spPr>
            <p:txBody>
              <a:bodyPr wrap="square" rtlCol="0">
                <a:spAutoFit/>
              </a:bodyPr>
              <a:lstStyle/>
              <a:p>
                <a:r>
                  <a:rPr lang="en-US" dirty="0"/>
                  <a:t>Substitute the known values and solve for </a:t>
                </a:r>
                <a14:m>
                  <m:oMath xmlns:m="http://schemas.openxmlformats.org/officeDocument/2006/math">
                    <m:r>
                      <a:rPr lang="en-US" i="1" dirty="0" smtClean="0">
                        <a:latin typeface="Cambria Math" panose="02040503050406030204" pitchFamily="18" charset="0"/>
                      </a:rPr>
                      <m:t>𝑘</m:t>
                    </m:r>
                  </m:oMath>
                </a14:m>
                <a:r>
                  <a:rPr lang="en-US" dirty="0"/>
                  <a:t>.</a:t>
                </a:r>
                <a:endParaRPr lang="en-IN" dirty="0"/>
              </a:p>
            </p:txBody>
          </p:sp>
        </mc:Choice>
        <mc:Fallback>
          <p:sp>
            <p:nvSpPr>
              <p:cNvPr id="5" name="TextBox 4">
                <a:extLst>
                  <a:ext uri="{FF2B5EF4-FFF2-40B4-BE49-F238E27FC236}">
                    <a16:creationId xmlns:a16="http://schemas.microsoft.com/office/drawing/2014/main" id="{09882E8B-311E-74FB-0D37-A7EF91B3ACD5}"/>
                  </a:ext>
                </a:extLst>
              </p:cNvPr>
              <p:cNvSpPr txBox="1">
                <a:spLocks noRot="1" noChangeAspect="1" noMove="1" noResize="1" noEditPoints="1" noAdjustHandles="1" noChangeArrowheads="1" noChangeShapeType="1" noTextEdit="1"/>
              </p:cNvSpPr>
              <p:nvPr/>
            </p:nvSpPr>
            <p:spPr>
              <a:xfrm>
                <a:off x="3559096" y="3440668"/>
                <a:ext cx="4746703" cy="369332"/>
              </a:xfrm>
              <a:prstGeom prst="rect">
                <a:avLst/>
              </a:prstGeom>
              <a:blipFill>
                <a:blip r:embed="rId3"/>
                <a:stretch>
                  <a:fillRect l="-1157" t="-8197" b="-2459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767BAA8-54D1-3BEA-3F53-D584D82261F2}"/>
                  </a:ext>
                </a:extLst>
              </p:cNvPr>
              <p:cNvSpPr txBox="1"/>
              <p:nvPr/>
            </p:nvSpPr>
            <p:spPr>
              <a:xfrm>
                <a:off x="3559096" y="4764628"/>
                <a:ext cx="4746703" cy="369332"/>
              </a:xfrm>
              <a:prstGeom prst="rect">
                <a:avLst/>
              </a:prstGeom>
              <a:noFill/>
            </p:spPr>
            <p:txBody>
              <a:bodyPr wrap="square" rtlCol="0">
                <a:spAutoFit/>
              </a:bodyPr>
              <a:lstStyle/>
              <a:p>
                <a:r>
                  <a:rPr lang="en-US" dirty="0"/>
                  <a:t>Use this value for </a:t>
                </a:r>
                <a14:m>
                  <m:oMath xmlns:m="http://schemas.openxmlformats.org/officeDocument/2006/math">
                    <m:r>
                      <a:rPr lang="en-US" b="0" i="1" dirty="0" smtClean="0">
                        <a:latin typeface="Cambria Math" panose="02040503050406030204" pitchFamily="18" charset="0"/>
                      </a:rPr>
                      <m:t>𝑘</m:t>
                    </m:r>
                  </m:oMath>
                </a14:m>
                <a:r>
                  <a:rPr lang="en-US" dirty="0"/>
                  <a:t> in the general formula.</a:t>
                </a:r>
                <a:endParaRPr lang="en-IN" dirty="0"/>
              </a:p>
            </p:txBody>
          </p:sp>
        </mc:Choice>
        <mc:Fallback xmlns="">
          <p:sp>
            <p:nvSpPr>
              <p:cNvPr id="6" name="TextBox 5">
                <a:extLst>
                  <a:ext uri="{FF2B5EF4-FFF2-40B4-BE49-F238E27FC236}">
                    <a16:creationId xmlns:a16="http://schemas.microsoft.com/office/drawing/2014/main" id="{4767BAA8-54D1-3BEA-3F53-D584D82261F2}"/>
                  </a:ext>
                </a:extLst>
              </p:cNvPr>
              <p:cNvSpPr txBox="1">
                <a:spLocks noRot="1" noChangeAspect="1" noMove="1" noResize="1" noEditPoints="1" noAdjustHandles="1" noChangeArrowheads="1" noChangeShapeType="1" noTextEdit="1"/>
              </p:cNvSpPr>
              <p:nvPr/>
            </p:nvSpPr>
            <p:spPr>
              <a:xfrm>
                <a:off x="3559096" y="4764628"/>
                <a:ext cx="4746703" cy="369332"/>
              </a:xfrm>
              <a:prstGeom prst="rect">
                <a:avLst/>
              </a:prstGeom>
              <a:blipFill>
                <a:blip r:embed="rId4"/>
                <a:stretch>
                  <a:fillRect l="-1157" t="-10000" b="-26667"/>
                </a:stretch>
              </a:blipFill>
            </p:spPr>
            <p:txBody>
              <a:bodyPr/>
              <a:lstStyle/>
              <a:p>
                <a:r>
                  <a:rPr lang="en-IN">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Inverse Variation</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Thus, if </a:t>
                </a:r>
                <a14:m>
                  <m:oMath xmlns:m="http://schemas.openxmlformats.org/officeDocument/2006/math">
                    <m:r>
                      <a:rPr lang="en-US">
                        <a:latin typeface="Cambria Math" panose="02040503050406030204" pitchFamily="18" charset="0"/>
                      </a:rPr>
                      <m:t>𝑥</m:t>
                    </m:r>
                    <m:r>
                      <a:rPr lang="en-US">
                        <a:latin typeface="Cambria Math" panose="02040503050406030204" pitchFamily="18" charset="0"/>
                      </a:rPr>
                      <m:t>=−</m:t>
                    </m:r>
                    <m:r>
                      <a:rPr lang="en-US">
                        <a:latin typeface="Cambria Math" panose="02040503050406030204" pitchFamily="18" charset="0"/>
                      </a:rPr>
                      <m:t>3</m:t>
                    </m:r>
                  </m:oMath>
                </a14:m>
                <a:r>
                  <a:rPr lang="en-US" sz="2800" dirty="0"/>
                  <a:t>, then </a:t>
                </a:r>
                <a14:m>
                  <m:oMath xmlns:m="http://schemas.openxmlformats.org/officeDocument/2006/math">
                    <m:r>
                      <a:rPr lang="en-US">
                        <a:latin typeface="Cambria Math" panose="02040503050406030204" pitchFamily="18" charset="0"/>
                      </a:rPr>
                      <m:t>𝑦</m:t>
                    </m:r>
                    <m:r>
                      <a:rPr lang="en-US" b="0" i="0"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m:t>
                        </m:r>
                        <m:r>
                          <a:rPr lang="en-US" b="0" i="1" smtClean="0">
                            <a:latin typeface="Cambria Math" panose="02040503050406030204" pitchFamily="18" charset="0"/>
                          </a:rPr>
                          <m:t>27</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m:t>
                            </m:r>
                          </m:e>
                          <m:sup>
                            <m:r>
                              <a:rPr lang="en-US" b="0" i="1" smtClean="0">
                                <a:latin typeface="Cambria Math" panose="02040503050406030204" pitchFamily="18" charset="0"/>
                              </a:rPr>
                              <m:t>3</m:t>
                            </m:r>
                          </m:sup>
                        </m:sSup>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m:t>
                        </m:r>
                        <m:r>
                          <a:rPr lang="en-US" b="0" i="1" smtClean="0">
                            <a:latin typeface="Cambria Math" panose="02040503050406030204" pitchFamily="18" charset="0"/>
                          </a:rPr>
                          <m:t>27</m:t>
                        </m:r>
                      </m:num>
                      <m:den>
                        <m:r>
                          <a:rPr lang="en-US" b="0" i="1" smtClean="0">
                            <a:latin typeface="Cambria Math" panose="02040503050406030204" pitchFamily="18" charset="0"/>
                          </a:rPr>
                          <m:t>−</m:t>
                        </m:r>
                        <m:r>
                          <a:rPr lang="en-US" b="0" i="1" smtClean="0">
                            <a:latin typeface="Cambria Math" panose="02040503050406030204" pitchFamily="18" charset="0"/>
                          </a:rPr>
                          <m:t>27</m:t>
                        </m:r>
                      </m:den>
                    </m:f>
                    <m:r>
                      <a:rPr lang="en-US">
                        <a:latin typeface="Cambria Math" panose="02040503050406030204" pitchFamily="18" charset="0"/>
                      </a:rPr>
                      <m:t>=</m:t>
                    </m:r>
                    <m:r>
                      <a:rPr lang="en-US" b="0" i="0" smtClean="0">
                        <a:latin typeface="Cambria Math" panose="02040503050406030204" pitchFamily="18" charset="0"/>
                      </a:rPr>
                      <m:t>1</m:t>
                    </m:r>
                  </m:oMath>
                </a14:m>
                <a:r>
                  <a:rPr lang="en-US"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Tree>
    <p:extLst>
      <p:ext uri="{BB962C8B-B14F-4D97-AF65-F5344CB8AC3E}">
        <p14:creationId xmlns:p14="http://schemas.microsoft.com/office/powerpoint/2010/main" val="2677728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4: Application: Inverse Variation</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The gravitational force </a:t>
                </a:r>
                <a14:m>
                  <m:oMath xmlns:m="http://schemas.openxmlformats.org/officeDocument/2006/math">
                    <m:r>
                      <a:rPr lang="en-US" i="1" dirty="0" smtClean="0">
                        <a:latin typeface="Cambria Math" panose="02040503050406030204" pitchFamily="18" charset="0"/>
                      </a:rPr>
                      <m:t>𝐹</m:t>
                    </m:r>
                  </m:oMath>
                </a14:m>
                <a:r>
                  <a:rPr lang="en-US" dirty="0"/>
                  <a:t> between an object and the Earth is inversely proportional to the square of the distance </a:t>
                </a:r>
                <a14:m>
                  <m:oMath xmlns:m="http://schemas.openxmlformats.org/officeDocument/2006/math">
                    <m:r>
                      <a:rPr lang="en-US" i="1" dirty="0" smtClean="0">
                        <a:latin typeface="Cambria Math" panose="02040503050406030204" pitchFamily="18" charset="0"/>
                      </a:rPr>
                      <m:t>𝑑</m:t>
                    </m:r>
                  </m:oMath>
                </a14:m>
                <a:r>
                  <a:rPr lang="en-US" dirty="0"/>
                  <a:t> from the object to the center of the Earth. Hence we have the formula</a:t>
                </a:r>
              </a:p>
              <a:p>
                <a:pPr>
                  <a:defRPr sz="2800"/>
                </a:pPr>
                <a14:m>
                  <m:oMath xmlns:m="http://schemas.openxmlformats.org/officeDocument/2006/math">
                    <m:r>
                      <a:rPr lang="en-US" sz="2800" b="0" i="1" smtClean="0">
                        <a:latin typeface="Cambria Math" panose="02040503050406030204" pitchFamily="18" charset="0"/>
                      </a:rPr>
                      <m:t>𝐹</m:t>
                    </m:r>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𝑑</m:t>
                        </m:r>
                      </m:e>
                      <m:sup>
                        <m:r>
                          <a:rPr lang="en-US" sz="2800" b="0" i="1" smtClean="0">
                            <a:latin typeface="Cambria Math" panose="02040503050406030204" pitchFamily="18" charset="0"/>
                            <a:ea typeface="Cambria Math" panose="02040503050406030204" pitchFamily="18" charset="0"/>
                          </a:rPr>
                          <m:t>2</m:t>
                        </m:r>
                      </m:sup>
                    </m:sSup>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𝑘</m:t>
                    </m:r>
                  </m:oMath>
                </a14:m>
                <a:r>
                  <a:rPr lang="en-US" sz="2800" dirty="0"/>
                  <a:t> or </a:t>
                </a:r>
                <a14:m>
                  <m:oMath xmlns:m="http://schemas.openxmlformats.org/officeDocument/2006/math">
                    <m:r>
                      <a:rPr lang="en-US" sz="2800" b="0" i="1" smtClean="0">
                        <a:latin typeface="Cambria Math" panose="02040503050406030204" pitchFamily="18" charset="0"/>
                      </a:rPr>
                      <m:t>𝐹</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𝑘</m:t>
                        </m:r>
                      </m:num>
                      <m:den>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𝑑</m:t>
                            </m:r>
                          </m:e>
                          <m:sup>
                            <m:r>
                              <a:rPr lang="en-US" sz="2800" b="0" i="1" smtClean="0">
                                <a:latin typeface="Cambria Math" panose="02040503050406030204" pitchFamily="18" charset="0"/>
                              </a:rPr>
                              <m:t>2</m:t>
                            </m:r>
                          </m:sup>
                        </m:sSup>
                      </m:den>
                    </m:f>
                    <m:r>
                      <a:rPr lang="en-US" sz="2800" b="0" i="1" smtClean="0">
                        <a:latin typeface="Cambria Math" panose="02040503050406030204" pitchFamily="18" charset="0"/>
                      </a:rPr>
                      <m:t>,</m:t>
                    </m:r>
                  </m:oMath>
                </a14:m>
                <a:endParaRPr lang="en-US" sz="2800" dirty="0"/>
              </a:p>
              <a:p>
                <a:pPr>
                  <a:defRPr sz="2800"/>
                </a:pPr>
                <a:r>
                  <a:rPr lang="en-US" dirty="0"/>
                  <a:t>where	 	</a:t>
                </a:r>
                <a14:m>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 </m:t>
                    </m:r>
                  </m:oMath>
                </a14:m>
                <a:r>
                  <a:rPr lang="en-US" dirty="0"/>
                  <a:t>force,</a:t>
                </a:r>
              </a:p>
              <a:p>
                <a:pPr>
                  <a:defRPr sz="2800"/>
                </a:pPr>
                <a:r>
                  <a:rPr lang="en-US" dirty="0"/>
                  <a:t>		</a:t>
                </a:r>
                <a14:m>
                  <m:oMath xmlns:m="http://schemas.openxmlformats.org/officeDocument/2006/math">
                    <m:r>
                      <a:rPr lang="en-US" b="0" i="1" smtClean="0">
                        <a:latin typeface="Cambria Math" panose="02040503050406030204" pitchFamily="18" charset="0"/>
                      </a:rPr>
                      <m:t>𝑑</m:t>
                    </m:r>
                    <m:r>
                      <a:rPr lang="en-US" b="0" i="1" smtClean="0">
                        <a:latin typeface="Cambria Math" panose="02040503050406030204" pitchFamily="18" charset="0"/>
                      </a:rPr>
                      <m:t>=</m:t>
                    </m:r>
                  </m:oMath>
                </a14:m>
                <a:r>
                  <a:rPr lang="en-US" dirty="0"/>
                  <a:t> distance, and</a:t>
                </a:r>
              </a:p>
              <a:p>
                <a:pPr>
                  <a:defRPr sz="2800"/>
                </a:pPr>
                <a:r>
                  <a:rPr lang="en-US" dirty="0"/>
                  <a:t>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m:t>
                    </m:r>
                  </m:oMath>
                </a14:m>
                <a:r>
                  <a:rPr lang="en-US" dirty="0"/>
                  <a:t> constant of variation.		</a:t>
                </a:r>
              </a:p>
              <a:p>
                <a:pPr>
                  <a:defRPr sz="2800"/>
                </a:pPr>
                <a:r>
                  <a:rPr lang="en-US" dirty="0"/>
                  <a:t>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611740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4: Application: Inverse Variation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(As the distance of an object from the Earth becomes larger, the gravitational force exerted by the Earth on the object becomes smaller.)</a:t>
                </a:r>
              </a:p>
              <a:p>
                <a:pPr>
                  <a:defRPr sz="2800"/>
                </a:pPr>
                <a:r>
                  <a:rPr lang="en-US" dirty="0"/>
                  <a:t>If an astronaut weighs </a:t>
                </a:r>
                <a14:m>
                  <m:oMath xmlns:m="http://schemas.openxmlformats.org/officeDocument/2006/math">
                    <m:r>
                      <a:rPr lang="en-US" i="1" dirty="0" smtClean="0">
                        <a:latin typeface="Cambria Math" panose="02040503050406030204" pitchFamily="18" charset="0"/>
                      </a:rPr>
                      <m:t>200</m:t>
                    </m:r>
                  </m:oMath>
                </a14:m>
                <a:r>
                  <a:rPr lang="en-US" dirty="0"/>
                  <a:t> pounds on the surface of the Earth, what will he weigh </a:t>
                </a:r>
                <a14:m>
                  <m:oMath xmlns:m="http://schemas.openxmlformats.org/officeDocument/2006/math">
                    <m:r>
                      <a:rPr lang="en-US" i="1" dirty="0" smtClean="0">
                        <a:latin typeface="Cambria Math" panose="02040503050406030204" pitchFamily="18" charset="0"/>
                      </a:rPr>
                      <m:t>100</m:t>
                    </m:r>
                  </m:oMath>
                </a14:m>
                <a:r>
                  <a:rPr lang="en-US" dirty="0"/>
                  <a:t> miles above the Earth? Assume that the radius of the Earth is </a:t>
                </a:r>
                <a14:m>
                  <m:oMath xmlns:m="http://schemas.openxmlformats.org/officeDocument/2006/math">
                    <m:r>
                      <a:rPr lang="en-US" i="1" dirty="0" smtClean="0">
                        <a:latin typeface="Cambria Math" panose="02040503050406030204" pitchFamily="18" charset="0"/>
                      </a:rPr>
                      <m:t>4000</m:t>
                    </m:r>
                  </m:oMath>
                </a14:m>
                <a:r>
                  <a:rPr lang="en-US" dirty="0"/>
                  <a:t> miles.	</a:t>
                </a:r>
              </a:p>
              <a:p>
                <a:pPr>
                  <a:defRPr sz="2800"/>
                </a:pPr>
                <a:r>
                  <a:rPr lang="en-US" dirty="0"/>
                  <a:t>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2493295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4: Application: Inverse Variation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b="1" dirty="0"/>
                  <a:t>Solution</a:t>
                </a:r>
              </a:p>
              <a:p>
                <a:pPr>
                  <a:defRPr sz="2800"/>
                </a:pPr>
                <a:r>
                  <a:rPr lang="en-US" dirty="0"/>
                  <a:t>We know	</a:t>
                </a:r>
                <a14:m>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m:t>
                    </m:r>
                    <m:r>
                      <a:rPr lang="en-US" b="0" i="1" smtClean="0">
                        <a:latin typeface="Cambria Math" panose="02040503050406030204" pitchFamily="18" charset="0"/>
                      </a:rPr>
                      <m:t>200</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10</m:t>
                        </m:r>
                      </m:e>
                      <m:sup>
                        <m:r>
                          <a:rPr lang="en-US" b="0" i="1" smtClean="0">
                            <a:latin typeface="Cambria Math" panose="02040503050406030204" pitchFamily="18" charset="0"/>
                            <a:ea typeface="Cambria Math" panose="02040503050406030204" pitchFamily="18" charset="0"/>
                          </a:rPr>
                          <m:t>2</m:t>
                        </m:r>
                      </m:sup>
                    </m:sSup>
                  </m:oMath>
                </a14:m>
                <a:r>
                  <a:rPr lang="en-US" dirty="0"/>
                  <a:t> pounds</a:t>
                </a:r>
              </a:p>
              <a:p>
                <a:pPr>
                  <a:defRPr sz="2800"/>
                </a:pPr>
                <a:r>
                  <a:rPr lang="en-US" dirty="0"/>
                  <a:t>        when	</a:t>
                </a:r>
                <a14:m>
                  <m:oMath xmlns:m="http://schemas.openxmlformats.org/officeDocument/2006/math">
                    <m:r>
                      <a:rPr lang="en-US" b="0" i="1" smtClean="0">
                        <a:latin typeface="Cambria Math" panose="02040503050406030204" pitchFamily="18" charset="0"/>
                      </a:rPr>
                      <m:t>𝑑</m:t>
                    </m:r>
                    <m:r>
                      <a:rPr lang="en-US" b="0" i="1" smtClean="0">
                        <a:latin typeface="Cambria Math" panose="02040503050406030204" pitchFamily="18" charset="0"/>
                      </a:rPr>
                      <m:t>=</m:t>
                    </m:r>
                    <m:r>
                      <a:rPr lang="en-US" b="0" i="1" smtClean="0">
                        <a:latin typeface="Cambria Math" panose="02040503050406030204" pitchFamily="18" charset="0"/>
                      </a:rPr>
                      <m:t>4000</m:t>
                    </m:r>
                    <m:r>
                      <a:rPr lang="en-US" b="0" i="1" smtClean="0">
                        <a:latin typeface="Cambria Math" panose="02040503050406030204" pitchFamily="18" charset="0"/>
                      </a:rPr>
                      <m:t>=</m:t>
                    </m:r>
                    <m:r>
                      <a:rPr lang="en-US" b="0" i="1" smtClean="0">
                        <a:latin typeface="Cambria Math" panose="02040503050406030204" pitchFamily="18" charset="0"/>
                      </a:rPr>
                      <m:t>4</m:t>
                    </m:r>
                    <m:r>
                      <a:rPr lang="en-US" b="0" i="1" smtClean="0">
                        <a:latin typeface="Cambria Math" panose="02040503050406030204" pitchFamily="18" charset="0"/>
                        <a:ea typeface="Cambria Math" panose="02040503050406030204" pitchFamily="18" charset="0"/>
                      </a:rPr>
                      <m:t>×</m:t>
                    </m:r>
                    <m:sSup>
                      <m:sSupPr>
                        <m:ctrlPr>
                          <a:rPr lang="en-US" i="1">
                            <a:latin typeface="Cambria Math" panose="02040503050406030204" pitchFamily="18" charset="0"/>
                            <a:ea typeface="Cambria Math" panose="02040503050406030204" pitchFamily="18" charset="0"/>
                          </a:rPr>
                        </m:ctrlPr>
                      </m:sSupPr>
                      <m:e>
                        <m:r>
                          <a:rPr lang="en-US" i="1">
                            <a:latin typeface="Cambria Math" panose="02040503050406030204" pitchFamily="18" charset="0"/>
                            <a:ea typeface="Cambria Math" panose="02040503050406030204" pitchFamily="18" charset="0"/>
                          </a:rPr>
                          <m:t>10</m:t>
                        </m:r>
                      </m:e>
                      <m:sup>
                        <m:r>
                          <a:rPr lang="en-US" b="0" i="1" smtClean="0">
                            <a:latin typeface="Cambria Math" panose="02040503050406030204" pitchFamily="18" charset="0"/>
                            <a:ea typeface="Cambria Math" panose="02040503050406030204" pitchFamily="18" charset="0"/>
                          </a:rPr>
                          <m:t>3</m:t>
                        </m:r>
                      </m:sup>
                    </m:sSup>
                  </m:oMath>
                </a14:m>
                <a:r>
                  <a:rPr lang="en-US" dirty="0"/>
                  <a:t> miles.</a:t>
                </a:r>
              </a:p>
              <a:p>
                <a:pPr>
                  <a:defRPr sz="2800"/>
                </a:pPr>
                <a:r>
                  <a:rPr lang="en-US" dirty="0"/>
                  <a:t>	</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200</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𝑘</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4000</m:t>
                            </m:r>
                            <m:r>
                              <a:rPr lang="en-US" b="0" i="1" smtClean="0">
                                <a:latin typeface="Cambria Math" panose="02040503050406030204" pitchFamily="18" charset="0"/>
                              </a:rPr>
                              <m:t>)</m:t>
                            </m:r>
                          </m:e>
                          <m:sup>
                            <m:r>
                              <a:rPr lang="en-US" b="0" i="1" smtClean="0">
                                <a:latin typeface="Cambria Math" panose="02040503050406030204" pitchFamily="18" charset="0"/>
                              </a:rPr>
                              <m:t>2</m:t>
                            </m:r>
                          </m:sup>
                        </m:sSup>
                      </m:den>
                    </m:f>
                  </m:oMath>
                </a14:m>
                <a:endParaRPr lang="en-US" dirty="0"/>
              </a:p>
              <a:p>
                <a:pPr>
                  <a:defRPr sz="2800"/>
                </a:pPr>
                <a:r>
                  <a:rPr lang="en-US" dirty="0"/>
                  <a:t>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m:t>
                    </m:r>
                    <m:r>
                      <a:rPr lang="en-US" b="0" i="1" smtClean="0">
                        <a:latin typeface="Cambria Math" panose="02040503050406030204" pitchFamily="18" charset="0"/>
                      </a:rPr>
                      <m:t>200</m:t>
                    </m:r>
                    <m:d>
                      <m:dPr>
                        <m:ctrlPr>
                          <a:rPr lang="en-US" b="0" i="1" smtClean="0">
                            <a:latin typeface="Cambria Math" panose="02040503050406030204" pitchFamily="18" charset="0"/>
                          </a:rPr>
                        </m:ctrlPr>
                      </m:dPr>
                      <m:e>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000</m:t>
                        </m:r>
                        <m:r>
                          <a:rPr lang="en-US" b="0" i="1" smtClean="0">
                            <a:latin typeface="Cambria Math" panose="02040503050406030204" pitchFamily="18" charset="0"/>
                          </a:rPr>
                          <m:t>,</m:t>
                        </m:r>
                        <m:r>
                          <a:rPr lang="en-US" b="0" i="1" smtClean="0">
                            <a:latin typeface="Cambria Math" panose="02040503050406030204" pitchFamily="18" charset="0"/>
                          </a:rPr>
                          <m:t>000</m:t>
                        </m:r>
                      </m:e>
                    </m:d>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m:t>
                    </m:r>
                    <m:r>
                      <a:rPr lang="en-US" b="0" i="1" smtClean="0">
                        <a:latin typeface="Cambria Math" panose="02040503050406030204" pitchFamily="18" charset="0"/>
                      </a:rPr>
                      <m:t>200</m:t>
                    </m:r>
                    <m:r>
                      <a:rPr lang="en-US" b="0" i="1" smtClean="0">
                        <a:latin typeface="Cambria Math" panose="02040503050406030204" pitchFamily="18" charset="0"/>
                      </a:rPr>
                      <m:t>,</m:t>
                    </m:r>
                    <m:r>
                      <a:rPr lang="en-US" b="0" i="1" smtClean="0">
                        <a:latin typeface="Cambria Math" panose="02040503050406030204" pitchFamily="18" charset="0"/>
                      </a:rPr>
                      <m:t>000</m:t>
                    </m:r>
                    <m:r>
                      <a:rPr lang="en-US" b="0" i="1" smtClean="0">
                        <a:latin typeface="Cambria Math" panose="02040503050406030204" pitchFamily="18" charset="0"/>
                      </a:rPr>
                      <m:t>,</m:t>
                    </m:r>
                    <m:r>
                      <a:rPr lang="en-US" b="0" i="1" smtClean="0">
                        <a:latin typeface="Cambria Math" panose="02040503050406030204" pitchFamily="18" charset="0"/>
                      </a:rPr>
                      <m:t>000</m:t>
                    </m:r>
                  </m:oMath>
                </a14:m>
                <a:endParaRPr lang="en-US" dirty="0"/>
              </a:p>
              <a:p>
                <a:pPr>
                  <a:defRPr sz="2800"/>
                </a:pPr>
                <a:r>
                  <a:rPr lang="en-US" dirty="0"/>
                  <a:t>	So,     </a:t>
                </a:r>
                <a14:m>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r>
                          <a:rPr lang="en-US" b="0" i="1" smtClean="0">
                            <a:latin typeface="Cambria Math" panose="02040503050406030204" pitchFamily="18" charset="0"/>
                          </a:rPr>
                          <m:t>,</m:t>
                        </m:r>
                        <m:r>
                          <a:rPr lang="en-US" b="0" i="1" smtClean="0">
                            <a:latin typeface="Cambria Math" panose="02040503050406030204" pitchFamily="18" charset="0"/>
                          </a:rPr>
                          <m:t>200</m:t>
                        </m:r>
                        <m:r>
                          <a:rPr lang="en-US" b="0" i="1" smtClean="0">
                            <a:latin typeface="Cambria Math" panose="02040503050406030204" pitchFamily="18" charset="0"/>
                          </a:rPr>
                          <m:t>,</m:t>
                        </m:r>
                        <m:r>
                          <a:rPr lang="en-US" b="0" i="1" smtClean="0">
                            <a:latin typeface="Cambria Math" panose="02040503050406030204" pitchFamily="18" charset="0"/>
                          </a:rPr>
                          <m:t>000</m:t>
                        </m:r>
                        <m:r>
                          <a:rPr lang="en-US" b="0" i="1" smtClean="0">
                            <a:latin typeface="Cambria Math" panose="02040503050406030204" pitchFamily="18" charset="0"/>
                          </a:rPr>
                          <m:t>,</m:t>
                        </m:r>
                        <m:r>
                          <a:rPr lang="en-US" b="0" i="1" smtClean="0">
                            <a:latin typeface="Cambria Math" panose="02040503050406030204" pitchFamily="18" charset="0"/>
                          </a:rPr>
                          <m:t>000</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𝑑</m:t>
                            </m:r>
                          </m:e>
                          <m:sup>
                            <m:r>
                              <a:rPr lang="en-US" b="0" i="1" smtClean="0">
                                <a:latin typeface="Cambria Math" panose="02040503050406030204" pitchFamily="18" charset="0"/>
                              </a:rPr>
                              <m:t>2</m:t>
                            </m:r>
                          </m:sup>
                        </m:sSup>
                      </m:den>
                    </m:f>
                    <m:r>
                      <a:rPr lang="en-US" b="0" i="1" smtClean="0">
                        <a:latin typeface="Cambria Math" panose="02040503050406030204" pitchFamily="18" charset="0"/>
                      </a:rPr>
                      <m:t>.</m:t>
                    </m:r>
                  </m:oMath>
                </a14:m>
                <a:r>
                  <a:rPr lang="en-US" dirty="0"/>
                  <a:t>	    </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303C17C2-81AD-F366-6CF2-DAD6543DE2B0}"/>
                  </a:ext>
                </a:extLst>
              </p:cNvPr>
              <p:cNvSpPr txBox="1"/>
              <p:nvPr/>
            </p:nvSpPr>
            <p:spPr>
              <a:xfrm>
                <a:off x="4867508" y="2771078"/>
                <a:ext cx="3124200" cy="369332"/>
              </a:xfrm>
              <a:prstGeom prst="rect">
                <a:avLst/>
              </a:prstGeom>
              <a:noFill/>
            </p:spPr>
            <p:txBody>
              <a:bodyPr wrap="square" rtlCol="0">
                <a:spAutoFit/>
              </a:bodyPr>
              <a:lstStyle/>
              <a:p>
                <a:r>
                  <a:rPr lang="en-US" dirty="0"/>
                  <a:t>Substitute and solve for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m:t>
                    </m:r>
                  </m:oMath>
                </a14:m>
                <a:endParaRPr lang="en-IN" dirty="0"/>
              </a:p>
            </p:txBody>
          </p:sp>
        </mc:Choice>
        <mc:Fallback xmlns="">
          <p:sp>
            <p:nvSpPr>
              <p:cNvPr id="4" name="TextBox 3">
                <a:extLst>
                  <a:ext uri="{FF2B5EF4-FFF2-40B4-BE49-F238E27FC236}">
                    <a16:creationId xmlns:a16="http://schemas.microsoft.com/office/drawing/2014/main" id="{303C17C2-81AD-F366-6CF2-DAD6543DE2B0}"/>
                  </a:ext>
                </a:extLst>
              </p:cNvPr>
              <p:cNvSpPr txBox="1">
                <a:spLocks noRot="1" noChangeAspect="1" noMove="1" noResize="1" noEditPoints="1" noAdjustHandles="1" noChangeArrowheads="1" noChangeShapeType="1" noTextEdit="1"/>
              </p:cNvSpPr>
              <p:nvPr/>
            </p:nvSpPr>
            <p:spPr>
              <a:xfrm>
                <a:off x="4867508" y="2771078"/>
                <a:ext cx="3124200" cy="369332"/>
              </a:xfrm>
              <a:prstGeom prst="rect">
                <a:avLst/>
              </a:prstGeom>
              <a:blipFill>
                <a:blip r:embed="rId3"/>
                <a:stretch>
                  <a:fillRect l="-1559" t="-10000" b="-26667"/>
                </a:stretch>
              </a:blipFill>
            </p:spPr>
            <p:txBody>
              <a:bodyPr/>
              <a:lstStyle/>
              <a:p>
                <a:r>
                  <a:rPr lang="en-IN">
                    <a:noFill/>
                  </a:rPr>
                  <a:t> </a:t>
                </a:r>
              </a:p>
            </p:txBody>
          </p:sp>
        </mc:Fallback>
      </mc:AlternateContent>
    </p:spTree>
    <p:extLst>
      <p:ext uri="{BB962C8B-B14F-4D97-AF65-F5344CB8AC3E}">
        <p14:creationId xmlns:p14="http://schemas.microsoft.com/office/powerpoint/2010/main" val="251638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4: Application: Inverse Variation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dirty="0"/>
                  <a:t>When the astronaut is </a:t>
                </a:r>
                <a14:m>
                  <m:oMath xmlns:m="http://schemas.openxmlformats.org/officeDocument/2006/math">
                    <m:r>
                      <a:rPr lang="en-US" i="1" dirty="0" smtClean="0">
                        <a:latin typeface="Cambria Math" panose="02040503050406030204" pitchFamily="18" charset="0"/>
                      </a:rPr>
                      <m:t>100</m:t>
                    </m:r>
                  </m:oMath>
                </a14:m>
                <a:r>
                  <a:rPr lang="en-US" dirty="0"/>
                  <a:t> miles above the Earth,</a:t>
                </a:r>
                <a:endParaRPr lang="en-US" b="0" i="1" dirty="0">
                  <a:latin typeface="Cambria Math" panose="02040503050406030204" pitchFamily="18" charset="0"/>
                </a:endParaRPr>
              </a:p>
              <a:p>
                <a:pPr>
                  <a:defRPr sz="2800"/>
                </a:pPr>
                <a14:m>
                  <m:oMath xmlns:m="http://schemas.openxmlformats.org/officeDocument/2006/math">
                    <m:r>
                      <a:rPr lang="en-US" b="0" i="1" smtClean="0">
                        <a:latin typeface="Cambria Math" panose="02040503050406030204" pitchFamily="18" charset="0"/>
                      </a:rPr>
                      <m:t>𝑑</m:t>
                    </m:r>
                    <m:r>
                      <a:rPr lang="en-US" b="0" i="1" smtClean="0">
                        <a:latin typeface="Cambria Math" panose="02040503050406030204" pitchFamily="18" charset="0"/>
                      </a:rPr>
                      <m:t>=</m:t>
                    </m:r>
                    <m:r>
                      <a:rPr lang="en-US" b="0" i="1" smtClean="0">
                        <a:latin typeface="Cambria Math" panose="02040503050406030204" pitchFamily="18" charset="0"/>
                      </a:rPr>
                      <m:t>4100</m:t>
                    </m:r>
                  </m:oMath>
                </a14:m>
                <a:r>
                  <a:rPr lang="en-US" dirty="0"/>
                  <a:t> miles. Then,</a:t>
                </a:r>
              </a:p>
              <a:p>
                <a:pPr>
                  <a:defRPr sz="2800"/>
                </a:pPr>
                <a:r>
                  <a:rPr lang="en-US" dirty="0"/>
                  <a:t>	</a:t>
                </a:r>
                <a14:m>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r>
                          <a:rPr lang="en-US" b="0" i="1" smtClean="0">
                            <a:latin typeface="Cambria Math" panose="02040503050406030204" pitchFamily="18" charset="0"/>
                          </a:rPr>
                          <m:t>,</m:t>
                        </m:r>
                        <m:r>
                          <a:rPr lang="en-US" b="0" i="1" smtClean="0">
                            <a:latin typeface="Cambria Math" panose="02040503050406030204" pitchFamily="18" charset="0"/>
                          </a:rPr>
                          <m:t>200</m:t>
                        </m:r>
                        <m:r>
                          <a:rPr lang="en-US" b="0" i="1" smtClean="0">
                            <a:latin typeface="Cambria Math" panose="02040503050406030204" pitchFamily="18" charset="0"/>
                          </a:rPr>
                          <m:t>,</m:t>
                        </m:r>
                        <m:r>
                          <a:rPr lang="en-US" b="0" i="1" smtClean="0">
                            <a:latin typeface="Cambria Math" panose="02040503050406030204" pitchFamily="18" charset="0"/>
                          </a:rPr>
                          <m:t>000</m:t>
                        </m:r>
                        <m:r>
                          <a:rPr lang="en-US" b="0" i="1" smtClean="0">
                            <a:latin typeface="Cambria Math" panose="02040503050406030204" pitchFamily="18" charset="0"/>
                          </a:rPr>
                          <m:t>,</m:t>
                        </m:r>
                        <m:r>
                          <a:rPr lang="en-US" b="0" i="1" smtClean="0">
                            <a:latin typeface="Cambria Math" panose="02040503050406030204" pitchFamily="18" charset="0"/>
                          </a:rPr>
                          <m:t>000</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m:t>
                            </m:r>
                            <m:r>
                              <a:rPr lang="en-US" b="0" i="1" smtClean="0">
                                <a:latin typeface="Cambria Math" panose="02040503050406030204" pitchFamily="18" charset="0"/>
                              </a:rPr>
                              <m:t>4100</m:t>
                            </m:r>
                            <m:r>
                              <a:rPr lang="en-US" b="0" i="1" smtClean="0">
                                <a:latin typeface="Cambria Math" panose="02040503050406030204" pitchFamily="18" charset="0"/>
                              </a:rPr>
                              <m:t>)</m:t>
                            </m:r>
                          </m:e>
                          <m:sup>
                            <m:r>
                              <a:rPr lang="en-US" b="0" i="1" smtClean="0">
                                <a:latin typeface="Cambria Math" panose="02040503050406030204" pitchFamily="18" charset="0"/>
                              </a:rPr>
                              <m:t>2</m:t>
                            </m:r>
                          </m:sup>
                        </m:sSup>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r>
                          <a:rPr lang="en-US" b="0" i="1" smtClean="0">
                            <a:latin typeface="Cambria Math" panose="02040503050406030204" pitchFamily="18" charset="0"/>
                          </a:rPr>
                          <m:t>,</m:t>
                        </m:r>
                        <m:r>
                          <a:rPr lang="en-US" b="0" i="1" smtClean="0">
                            <a:latin typeface="Cambria Math" panose="02040503050406030204" pitchFamily="18" charset="0"/>
                          </a:rPr>
                          <m:t>200</m:t>
                        </m:r>
                        <m:r>
                          <a:rPr lang="en-US" b="0" i="1" smtClean="0">
                            <a:latin typeface="Cambria Math" panose="02040503050406030204" pitchFamily="18" charset="0"/>
                          </a:rPr>
                          <m:t>,</m:t>
                        </m:r>
                        <m:r>
                          <a:rPr lang="en-US" b="0" i="1" smtClean="0">
                            <a:latin typeface="Cambria Math" panose="02040503050406030204" pitchFamily="18" charset="0"/>
                          </a:rPr>
                          <m:t>000</m:t>
                        </m:r>
                        <m:r>
                          <a:rPr lang="en-US" b="0" i="1" smtClean="0">
                            <a:latin typeface="Cambria Math" panose="02040503050406030204" pitchFamily="18" charset="0"/>
                          </a:rPr>
                          <m:t>,</m:t>
                        </m:r>
                        <m:r>
                          <a:rPr lang="en-US" b="0" i="1" smtClean="0">
                            <a:latin typeface="Cambria Math" panose="02040503050406030204" pitchFamily="18" charset="0"/>
                          </a:rPr>
                          <m:t>000</m:t>
                        </m:r>
                      </m:num>
                      <m:den>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810</m:t>
                        </m:r>
                        <m:r>
                          <a:rPr lang="en-US" b="0" i="1" smtClean="0">
                            <a:latin typeface="Cambria Math" panose="02040503050406030204" pitchFamily="18" charset="0"/>
                          </a:rPr>
                          <m:t>,</m:t>
                        </m:r>
                        <m:r>
                          <a:rPr lang="en-US" b="0" i="1" smtClean="0">
                            <a:latin typeface="Cambria Math" panose="02040503050406030204" pitchFamily="18" charset="0"/>
                          </a:rPr>
                          <m:t>000</m:t>
                        </m:r>
                      </m:den>
                    </m:f>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190</m:t>
                    </m:r>
                  </m:oMath>
                </a14:m>
                <a:r>
                  <a:rPr lang="en-US" dirty="0"/>
                  <a:t> pounds.</a:t>
                </a:r>
              </a:p>
              <a:p>
                <a:pPr>
                  <a:defRPr sz="2800"/>
                </a:pPr>
                <a:r>
                  <a:rPr lang="en-US" dirty="0"/>
                  <a:t>That is, </a:t>
                </a:r>
                <a14:m>
                  <m:oMath xmlns:m="http://schemas.openxmlformats.org/officeDocument/2006/math">
                    <m:r>
                      <a:rPr lang="en-US" i="1" dirty="0" smtClean="0">
                        <a:latin typeface="Cambria Math" panose="02040503050406030204" pitchFamily="18" charset="0"/>
                      </a:rPr>
                      <m:t>100</m:t>
                    </m:r>
                  </m:oMath>
                </a14:m>
                <a:r>
                  <a:rPr lang="en-US" dirty="0"/>
                  <a:t> miles above the Earth, the astronaut will weigh about </a:t>
                </a:r>
                <a14:m>
                  <m:oMath xmlns:m="http://schemas.openxmlformats.org/officeDocument/2006/math">
                    <m:r>
                      <a:rPr lang="en-US" i="1" dirty="0" smtClean="0">
                        <a:latin typeface="Cambria Math" panose="02040503050406030204" pitchFamily="18" charset="0"/>
                      </a:rPr>
                      <m:t>190</m:t>
                    </m:r>
                  </m:oMath>
                </a14:m>
                <a:r>
                  <a:rPr lang="en-US" dirty="0"/>
                  <a:t> pounds.	    </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2075916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Joint Variation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If </a:t>
                </a:r>
                <a14:m>
                  <m:oMath xmlns:m="http://schemas.openxmlformats.org/officeDocument/2006/math">
                    <m:r>
                      <a:rPr lang="en-IN">
                        <a:latin typeface="Cambria Math" panose="02040503050406030204" pitchFamily="18" charset="0"/>
                      </a:rPr>
                      <m:t>𝑧</m:t>
                    </m:r>
                  </m:oMath>
                </a14:m>
                <a:r>
                  <a:rPr lang="en-IN" sz="2800" dirty="0"/>
                  <a:t> varies jointly as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oMath>
                </a14:m>
                <a:r>
                  <a:rPr lang="ar-AE" sz="2800" dirty="0"/>
                  <a:t> </a:t>
                </a:r>
                <a:r>
                  <a:rPr lang="en-IN" sz="2800" dirty="0"/>
                  <a:t>and </a:t>
                </a:r>
                <a14:m>
                  <m:oMath xmlns:m="http://schemas.openxmlformats.org/officeDocument/2006/math">
                    <m:r>
                      <a:rPr lang="en-IN">
                        <a:latin typeface="Cambria Math" panose="02040503050406030204" pitchFamily="18" charset="0"/>
                      </a:rPr>
                      <m:t>𝑦</m:t>
                    </m:r>
                  </m:oMath>
                </a14:m>
                <a:r>
                  <a:rPr lang="en-IN" sz="2800" dirty="0"/>
                  <a:t>, and </a:t>
                </a:r>
                <a14:m>
                  <m:oMath xmlns:m="http://schemas.openxmlformats.org/officeDocument/2006/math">
                    <m:r>
                      <a:rPr lang="en-IN">
                        <a:latin typeface="Cambria Math" panose="02040503050406030204" pitchFamily="18" charset="0"/>
                      </a:rPr>
                      <m:t>𝑧</m:t>
                    </m:r>
                    <m:r>
                      <a:rPr lang="en-IN">
                        <a:latin typeface="Cambria Math" panose="02040503050406030204" pitchFamily="18" charset="0"/>
                      </a:rPr>
                      <m:t>=</m:t>
                    </m:r>
                    <m:r>
                      <a:rPr lang="en-IN">
                        <a:latin typeface="Cambria Math" panose="02040503050406030204" pitchFamily="18" charset="0"/>
                      </a:rPr>
                      <m:t>18</m:t>
                    </m:r>
                  </m:oMath>
                </a14:m>
                <a:r>
                  <a:rPr lang="en-IN" sz="2800" dirty="0"/>
                  <a:t> when </a:t>
                </a:r>
                <a14:m>
                  <m:oMath xmlns:m="http://schemas.openxmlformats.org/officeDocument/2006/math">
                    <m:r>
                      <a:rPr lang="en-IN">
                        <a:latin typeface="Cambria Math" panose="02040503050406030204" pitchFamily="18" charset="0"/>
                      </a:rPr>
                      <m:t>𝑥</m:t>
                    </m:r>
                    <m:r>
                      <a:rPr lang="en-IN">
                        <a:latin typeface="Cambria Math" panose="02040503050406030204" pitchFamily="18" charset="0"/>
                      </a:rPr>
                      <m:t>=</m:t>
                    </m:r>
                    <m:r>
                      <a:rPr lang="en-IN">
                        <a:latin typeface="Cambria Math" panose="02040503050406030204" pitchFamily="18" charset="0"/>
                      </a:rPr>
                      <m:t>2</m:t>
                    </m:r>
                  </m:oMath>
                </a14:m>
                <a:r>
                  <a:rPr lang="en-IN" sz="2800" dirty="0"/>
                  <a:t> and </a:t>
                </a:r>
                <a14:m>
                  <m:oMath xmlns:m="http://schemas.openxmlformats.org/officeDocument/2006/math">
                    <m:r>
                      <a:rPr lang="en-IN">
                        <a:latin typeface="Cambria Math" panose="02040503050406030204" pitchFamily="18" charset="0"/>
                      </a:rPr>
                      <m:t>𝑦</m:t>
                    </m:r>
                    <m:r>
                      <a:rPr lang="en-IN">
                        <a:latin typeface="Cambria Math" panose="02040503050406030204" pitchFamily="18" charset="0"/>
                      </a:rPr>
                      <m:t>=</m:t>
                    </m:r>
                    <m:r>
                      <a:rPr lang="en-IN">
                        <a:latin typeface="Cambria Math" panose="02040503050406030204" pitchFamily="18" charset="0"/>
                      </a:rPr>
                      <m:t>4</m:t>
                    </m:r>
                  </m:oMath>
                </a14:m>
                <a:r>
                  <a:rPr lang="en-IN" sz="2800" dirty="0"/>
                  <a:t>, what is </a:t>
                </a:r>
                <a14:m>
                  <m:oMath xmlns:m="http://schemas.openxmlformats.org/officeDocument/2006/math">
                    <m:r>
                      <a:rPr lang="en-IN">
                        <a:latin typeface="Cambria Math" panose="02040503050406030204" pitchFamily="18" charset="0"/>
                      </a:rPr>
                      <m:t>𝑧</m:t>
                    </m:r>
                  </m:oMath>
                </a14:m>
                <a:r>
                  <a:rPr lang="en-IN" sz="2800" dirty="0"/>
                  <a:t> when </a:t>
                </a:r>
                <a14:m>
                  <m:oMath xmlns:m="http://schemas.openxmlformats.org/officeDocument/2006/math">
                    <m:r>
                      <a:rPr lang="en-IN">
                        <a:latin typeface="Cambria Math" panose="02040503050406030204" pitchFamily="18" charset="0"/>
                      </a:rPr>
                      <m:t>𝑥</m:t>
                    </m:r>
                    <m:r>
                      <a:rPr lang="en-IN">
                        <a:latin typeface="Cambria Math" panose="02040503050406030204" pitchFamily="18" charset="0"/>
                      </a:rPr>
                      <m:t>=</m:t>
                    </m:r>
                    <m:r>
                      <a:rPr lang="en-IN">
                        <a:latin typeface="Cambria Math" panose="02040503050406030204" pitchFamily="18" charset="0"/>
                      </a:rPr>
                      <m:t>4</m:t>
                    </m:r>
                  </m:oMath>
                </a14:m>
                <a:r>
                  <a:rPr lang="en-IN" sz="2800" dirty="0"/>
                  <a:t> and </a:t>
                </a:r>
                <a14:m>
                  <m:oMath xmlns:m="http://schemas.openxmlformats.org/officeDocument/2006/math">
                    <m:r>
                      <a:rPr lang="en-IN">
                        <a:latin typeface="Cambria Math" panose="02040503050406030204" pitchFamily="18" charset="0"/>
                      </a:rPr>
                      <m:t>𝑦</m:t>
                    </m:r>
                    <m:r>
                      <a:rPr lang="en-IN">
                        <a:latin typeface="Cambria Math" panose="02040503050406030204" pitchFamily="18" charset="0"/>
                      </a:rPr>
                      <m:t>=</m:t>
                    </m:r>
                    <m:r>
                      <a:rPr lang="en-IN">
                        <a:latin typeface="Cambria Math" panose="02040503050406030204" pitchFamily="18" charset="0"/>
                      </a:rPr>
                      <m:t>3</m:t>
                    </m:r>
                  </m:oMath>
                </a14:m>
                <a:r>
                  <a:rPr lang="en-IN" sz="2800" dirty="0"/>
                  <a:t>?</a:t>
                </a:r>
              </a:p>
              <a:p>
                <a:pPr>
                  <a:defRPr sz="2800"/>
                </a:pPr>
                <a:r>
                  <a:rPr lang="en-IN" dirty="0"/>
                  <a:t>Solution</a:t>
                </a:r>
              </a:p>
              <a:p>
                <a:pPr>
                  <a:defRPr sz="2800"/>
                </a:pPr>
                <a:r>
                  <a:rPr lang="en-IN" sz="2800" dirty="0"/>
                  <a:t>		</a:t>
                </a:r>
                <a14:m>
                  <m:oMath xmlns:m="http://schemas.openxmlformats.org/officeDocument/2006/math">
                    <m:r>
                      <a:rPr lang="en-US" sz="2800" b="0" i="0" smtClean="0">
                        <a:latin typeface="Cambria Math" panose="02040503050406030204" pitchFamily="18" charset="0"/>
                      </a:rPr>
                      <m:t>   </m:t>
                    </m:r>
                    <m:r>
                      <a:rPr lang="en-IN" sz="2800" b="0" i="1" smtClean="0">
                        <a:latin typeface="Cambria Math" panose="02040503050406030204" pitchFamily="18" charset="0"/>
                      </a:rPr>
                      <m:t>𝑧</m:t>
                    </m:r>
                    <m:r>
                      <a:rPr lang="en-US" sz="2800" b="0" i="1" smtClean="0">
                        <a:latin typeface="Cambria Math" panose="02040503050406030204" pitchFamily="18" charset="0"/>
                      </a:rPr>
                      <m:t>=</m:t>
                    </m:r>
                    <m:r>
                      <a:rPr lang="en-US" sz="2800" b="0" i="1" smtClean="0">
                        <a:latin typeface="Cambria Math" panose="02040503050406030204" pitchFamily="18" charset="0"/>
                      </a:rPr>
                      <m:t>𝑘</m:t>
                    </m:r>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𝑥</m:t>
                        </m:r>
                      </m:e>
                      <m:sup>
                        <m:r>
                          <a:rPr lang="en-US" sz="2800" b="0" i="1" smtClean="0">
                            <a:latin typeface="Cambria Math" panose="02040503050406030204" pitchFamily="18" charset="0"/>
                            <a:ea typeface="Cambria Math" panose="02040503050406030204" pitchFamily="18" charset="0"/>
                          </a:rPr>
                          <m:t>2</m:t>
                        </m:r>
                      </m:sup>
                    </m:sSup>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𝑦</m:t>
                    </m:r>
                  </m:oMath>
                </a14:m>
                <a:endParaRPr lang="en-US" sz="2800" b="0" dirty="0">
                  <a:ea typeface="Cambria Math" panose="02040503050406030204" pitchFamily="18" charset="0"/>
                </a:endParaRPr>
              </a:p>
              <a:p>
                <a:pPr>
                  <a:defRPr sz="2800"/>
                </a:pPr>
                <a:r>
                  <a:rPr lang="en-US" sz="2800" dirty="0"/>
                  <a:t>		</a:t>
                </a:r>
                <a14:m>
                  <m:oMath xmlns:m="http://schemas.openxmlformats.org/officeDocument/2006/math">
                    <m:r>
                      <a:rPr lang="en-US" sz="2800" b="0" i="1" smtClean="0">
                        <a:latin typeface="Cambria Math" panose="02040503050406030204" pitchFamily="18" charset="0"/>
                      </a:rPr>
                      <m:t>18</m:t>
                    </m:r>
                    <m:r>
                      <a:rPr lang="en-US" sz="2800" b="0" i="1" smtClean="0">
                        <a:latin typeface="Cambria Math" panose="02040503050406030204" pitchFamily="18" charset="0"/>
                      </a:rPr>
                      <m:t>=</m:t>
                    </m:r>
                    <m:r>
                      <a:rPr lang="en-US" sz="2800" b="0" i="1" smtClean="0">
                        <a:latin typeface="Cambria Math" panose="02040503050406030204" pitchFamily="18" charset="0"/>
                      </a:rPr>
                      <m:t>𝑘</m:t>
                    </m:r>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2</m:t>
                        </m:r>
                      </m:e>
                      <m:sup>
                        <m:r>
                          <a:rPr lang="en-US" sz="2800" b="0" i="1" smtClean="0">
                            <a:latin typeface="Cambria Math" panose="02040503050406030204" pitchFamily="18" charset="0"/>
                            <a:ea typeface="Cambria Math" panose="02040503050406030204" pitchFamily="18" charset="0"/>
                          </a:rPr>
                          <m:t>2</m:t>
                        </m:r>
                      </m:sup>
                    </m:sSup>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4</m:t>
                    </m:r>
                  </m:oMath>
                </a14:m>
                <a:endParaRPr lang="en-US" sz="2800" b="0" dirty="0">
                  <a:ea typeface="Cambria Math" panose="02040503050406030204" pitchFamily="18" charset="0"/>
                </a:endParaRPr>
              </a:p>
              <a:p>
                <a:pPr>
                  <a:defRPr sz="2800"/>
                </a:pPr>
                <a:r>
                  <a:rPr lang="en-US" sz="2800" dirty="0"/>
                  <a:t>		</a:t>
                </a:r>
                <a14:m>
                  <m:oMath xmlns:m="http://schemas.openxmlformats.org/officeDocument/2006/math">
                    <m:r>
                      <a:rPr lang="en-US" sz="2800" b="0" i="1" smtClean="0">
                        <a:latin typeface="Cambria Math" panose="02040503050406030204" pitchFamily="18" charset="0"/>
                      </a:rPr>
                      <m:t>18</m:t>
                    </m:r>
                    <m:r>
                      <a:rPr lang="en-US" sz="2800" b="0" i="1" smtClean="0">
                        <a:latin typeface="Cambria Math" panose="02040503050406030204" pitchFamily="18" charset="0"/>
                      </a:rPr>
                      <m:t>=</m:t>
                    </m:r>
                    <m:r>
                      <a:rPr lang="en-US" sz="2800" b="0" i="1" smtClean="0">
                        <a:latin typeface="Cambria Math" panose="02040503050406030204" pitchFamily="18" charset="0"/>
                      </a:rPr>
                      <m:t>𝑘</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16</m:t>
                    </m:r>
                  </m:oMath>
                </a14:m>
                <a:endParaRPr lang="en-US" sz="2800" dirty="0"/>
              </a:p>
              <a:p>
                <a:pPr>
                  <a:defRPr sz="2800"/>
                </a:pPr>
                <a:r>
                  <a:rPr lang="en-IN" dirty="0"/>
                  <a:t>		</a:t>
                </a:r>
                <a14:m>
                  <m:oMath xmlns:m="http://schemas.openxmlformats.org/officeDocument/2006/math">
                    <m:r>
                      <a:rPr lang="en-US" b="0" i="0" smtClean="0">
                        <a:latin typeface="Cambria Math" panose="02040503050406030204" pitchFamily="18" charset="0"/>
                      </a:rPr>
                      <m:t>   </m:t>
                    </m:r>
                    <m:f>
                      <m:fPr>
                        <m:ctrlPr>
                          <a:rPr lang="en-IN"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8</m:t>
                        </m:r>
                      </m:den>
                    </m:f>
                    <m:r>
                      <a:rPr lang="en-US" b="0" i="1" smtClean="0">
                        <a:latin typeface="Cambria Math" panose="02040503050406030204" pitchFamily="18" charset="0"/>
                      </a:rPr>
                      <m:t>=</m:t>
                    </m:r>
                    <m:r>
                      <a:rPr lang="en-US" b="0" i="1" smtClean="0">
                        <a:latin typeface="Cambria Math" panose="02040503050406030204" pitchFamily="18" charset="0"/>
                      </a:rPr>
                      <m:t>𝑘</m:t>
                    </m:r>
                  </m:oMath>
                </a14:m>
                <a:endParaRPr lang="en-US" sz="2800" dirty="0"/>
              </a:p>
              <a:p>
                <a:pPr>
                  <a:defRPr sz="2800"/>
                </a:pPr>
                <a:r>
                  <a:rPr lang="en-IN" dirty="0"/>
                  <a:t>	So, </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𝑧</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8</m:t>
                        </m:r>
                      </m:den>
                    </m:f>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r>
                      <a:rPr lang="en-US" b="0" i="1" smtClean="0">
                        <a:latin typeface="Cambria Math" panose="02040503050406030204" pitchFamily="18" charset="0"/>
                      </a:rPr>
                      <m:t>𝑦</m:t>
                    </m:r>
                    <m:r>
                      <a:rPr lang="en-US" b="0" i="1" smtClean="0">
                        <a:latin typeface="Cambria Math" panose="02040503050406030204" pitchFamily="18" charset="0"/>
                      </a:rPr>
                      <m:t>.</m:t>
                    </m:r>
                  </m:oMath>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954BBED9-EDD6-EA14-1B46-5EAC731D5037}"/>
                  </a:ext>
                </a:extLst>
              </p:cNvPr>
              <p:cNvSpPr txBox="1"/>
              <p:nvPr/>
            </p:nvSpPr>
            <p:spPr>
              <a:xfrm>
                <a:off x="4572000" y="3059668"/>
                <a:ext cx="4419600" cy="369332"/>
              </a:xfrm>
              <a:prstGeom prst="rect">
                <a:avLst/>
              </a:prstGeom>
              <a:noFill/>
            </p:spPr>
            <p:txBody>
              <a:bodyPr wrap="square" rtlCol="0">
                <a:spAutoFit/>
              </a:bodyPr>
              <a:lstStyle/>
              <a:p>
                <a:r>
                  <a:rPr lang="en-US" dirty="0"/>
                  <a:t>Substitute the known values and solve for </a:t>
                </a:r>
                <a14:m>
                  <m:oMath xmlns:m="http://schemas.openxmlformats.org/officeDocument/2006/math">
                    <m:r>
                      <a:rPr lang="en-US" i="1" dirty="0" smtClean="0">
                        <a:latin typeface="Cambria Math" panose="02040503050406030204" pitchFamily="18" charset="0"/>
                      </a:rPr>
                      <m:t>𝑘</m:t>
                    </m:r>
                  </m:oMath>
                </a14:m>
                <a:r>
                  <a:rPr lang="en-US" dirty="0"/>
                  <a:t>.</a:t>
                </a:r>
                <a:endParaRPr lang="en-IN" dirty="0"/>
              </a:p>
            </p:txBody>
          </p:sp>
        </mc:Choice>
        <mc:Fallback>
          <p:sp>
            <p:nvSpPr>
              <p:cNvPr id="4" name="TextBox 3">
                <a:extLst>
                  <a:ext uri="{FF2B5EF4-FFF2-40B4-BE49-F238E27FC236}">
                    <a16:creationId xmlns:a16="http://schemas.microsoft.com/office/drawing/2014/main" id="{954BBED9-EDD6-EA14-1B46-5EAC731D5037}"/>
                  </a:ext>
                </a:extLst>
              </p:cNvPr>
              <p:cNvSpPr txBox="1">
                <a:spLocks noRot="1" noChangeAspect="1" noMove="1" noResize="1" noEditPoints="1" noAdjustHandles="1" noChangeArrowheads="1" noChangeShapeType="1" noTextEdit="1"/>
              </p:cNvSpPr>
              <p:nvPr/>
            </p:nvSpPr>
            <p:spPr>
              <a:xfrm>
                <a:off x="4572000" y="3059668"/>
                <a:ext cx="4419600" cy="369332"/>
              </a:xfrm>
              <a:prstGeom prst="rect">
                <a:avLst/>
              </a:prstGeom>
              <a:blipFill>
                <a:blip r:embed="rId3"/>
                <a:stretch>
                  <a:fillRect l="-1103" t="-9836" b="-2459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3931D614-AFA2-BABE-74D1-712BCEBA6C0E}"/>
                  </a:ext>
                </a:extLst>
              </p:cNvPr>
              <p:cNvSpPr txBox="1"/>
              <p:nvPr/>
            </p:nvSpPr>
            <p:spPr>
              <a:xfrm>
                <a:off x="4547840" y="4953000"/>
                <a:ext cx="4419600" cy="485902"/>
              </a:xfrm>
              <a:prstGeom prst="rect">
                <a:avLst/>
              </a:prstGeom>
              <a:noFill/>
            </p:spPr>
            <p:txBody>
              <a:bodyPr wrap="square" rtlCol="0">
                <a:spAutoFit/>
              </a:bodyPr>
              <a:lstStyle/>
              <a:p>
                <a:r>
                  <a:rPr lang="en-US" dirty="0"/>
                  <a:t>Substitute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8</m:t>
                        </m:r>
                      </m:den>
                    </m:f>
                  </m:oMath>
                </a14:m>
                <a:r>
                  <a:rPr lang="en-US" dirty="0"/>
                  <a:t> for </a:t>
                </a:r>
                <a14:m>
                  <m:oMath xmlns:m="http://schemas.openxmlformats.org/officeDocument/2006/math">
                    <m:r>
                      <a:rPr lang="en-US" i="1" dirty="0">
                        <a:latin typeface="Cambria Math" panose="02040503050406030204" pitchFamily="18" charset="0"/>
                      </a:rPr>
                      <m:t>𝑘</m:t>
                    </m:r>
                  </m:oMath>
                </a14:m>
                <a:r>
                  <a:rPr lang="en-US" dirty="0"/>
                  <a:t> in the general formula. </a:t>
                </a:r>
                <a:endParaRPr lang="en-IN" dirty="0"/>
              </a:p>
            </p:txBody>
          </p:sp>
        </mc:Choice>
        <mc:Fallback xmlns="">
          <p:sp>
            <p:nvSpPr>
              <p:cNvPr id="5" name="TextBox 4">
                <a:extLst>
                  <a:ext uri="{FF2B5EF4-FFF2-40B4-BE49-F238E27FC236}">
                    <a16:creationId xmlns:a16="http://schemas.microsoft.com/office/drawing/2014/main" id="{3931D614-AFA2-BABE-74D1-712BCEBA6C0E}"/>
                  </a:ext>
                </a:extLst>
              </p:cNvPr>
              <p:cNvSpPr txBox="1">
                <a:spLocks noRot="1" noChangeAspect="1" noMove="1" noResize="1" noEditPoints="1" noAdjustHandles="1" noChangeArrowheads="1" noChangeShapeType="1" noTextEdit="1"/>
              </p:cNvSpPr>
              <p:nvPr/>
            </p:nvSpPr>
            <p:spPr>
              <a:xfrm>
                <a:off x="4547840" y="4953000"/>
                <a:ext cx="4419600" cy="485902"/>
              </a:xfrm>
              <a:prstGeom prst="rect">
                <a:avLst/>
              </a:prstGeom>
              <a:blipFill>
                <a:blip r:embed="rId4"/>
                <a:stretch>
                  <a:fillRect l="-1103" b="-7595"/>
                </a:stretch>
              </a:blipFill>
            </p:spPr>
            <p:txBody>
              <a:bodyPr/>
              <a:lstStyle/>
              <a:p>
                <a:r>
                  <a:rPr lang="en-IN">
                    <a:noFill/>
                  </a:rPr>
                  <a:t> </a:t>
                </a:r>
              </a:p>
            </p:txBody>
          </p:sp>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Joint Variation</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If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4</m:t>
                    </m:r>
                  </m:oMath>
                </a14:m>
                <a:r>
                  <a:rPr lang="en-US" sz="2800" dirty="0"/>
                  <a:t> and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3</m:t>
                    </m:r>
                    <m:r>
                      <a:rPr lang="en-US" sz="2800" b="0" i="1" smtClean="0">
                        <a:latin typeface="Cambria Math" panose="02040503050406030204" pitchFamily="18" charset="0"/>
                      </a:rPr>
                      <m:t>,</m:t>
                    </m:r>
                  </m:oMath>
                </a14:m>
                <a:r>
                  <a:rPr lang="en-US" sz="2800" dirty="0"/>
                  <a:t> then</a:t>
                </a:r>
              </a:p>
              <a:p>
                <a:pPr>
                  <a:defRPr sz="2800"/>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𝑧</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9</m:t>
                          </m:r>
                        </m:num>
                        <m:den>
                          <m:r>
                            <a:rPr lang="en-US" sz="2800" b="0" i="1" smtClean="0">
                              <a:latin typeface="Cambria Math" panose="02040503050406030204" pitchFamily="18" charset="0"/>
                            </a:rPr>
                            <m:t>8</m:t>
                          </m:r>
                        </m:den>
                      </m:f>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4</m:t>
                          </m:r>
                        </m:e>
                        <m:sup>
                          <m:r>
                            <a:rPr lang="en-US" sz="2800" b="0" i="1" smtClean="0">
                              <a:latin typeface="Cambria Math" panose="02040503050406030204" pitchFamily="18" charset="0"/>
                              <a:ea typeface="Cambria Math" panose="02040503050406030204" pitchFamily="18" charset="0"/>
                            </a:rPr>
                            <m:t>2</m:t>
                          </m:r>
                        </m:sup>
                      </m:sSup>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3</m:t>
                      </m:r>
                    </m:oMath>
                  </m:oMathPara>
                </a14:m>
                <a:endParaRPr lang="en-US" sz="2800" dirty="0"/>
              </a:p>
              <a:p>
                <a:pPr>
                  <a:defRPr sz="2800"/>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𝑧</m:t>
                      </m:r>
                      <m:r>
                        <a:rPr lang="en-US" sz="2800" b="0" i="1" smtClean="0">
                          <a:latin typeface="Cambria Math" panose="02040503050406030204" pitchFamily="18" charset="0"/>
                        </a:rPr>
                        <m:t>=</m:t>
                      </m:r>
                      <m:r>
                        <a:rPr lang="en-US" sz="2800" b="0" i="1" smtClean="0">
                          <a:latin typeface="Cambria Math" panose="02040503050406030204" pitchFamily="18" charset="0"/>
                        </a:rPr>
                        <m:t>54</m:t>
                      </m:r>
                      <m:r>
                        <a:rPr lang="en-US" sz="2800" b="0" i="1" smtClean="0">
                          <a:latin typeface="Cambria Math" panose="02040503050406030204" pitchFamily="18" charset="0"/>
                        </a:rPr>
                        <m:t>.</m:t>
                      </m:r>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36468873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6: Application: More Variation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The distance an object falls varies directly as the square of the time it falls (until it hits the ground and assuming little or no air resistance). If an object fell </a:t>
                </a:r>
                <a14:m>
                  <m:oMath xmlns:m="http://schemas.openxmlformats.org/officeDocument/2006/math">
                    <m:r>
                      <a:rPr lang="en-US" sz="2800" i="1" dirty="0" smtClean="0">
                        <a:latin typeface="Cambria Math" panose="02040503050406030204" pitchFamily="18" charset="0"/>
                      </a:rPr>
                      <m:t>64</m:t>
                    </m:r>
                  </m:oMath>
                </a14:m>
                <a:r>
                  <a:rPr lang="en-US" sz="2800" dirty="0"/>
                  <a:t> feet in</a:t>
                </a:r>
                <a:br>
                  <a:rPr lang="en-US" sz="2800" dirty="0"/>
                </a:br>
                <a14:m>
                  <m:oMath xmlns:m="http://schemas.openxmlformats.org/officeDocument/2006/math">
                    <m:r>
                      <a:rPr lang="en-US" sz="2800" i="1" dirty="0" smtClean="0">
                        <a:latin typeface="Cambria Math" panose="02040503050406030204" pitchFamily="18" charset="0"/>
                      </a:rPr>
                      <m:t>2</m:t>
                    </m:r>
                  </m:oMath>
                </a14:m>
                <a:r>
                  <a:rPr lang="en-US" sz="2800" dirty="0"/>
                  <a:t> seconds, how far would it have fallen by the end of</a:t>
                </a:r>
                <a:br>
                  <a:rPr lang="en-US" sz="2800" dirty="0"/>
                </a:br>
                <a14:m>
                  <m:oMath xmlns:m="http://schemas.openxmlformats.org/officeDocument/2006/math">
                    <m:r>
                      <a:rPr lang="en-US" sz="2800" i="1" dirty="0" smtClean="0">
                        <a:latin typeface="Cambria Math" panose="02040503050406030204" pitchFamily="18" charset="0"/>
                      </a:rPr>
                      <m:t>3</m:t>
                    </m:r>
                  </m:oMath>
                </a14:m>
                <a:r>
                  <a:rPr lang="en-US" sz="2800" dirty="0"/>
                  <a:t> seconds?</a:t>
                </a:r>
              </a:p>
              <a:p>
                <a:r>
                  <a:rPr lang="en-US" b="1" dirty="0"/>
                  <a:t>Solution</a:t>
                </a:r>
              </a:p>
              <a:p>
                <a:r>
                  <a:rPr lang="en-US" sz="2800" dirty="0"/>
                  <a:t>	</a:t>
                </a:r>
                <a14:m>
                  <m:oMath xmlns:m="http://schemas.openxmlformats.org/officeDocument/2006/math">
                    <m:r>
                      <a:rPr lang="en-US" sz="2800" b="0" i="1" smtClean="0">
                        <a:latin typeface="Cambria Math" panose="02040503050406030204" pitchFamily="18" charset="0"/>
                      </a:rPr>
                      <m:t>𝑑</m:t>
                    </m:r>
                    <m:r>
                      <a:rPr lang="en-US" sz="2800" b="0" i="1" smtClean="0">
                        <a:latin typeface="Cambria Math" panose="02040503050406030204" pitchFamily="18" charset="0"/>
                      </a:rPr>
                      <m:t>=</m:t>
                    </m:r>
                    <m:r>
                      <a:rPr lang="en-US" sz="2800" b="0" i="1" smtClean="0">
                        <a:latin typeface="Cambria Math" panose="02040503050406030204" pitchFamily="18" charset="0"/>
                      </a:rPr>
                      <m:t>𝑘</m:t>
                    </m:r>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𝑡</m:t>
                        </m:r>
                      </m:e>
                      <m:sup>
                        <m:r>
                          <a:rPr lang="en-US" sz="2800" b="0" i="1" smtClean="0">
                            <a:latin typeface="Cambria Math" panose="02040503050406030204" pitchFamily="18" charset="0"/>
                            <a:ea typeface="Cambria Math" panose="02040503050406030204" pitchFamily="18" charset="0"/>
                          </a:rPr>
                          <m:t>2</m:t>
                        </m:r>
                      </m:sup>
                    </m:sSup>
                  </m:oMath>
                </a14:m>
                <a:endParaRPr lang="en-US" sz="2800" dirty="0"/>
              </a:p>
              <a:p>
                <a:r>
                  <a:rPr lang="en-IN" dirty="0"/>
                  <a:t>	</a:t>
                </a:r>
              </a:p>
              <a:p>
                <a:r>
                  <a:rPr lang="en-IN" sz="2800" dirty="0"/>
                  <a:t>	</a:t>
                </a:r>
                <a14:m>
                  <m:oMath xmlns:m="http://schemas.openxmlformats.org/officeDocument/2006/math">
                    <m:r>
                      <a:rPr lang="en-US" sz="2800" b="0" i="1" smtClean="0">
                        <a:latin typeface="Cambria Math" panose="02040503050406030204" pitchFamily="18" charset="0"/>
                      </a:rPr>
                      <m:t>64</m:t>
                    </m:r>
                    <m:r>
                      <a:rPr lang="en-US" sz="2800" b="0" i="1" smtClean="0">
                        <a:latin typeface="Cambria Math" panose="02040503050406030204" pitchFamily="18" charset="0"/>
                      </a:rPr>
                      <m:t>=</m:t>
                    </m:r>
                    <m:r>
                      <a:rPr lang="en-US" sz="2800" b="0" i="1" smtClean="0">
                        <a:latin typeface="Cambria Math" panose="02040503050406030204" pitchFamily="18" charset="0"/>
                      </a:rPr>
                      <m:t>𝑘</m:t>
                    </m:r>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2</m:t>
                        </m:r>
                      </m:e>
                      <m:sup>
                        <m:r>
                          <a:rPr lang="en-US" sz="2800" b="0" i="1" smtClean="0">
                            <a:latin typeface="Cambria Math" panose="02040503050406030204" pitchFamily="18" charset="0"/>
                            <a:ea typeface="Cambria Math" panose="02040503050406030204" pitchFamily="18" charset="0"/>
                          </a:rPr>
                          <m:t>2</m:t>
                        </m:r>
                      </m:sup>
                    </m:sSup>
                  </m:oMath>
                </a14:m>
                <a:endParaRPr lang="en-US" sz="2800" b="0" dirty="0">
                  <a:ea typeface="Cambria Math" panose="02040503050406030204" pitchFamily="18" charset="0"/>
                </a:endParaRPr>
              </a:p>
              <a:p>
                <a:r>
                  <a:rPr lang="en-US" sz="2800" dirty="0"/>
                  <a:t>	</a:t>
                </a:r>
                <a14:m>
                  <m:oMath xmlns:m="http://schemas.openxmlformats.org/officeDocument/2006/math">
                    <m:r>
                      <a:rPr lang="en-US" sz="2800" b="0" i="1" smtClean="0">
                        <a:latin typeface="Cambria Math" panose="02040503050406030204" pitchFamily="18" charset="0"/>
                      </a:rPr>
                      <m:t>16</m:t>
                    </m:r>
                    <m:r>
                      <a:rPr lang="en-US" sz="2800" b="0" i="1" smtClean="0">
                        <a:latin typeface="Cambria Math" panose="02040503050406030204" pitchFamily="18" charset="0"/>
                      </a:rPr>
                      <m:t>=</m:t>
                    </m:r>
                    <m:r>
                      <a:rPr lang="en-US" sz="2800" b="0" i="1" smtClean="0">
                        <a:latin typeface="Cambria Math" panose="02040503050406030204" pitchFamily="18" charset="0"/>
                      </a:rPr>
                      <m:t>𝑘</m:t>
                    </m:r>
                  </m:oMath>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00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C8FAD10B-2E71-46F8-A218-147F0058F351}"/>
                  </a:ext>
                </a:extLst>
              </p:cNvPr>
              <p:cNvSpPr txBox="1"/>
              <p:nvPr/>
            </p:nvSpPr>
            <p:spPr>
              <a:xfrm>
                <a:off x="3609278" y="3778406"/>
                <a:ext cx="4419600" cy="646331"/>
              </a:xfrm>
              <a:prstGeom prst="rect">
                <a:avLst/>
              </a:prstGeom>
              <a:noFill/>
            </p:spPr>
            <p:txBody>
              <a:bodyPr wrap="square" rtlCol="0">
                <a:spAutoFit/>
              </a:bodyPr>
              <a:lstStyle/>
              <a:p>
                <a:r>
                  <a:rPr lang="en-US" dirty="0"/>
                  <a:t>Where </a:t>
                </a:r>
                <a14:m>
                  <m:oMath xmlns:m="http://schemas.openxmlformats.org/officeDocument/2006/math">
                    <m:r>
                      <a:rPr lang="en-US" b="0" i="1" smtClean="0">
                        <a:latin typeface="Cambria Math" panose="02040503050406030204" pitchFamily="18" charset="0"/>
                      </a:rPr>
                      <m:t>𝑑</m:t>
                    </m:r>
                    <m:r>
                      <a:rPr lang="en-US" b="0" i="1" smtClean="0">
                        <a:latin typeface="Cambria Math" panose="02040503050406030204" pitchFamily="18" charset="0"/>
                      </a:rPr>
                      <m:t>=</m:t>
                    </m:r>
                  </m:oMath>
                </a14:m>
                <a:r>
                  <a:rPr lang="en-US" dirty="0"/>
                  <a:t> distance, </a:t>
                </a:r>
                <a14:m>
                  <m:oMath xmlns:m="http://schemas.openxmlformats.org/officeDocument/2006/math">
                    <m:r>
                      <a:rPr lang="en-US" b="0" i="1" smtClean="0">
                        <a:latin typeface="Cambria Math" panose="02040503050406030204" pitchFamily="18" charset="0"/>
                      </a:rPr>
                      <m:t>𝑡</m:t>
                    </m:r>
                    <m:r>
                      <a:rPr lang="en-US" b="0" i="1" smtClean="0">
                        <a:latin typeface="Cambria Math" panose="02040503050406030204" pitchFamily="18" charset="0"/>
                      </a:rPr>
                      <m:t>=</m:t>
                    </m:r>
                  </m:oMath>
                </a14:m>
                <a:r>
                  <a:rPr lang="en-US" dirty="0"/>
                  <a:t> time (in seconds),</a:t>
                </a:r>
              </a:p>
              <a:p>
                <a:r>
                  <a:rPr lang="en-US" dirty="0"/>
                  <a:t>and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m:t>
                    </m:r>
                  </m:oMath>
                </a14:m>
                <a:r>
                  <a:rPr lang="en-IN" dirty="0"/>
                  <a:t> constant of variation</a:t>
                </a:r>
              </a:p>
            </p:txBody>
          </p:sp>
        </mc:Choice>
        <mc:Fallback xmlns="">
          <p:sp>
            <p:nvSpPr>
              <p:cNvPr id="4" name="TextBox 3">
                <a:extLst>
                  <a:ext uri="{FF2B5EF4-FFF2-40B4-BE49-F238E27FC236}">
                    <a16:creationId xmlns:a16="http://schemas.microsoft.com/office/drawing/2014/main" id="{C8FAD10B-2E71-46F8-A218-147F0058F351}"/>
                  </a:ext>
                </a:extLst>
              </p:cNvPr>
              <p:cNvSpPr txBox="1">
                <a:spLocks noRot="1" noChangeAspect="1" noMove="1" noResize="1" noEditPoints="1" noAdjustHandles="1" noChangeArrowheads="1" noChangeShapeType="1" noTextEdit="1"/>
              </p:cNvSpPr>
              <p:nvPr/>
            </p:nvSpPr>
            <p:spPr>
              <a:xfrm>
                <a:off x="3609278" y="3778406"/>
                <a:ext cx="4419600" cy="646331"/>
              </a:xfrm>
              <a:prstGeom prst="rect">
                <a:avLst/>
              </a:prstGeom>
              <a:blipFill>
                <a:blip r:embed="rId3"/>
                <a:stretch>
                  <a:fillRect l="-1103" t="-5660" b="-14151"/>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9ECCF76-42DB-DCD3-029B-A3747FB04021}"/>
                  </a:ext>
                </a:extLst>
              </p:cNvPr>
              <p:cNvSpPr txBox="1"/>
              <p:nvPr/>
            </p:nvSpPr>
            <p:spPr>
              <a:xfrm>
                <a:off x="3609278" y="4852068"/>
                <a:ext cx="4419600" cy="369332"/>
              </a:xfrm>
              <a:prstGeom prst="rect">
                <a:avLst/>
              </a:prstGeom>
              <a:noFill/>
            </p:spPr>
            <p:txBody>
              <a:bodyPr wrap="square" rtlCol="0">
                <a:spAutoFit/>
              </a:bodyPr>
              <a:lstStyle/>
              <a:p>
                <a:r>
                  <a:rPr lang="en-US" dirty="0"/>
                  <a:t>Substitute the known values and solve for </a:t>
                </a:r>
                <a14:m>
                  <m:oMath xmlns:m="http://schemas.openxmlformats.org/officeDocument/2006/math">
                    <m:r>
                      <a:rPr lang="en-US" b="0" i="1" smtClean="0">
                        <a:latin typeface="Cambria Math" panose="02040503050406030204" pitchFamily="18" charset="0"/>
                      </a:rPr>
                      <m:t>𝑘</m:t>
                    </m:r>
                  </m:oMath>
                </a14:m>
                <a:r>
                  <a:rPr lang="en-US" dirty="0"/>
                  <a:t>.</a:t>
                </a:r>
                <a:endParaRPr lang="en-IN" dirty="0"/>
              </a:p>
            </p:txBody>
          </p:sp>
        </mc:Choice>
        <mc:Fallback xmlns="">
          <p:sp>
            <p:nvSpPr>
              <p:cNvPr id="5" name="TextBox 4">
                <a:extLst>
                  <a:ext uri="{FF2B5EF4-FFF2-40B4-BE49-F238E27FC236}">
                    <a16:creationId xmlns:a16="http://schemas.microsoft.com/office/drawing/2014/main" id="{49ECCF76-42DB-DCD3-029B-A3747FB04021}"/>
                  </a:ext>
                </a:extLst>
              </p:cNvPr>
              <p:cNvSpPr txBox="1">
                <a:spLocks noRot="1" noChangeAspect="1" noMove="1" noResize="1" noEditPoints="1" noAdjustHandles="1" noChangeArrowheads="1" noChangeShapeType="1" noTextEdit="1"/>
              </p:cNvSpPr>
              <p:nvPr/>
            </p:nvSpPr>
            <p:spPr>
              <a:xfrm>
                <a:off x="3609278" y="4852068"/>
                <a:ext cx="4419600" cy="369332"/>
              </a:xfrm>
              <a:prstGeom prst="rect">
                <a:avLst/>
              </a:prstGeom>
              <a:blipFill>
                <a:blip r:embed="rId4"/>
                <a:stretch>
                  <a:fillRect l="-1103" t="-9836" b="-24590"/>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Application: More Variation</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	So,</a:t>
                </a:r>
                <a14:m>
                  <m:oMath xmlns:m="http://schemas.openxmlformats.org/officeDocument/2006/math">
                    <m:r>
                      <a:rPr lang="en-US" sz="2800" b="0" i="0" smtClean="0">
                        <a:latin typeface="Cambria Math" panose="02040503050406030204" pitchFamily="18" charset="0"/>
                      </a:rPr>
                      <m:t>   </m:t>
                    </m:r>
                    <m:r>
                      <a:rPr lang="en-US" sz="2800" b="0" i="1" smtClean="0">
                        <a:latin typeface="Cambria Math" panose="02040503050406030204" pitchFamily="18" charset="0"/>
                      </a:rPr>
                      <m:t>𝑑</m:t>
                    </m:r>
                    <m:r>
                      <a:rPr lang="en-US" sz="2800" b="0" i="1" smtClean="0">
                        <a:latin typeface="Cambria Math" panose="02040503050406030204" pitchFamily="18" charset="0"/>
                      </a:rPr>
                      <m:t>=16</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𝑡</m:t>
                        </m:r>
                      </m:e>
                      <m:sup>
                        <m:r>
                          <a:rPr lang="en-US" sz="2800" b="0" i="1" smtClean="0">
                            <a:latin typeface="Cambria Math" panose="02040503050406030204" pitchFamily="18" charset="0"/>
                            <a:ea typeface="Cambria Math" panose="02040503050406030204" pitchFamily="18" charset="0"/>
                          </a:rPr>
                          <m:t>2</m:t>
                        </m:r>
                      </m:sup>
                    </m:sSup>
                    <m:r>
                      <a:rPr lang="en-US" sz="2800" b="0" i="1" smtClean="0">
                        <a:latin typeface="Cambria Math" panose="02040503050406030204" pitchFamily="18" charset="0"/>
                        <a:ea typeface="Cambria Math" panose="02040503050406030204" pitchFamily="18" charset="0"/>
                      </a:rPr>
                      <m:t>.</m:t>
                    </m:r>
                  </m:oMath>
                </a14:m>
                <a:endParaRPr lang="en-US" sz="2800" dirty="0"/>
              </a:p>
              <a:p>
                <a:r>
                  <a:rPr lang="en-US" dirty="0"/>
                  <a:t>	If </a:t>
                </a:r>
                <a14:m>
                  <m:oMath xmlns:m="http://schemas.openxmlformats.org/officeDocument/2006/math">
                    <m:r>
                      <a:rPr lang="en-US" sz="2800" b="0" i="1" dirty="0" smtClean="0">
                        <a:latin typeface="Cambria Math" panose="02040503050406030204" pitchFamily="18" charset="0"/>
                      </a:rPr>
                      <m:t>𝑡</m:t>
                    </m:r>
                    <m:r>
                      <a:rPr lang="en-US" sz="2800" b="0" i="0" smtClean="0">
                        <a:latin typeface="Cambria Math" panose="02040503050406030204" pitchFamily="18" charset="0"/>
                      </a:rPr>
                      <m:t>=3, </m:t>
                    </m:r>
                  </m:oMath>
                </a14:m>
                <a:r>
                  <a:rPr lang="en-US" sz="2800" b="0" dirty="0">
                    <a:ea typeface="Cambria Math" panose="02040503050406030204" pitchFamily="18" charset="0"/>
                  </a:rPr>
                  <a:t>then</a:t>
                </a:r>
              </a:p>
              <a:p>
                <a:r>
                  <a:rPr lang="en-US" sz="2800" dirty="0"/>
                  <a:t>	</a:t>
                </a:r>
                <a14:m>
                  <m:oMath xmlns:m="http://schemas.openxmlformats.org/officeDocument/2006/math">
                    <m:r>
                      <a:rPr lang="en-US" sz="2800" b="0" i="1" dirty="0" smtClean="0">
                        <a:latin typeface="Cambria Math" panose="02040503050406030204" pitchFamily="18" charset="0"/>
                      </a:rPr>
                      <m:t>𝑑</m:t>
                    </m:r>
                    <m:r>
                      <a:rPr lang="en-US" sz="2800" b="0" i="0" smtClean="0">
                        <a:latin typeface="Cambria Math" panose="02040503050406030204" pitchFamily="18" charset="0"/>
                      </a:rPr>
                      <m:t>=</m:t>
                    </m:r>
                    <m:r>
                      <a:rPr lang="en-US" sz="2800" b="0" i="1" smtClean="0">
                        <a:latin typeface="Cambria Math" panose="02040503050406030204" pitchFamily="18" charset="0"/>
                      </a:rPr>
                      <m:t>16</m:t>
                    </m:r>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3</m:t>
                        </m:r>
                      </m:e>
                      <m:sup>
                        <m:r>
                          <a:rPr lang="en-US" sz="2800" b="0" i="1" smtClean="0">
                            <a:latin typeface="Cambria Math" panose="02040503050406030204" pitchFamily="18" charset="0"/>
                            <a:ea typeface="Cambria Math" panose="02040503050406030204" pitchFamily="18" charset="0"/>
                          </a:rPr>
                          <m:t>2</m:t>
                        </m:r>
                      </m:sup>
                    </m:sSup>
                  </m:oMath>
                </a14:m>
                <a:endParaRPr lang="en-US" sz="2800" dirty="0"/>
              </a:p>
              <a:p>
                <a:r>
                  <a:rPr lang="en-US" dirty="0"/>
                  <a:t>	</a:t>
                </a:r>
                <a14:m>
                  <m:oMath xmlns:m="http://schemas.openxmlformats.org/officeDocument/2006/math">
                    <m:r>
                      <a:rPr lang="en-US" b="0" i="1" smtClean="0">
                        <a:latin typeface="Cambria Math" panose="02040503050406030204" pitchFamily="18" charset="0"/>
                      </a:rPr>
                      <m:t>𝑑</m:t>
                    </m:r>
                    <m:r>
                      <a:rPr lang="en-US" b="0" i="1" smtClean="0">
                        <a:latin typeface="Cambria Math" panose="02040503050406030204" pitchFamily="18" charset="0"/>
                      </a:rPr>
                      <m:t>=144.</m:t>
                    </m:r>
                  </m:oMath>
                </a14:m>
                <a:endParaRPr lang="en-US" sz="2800" dirty="0"/>
              </a:p>
              <a:p>
                <a:r>
                  <a:rPr lang="en-US" sz="2800" dirty="0"/>
                  <a:t>The object would have fallen </a:t>
                </a:r>
                <a14:m>
                  <m:oMath xmlns:m="http://schemas.openxmlformats.org/officeDocument/2006/math">
                    <m:r>
                      <a:rPr lang="en-US" sz="2800" i="1" dirty="0" smtClean="0">
                        <a:latin typeface="Cambria Math" panose="02040503050406030204" pitchFamily="18" charset="0"/>
                      </a:rPr>
                      <m:t>144 </m:t>
                    </m:r>
                  </m:oMath>
                </a14:m>
                <a:r>
                  <a:rPr lang="en-US" sz="2800" dirty="0"/>
                  <a:t>feet in </a:t>
                </a:r>
                <a14:m>
                  <m:oMath xmlns:m="http://schemas.openxmlformats.org/officeDocument/2006/math">
                    <m:r>
                      <a:rPr lang="en-US" sz="2800" i="1" dirty="0" smtClean="0">
                        <a:latin typeface="Cambria Math" panose="02040503050406030204" pitchFamily="18" charset="0"/>
                      </a:rPr>
                      <m:t>3</m:t>
                    </m:r>
                  </m:oMath>
                </a14:m>
                <a:r>
                  <a:rPr lang="en-US" sz="2800" dirty="0"/>
                  <a:t> seconds.</a:t>
                </a:r>
              </a:p>
              <a:p>
                <a:r>
                  <a:rPr lang="en-IN" dirty="0"/>
                  <a:t>	</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6D84610D-EB4E-CA4B-9670-5C4CA82E30CB}"/>
                  </a:ext>
                </a:extLst>
              </p:cNvPr>
              <p:cNvSpPr txBox="1"/>
              <p:nvPr/>
            </p:nvSpPr>
            <p:spPr>
              <a:xfrm>
                <a:off x="3886200" y="1066668"/>
                <a:ext cx="4419600" cy="369332"/>
              </a:xfrm>
              <a:prstGeom prst="rect">
                <a:avLst/>
              </a:prstGeom>
              <a:noFill/>
            </p:spPr>
            <p:txBody>
              <a:bodyPr wrap="square" rtlCol="0">
                <a:spAutoFit/>
              </a:bodyPr>
              <a:lstStyle/>
              <a:p>
                <a:r>
                  <a:rPr lang="en-US" dirty="0"/>
                  <a:t>Substitute </a:t>
                </a:r>
                <a14:m>
                  <m:oMath xmlns:m="http://schemas.openxmlformats.org/officeDocument/2006/math">
                    <m:r>
                      <a:rPr lang="en-US" b="0" i="1" smtClean="0">
                        <a:latin typeface="Cambria Math" panose="02040503050406030204" pitchFamily="18" charset="0"/>
                      </a:rPr>
                      <m:t>16</m:t>
                    </m:r>
                  </m:oMath>
                </a14:m>
                <a:r>
                  <a:rPr lang="en-US" dirty="0"/>
                  <a:t> for </a:t>
                </a:r>
                <a14:m>
                  <m:oMath xmlns:m="http://schemas.openxmlformats.org/officeDocument/2006/math">
                    <m:r>
                      <a:rPr lang="en-US" b="0" i="1" smtClean="0">
                        <a:latin typeface="Cambria Math" panose="02040503050406030204" pitchFamily="18" charset="0"/>
                      </a:rPr>
                      <m:t>𝑘</m:t>
                    </m:r>
                  </m:oMath>
                </a14:m>
                <a:r>
                  <a:rPr lang="en-IN" dirty="0"/>
                  <a:t> in the general formula.</a:t>
                </a:r>
              </a:p>
            </p:txBody>
          </p:sp>
        </mc:Choice>
        <mc:Fallback>
          <p:sp>
            <p:nvSpPr>
              <p:cNvPr id="6" name="TextBox 5">
                <a:extLst>
                  <a:ext uri="{FF2B5EF4-FFF2-40B4-BE49-F238E27FC236}">
                    <a16:creationId xmlns:a16="http://schemas.microsoft.com/office/drawing/2014/main" id="{6D84610D-EB4E-CA4B-9670-5C4CA82E30CB}"/>
                  </a:ext>
                </a:extLst>
              </p:cNvPr>
              <p:cNvSpPr txBox="1">
                <a:spLocks noRot="1" noChangeAspect="1" noMove="1" noResize="1" noEditPoints="1" noAdjustHandles="1" noChangeArrowheads="1" noChangeShapeType="1" noTextEdit="1"/>
              </p:cNvSpPr>
              <p:nvPr/>
            </p:nvSpPr>
            <p:spPr>
              <a:xfrm>
                <a:off x="3886200" y="1066668"/>
                <a:ext cx="4419600" cy="369332"/>
              </a:xfrm>
              <a:prstGeom prst="rect">
                <a:avLst/>
              </a:prstGeom>
              <a:blipFill>
                <a:blip r:embed="rId3"/>
                <a:stretch>
                  <a:fillRect l="-1241" t="-9836" b="-24590"/>
                </a:stretch>
              </a:blipFill>
            </p:spPr>
            <p:txBody>
              <a:bodyPr/>
              <a:lstStyle/>
              <a:p>
                <a:r>
                  <a:rPr lang="en-US">
                    <a:noFill/>
                  </a:rPr>
                  <a:t> </a:t>
                </a:r>
              </a:p>
            </p:txBody>
          </p:sp>
        </mc:Fallback>
      </mc:AlternateContent>
    </p:spTree>
    <p:extLst>
      <p:ext uri="{BB962C8B-B14F-4D97-AF65-F5344CB8AC3E}">
        <p14:creationId xmlns:p14="http://schemas.microsoft.com/office/powerpoint/2010/main" val="1568050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Direct Variation</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593852"/>
              </a:xfrm>
            </p:spPr>
            <p:txBody>
              <a:bodyPr>
                <a:spAutoFit/>
              </a:bodyPr>
              <a:lstStyle/>
              <a:p>
                <a:r>
                  <a:rPr sz="2800" dirty="0"/>
                  <a:t>A variable quantity </a:t>
                </a:r>
                <a14:m>
                  <m:oMath xmlns:m="http://schemas.openxmlformats.org/officeDocument/2006/math">
                    <m:r>
                      <a:rPr lang="en-US">
                        <a:latin typeface="Cambria Math" panose="02040503050406030204" pitchFamily="18" charset="0"/>
                      </a:rPr>
                      <m:t>𝑦</m:t>
                    </m:r>
                  </m:oMath>
                </a14:m>
                <a:r>
                  <a:rPr sz="2800" dirty="0"/>
                  <a:t> </a:t>
                </a:r>
                <a:r>
                  <a:rPr sz="2800" b="1" dirty="0"/>
                  <a:t>varies directly as</a:t>
                </a:r>
                <a:r>
                  <a:rPr sz="2800" dirty="0"/>
                  <a:t> (or is </a:t>
                </a:r>
                <a:r>
                  <a:rPr sz="2800" b="1" dirty="0"/>
                  <a:t>directly proportional to</a:t>
                </a:r>
                <a:r>
                  <a:rPr sz="2800" dirty="0"/>
                  <a:t>) a variable </a:t>
                </a:r>
                <a14:m>
                  <m:oMath xmlns:m="http://schemas.openxmlformats.org/officeDocument/2006/math">
                    <m:r>
                      <a:rPr lang="en-US">
                        <a:latin typeface="Cambria Math" panose="02040503050406030204" pitchFamily="18" charset="0"/>
                      </a:rPr>
                      <m:t>𝑥</m:t>
                    </m:r>
                  </m:oMath>
                </a14:m>
                <a:r>
                  <a:rPr sz="2800" dirty="0"/>
                  <a:t> if there is a constant </a:t>
                </a:r>
                <a14:m>
                  <m:oMath xmlns:m="http://schemas.openxmlformats.org/officeDocument/2006/math">
                    <m:r>
                      <a:rPr lang="en-US">
                        <a:latin typeface="Cambria Math" panose="02040503050406030204" pitchFamily="18" charset="0"/>
                      </a:rPr>
                      <m:t>𝑘</m:t>
                    </m:r>
                  </m:oMath>
                </a14:m>
                <a:r>
                  <a:rPr sz="2800" dirty="0"/>
                  <a:t> such that</a:t>
                </a:r>
              </a:p>
              <a:p>
                <a:pPr algn="ctr">
                  <a:defRPr sz="2800"/>
                </a:pPr>
                <a14:m>
                  <m:oMath xmlns:m="http://schemas.openxmlformats.org/officeDocument/2006/math">
                    <m:f>
                      <m:fPr>
                        <m:ctrlPr>
                          <a:rPr b="1" i="1">
                            <a:latin typeface="Cambria Math" panose="02040503050406030204" pitchFamily="18" charset="0"/>
                          </a:rPr>
                        </m:ctrlPr>
                      </m:fPr>
                      <m:num>
                        <m:r>
                          <a:rPr b="1" i="1">
                            <a:latin typeface="Cambria Math" panose="02040503050406030204" pitchFamily="18" charset="0"/>
                          </a:rPr>
                          <m:t>𝒚</m:t>
                        </m:r>
                      </m:num>
                      <m:den>
                        <m:r>
                          <a:rPr b="1" i="1">
                            <a:latin typeface="Cambria Math" panose="02040503050406030204" pitchFamily="18" charset="0"/>
                          </a:rPr>
                          <m:t>𝒙</m:t>
                        </m:r>
                      </m:den>
                    </m:f>
                    <m:r>
                      <a:rPr b="1">
                        <a:latin typeface="Cambria Math" panose="02040503050406030204" pitchFamily="18" charset="0"/>
                      </a:rPr>
                      <m:t>=</m:t>
                    </m:r>
                    <m:r>
                      <a:rPr lang="en-IN" b="1" i="1" dirty="0" smtClean="0">
                        <a:latin typeface="Cambria Math" panose="02040503050406030204" pitchFamily="18" charset="0"/>
                      </a:rPr>
                      <m:t>𝒌</m:t>
                    </m:r>
                  </m:oMath>
                </a14:m>
                <a:r>
                  <a:rPr sz="2800" b="1" dirty="0"/>
                  <a:t> </a:t>
                </a:r>
                <a:r>
                  <a:rPr sz="2800" dirty="0"/>
                  <a:t>or </a:t>
                </a:r>
                <a14:m>
                  <m:oMath xmlns:m="http://schemas.openxmlformats.org/officeDocument/2006/math">
                    <m:r>
                      <a:rPr lang="en-IN" b="1" i="1" dirty="0" smtClean="0">
                        <a:latin typeface="Cambria Math" panose="02040503050406030204" pitchFamily="18" charset="0"/>
                      </a:rPr>
                      <m:t>𝒚</m:t>
                    </m:r>
                    <m:r>
                      <a:rPr b="1">
                        <a:latin typeface="Cambria Math" panose="02040503050406030204" pitchFamily="18" charset="0"/>
                      </a:rPr>
                      <m:t>=</m:t>
                    </m:r>
                    <m:r>
                      <a:rPr lang="en-IN" b="1" i="1" dirty="0" smtClean="0">
                        <a:latin typeface="Cambria Math" panose="02040503050406030204" pitchFamily="18" charset="0"/>
                      </a:rPr>
                      <m:t>𝒌𝒙</m:t>
                    </m:r>
                  </m:oMath>
                </a14:m>
                <a:r>
                  <a:rPr sz="2800" dirty="0"/>
                  <a:t>.</a:t>
                </a:r>
              </a:p>
              <a:p>
                <a:r>
                  <a:rPr sz="2800" dirty="0"/>
                  <a:t>The constant </a:t>
                </a:r>
                <a14:m>
                  <m:oMath xmlns:m="http://schemas.openxmlformats.org/officeDocument/2006/math">
                    <m:r>
                      <a:rPr lang="en-US">
                        <a:latin typeface="Cambria Math" panose="02040503050406030204" pitchFamily="18" charset="0"/>
                      </a:rPr>
                      <m:t>𝑘</m:t>
                    </m:r>
                  </m:oMath>
                </a14:m>
                <a:r>
                  <a:rPr sz="2800" dirty="0"/>
                  <a:t> is called the </a:t>
                </a:r>
                <a:r>
                  <a:rPr sz="2800" b="1" dirty="0"/>
                  <a:t>constant of variation</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593852"/>
              </a:xfrm>
              <a:blipFill>
                <a:blip r:embed="rId2"/>
                <a:stretch>
                  <a:fillRect l="-1328" t="-1860" b="-5116"/>
                </a:stretch>
              </a:blipFill>
            </p:spPr>
            <p:txBody>
              <a:bodyPr/>
              <a:lstStyle/>
              <a:p>
                <a:r>
                  <a:rPr lang="en-IN">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7: Application: More Variation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The volume of a gas in a container varies inversely as the pressure on the gas. If a gas has a volume of </a:t>
                </a:r>
                <a:br>
                  <a:rPr lang="en-US" sz="2800" dirty="0"/>
                </a:br>
                <a14:m>
                  <m:oMath xmlns:m="http://schemas.openxmlformats.org/officeDocument/2006/math">
                    <m:r>
                      <a:rPr lang="en-IN" sz="2800" i="1" dirty="0" smtClean="0">
                        <a:latin typeface="Cambria Math" panose="02040503050406030204" pitchFamily="18" charset="0"/>
                      </a:rPr>
                      <m:t>200</m:t>
                    </m:r>
                  </m:oMath>
                </a14:m>
                <a:r>
                  <a:rPr sz="2800" dirty="0"/>
                  <a:t> cubic inches under a pressure of </a:t>
                </a:r>
                <a14:m>
                  <m:oMath xmlns:m="http://schemas.openxmlformats.org/officeDocument/2006/math">
                    <m:r>
                      <a:rPr lang="en-IN" sz="2800" i="1" dirty="0" smtClean="0">
                        <a:latin typeface="Cambria Math" panose="02040503050406030204" pitchFamily="18" charset="0"/>
                      </a:rPr>
                      <m:t>5</m:t>
                    </m:r>
                  </m:oMath>
                </a14:m>
                <a:r>
                  <a:rPr sz="2800" dirty="0"/>
                  <a:t> pounds per square inch, what will be its volume if the pressure is increased to </a:t>
                </a:r>
                <a14:m>
                  <m:oMath xmlns:m="http://schemas.openxmlformats.org/officeDocument/2006/math">
                    <m:r>
                      <a:rPr lang="en-IN" sz="2800" i="1" dirty="0" smtClean="0">
                        <a:latin typeface="Cambria Math" panose="02040503050406030204" pitchFamily="18" charset="0"/>
                      </a:rPr>
                      <m:t>8</m:t>
                    </m:r>
                  </m:oMath>
                </a14:m>
                <a:r>
                  <a:rPr sz="2800" dirty="0"/>
                  <a:t> pounds per square inch?</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6" name="Picture 5">
            <a:extLst>
              <a:ext uri="{FF2B5EF4-FFF2-40B4-BE49-F238E27FC236}">
                <a16:creationId xmlns:a16="http://schemas.microsoft.com/office/drawing/2014/main" id="{6303C677-64FB-83C3-0565-79F3D3025BDB}"/>
              </a:ext>
            </a:extLst>
          </p:cNvPr>
          <p:cNvPicPr>
            <a:picLocks noChangeAspect="1"/>
          </p:cNvPicPr>
          <p:nvPr/>
        </p:nvPicPr>
        <p:blipFill>
          <a:blip r:embed="rId3"/>
          <a:stretch>
            <a:fillRect/>
          </a:stretch>
        </p:blipFill>
        <p:spPr>
          <a:xfrm>
            <a:off x="6315307" y="3014547"/>
            <a:ext cx="2286000" cy="2684721"/>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Application: More Variation</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Solution</a:t>
                </a:r>
              </a:p>
              <a:p>
                <a:r>
                  <a:rPr lang="en-US" dirty="0"/>
                  <a:t>	</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𝑉</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𝑘</m:t>
                        </m:r>
                      </m:num>
                      <m:den>
                        <m:r>
                          <a:rPr lang="en-US" b="0" i="1" smtClean="0">
                            <a:latin typeface="Cambria Math" panose="02040503050406030204" pitchFamily="18" charset="0"/>
                          </a:rPr>
                          <m:t>𝑃</m:t>
                        </m:r>
                      </m:den>
                    </m:f>
                  </m:oMath>
                </a14:m>
                <a:endParaRPr lang="en-US" sz="2800" dirty="0"/>
              </a:p>
              <a:p>
                <a:r>
                  <a:rPr lang="en-IN" dirty="0"/>
                  <a:t>	</a:t>
                </a:r>
                <a14:m>
                  <m:oMath xmlns:m="http://schemas.openxmlformats.org/officeDocument/2006/math">
                    <m:r>
                      <a:rPr lang="en-US" b="0" i="1" smtClean="0">
                        <a:latin typeface="Cambria Math" panose="02040503050406030204" pitchFamily="18" charset="0"/>
                      </a:rPr>
                      <m:t>200=</m:t>
                    </m:r>
                    <m:f>
                      <m:fPr>
                        <m:ctrlPr>
                          <a:rPr lang="en-US" b="0" i="1" smtClean="0">
                            <a:latin typeface="Cambria Math" panose="02040503050406030204" pitchFamily="18" charset="0"/>
                          </a:rPr>
                        </m:ctrlPr>
                      </m:fPr>
                      <m:num>
                        <m:r>
                          <a:rPr lang="en-US" b="0" i="1" smtClean="0">
                            <a:latin typeface="Cambria Math" panose="02040503050406030204" pitchFamily="18" charset="0"/>
                          </a:rPr>
                          <m:t>𝑘</m:t>
                        </m:r>
                      </m:num>
                      <m:den>
                        <m:r>
                          <a:rPr lang="en-US" b="0" i="1" smtClean="0">
                            <a:latin typeface="Cambria Math" panose="02040503050406030204" pitchFamily="18" charset="0"/>
                          </a:rPr>
                          <m:t>5</m:t>
                        </m:r>
                      </m:den>
                    </m:f>
                  </m:oMath>
                </a14:m>
                <a:endParaRPr lang="en-US" sz="2800" dirty="0"/>
              </a:p>
              <a:p>
                <a:r>
                  <a:rPr lang="en-IN" dirty="0"/>
                  <a:t>	</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𝑘</m:t>
                    </m:r>
                    <m:r>
                      <a:rPr lang="en-US" b="0" i="1" smtClean="0">
                        <a:latin typeface="Cambria Math" panose="02040503050406030204" pitchFamily="18" charset="0"/>
                      </a:rPr>
                      <m:t>=1000</m:t>
                    </m:r>
                  </m:oMath>
                </a14:m>
                <a:endParaRPr lang="en-US" sz="2800" dirty="0"/>
              </a:p>
              <a:p>
                <a:r>
                  <a:rPr lang="en-IN" dirty="0"/>
                  <a:t>So,	</a:t>
                </a:r>
                <a14:m>
                  <m:oMath xmlns:m="http://schemas.openxmlformats.org/officeDocument/2006/math">
                    <m:r>
                      <a:rPr lang="en-US" b="0" i="1" smtClean="0">
                        <a:latin typeface="Cambria Math" panose="02040503050406030204" pitchFamily="18" charset="0"/>
                      </a:rPr>
                      <m:t>𝑉</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1000</m:t>
                        </m:r>
                      </m:num>
                      <m:den>
                        <m:r>
                          <a:rPr lang="en-US" b="0" i="1" smtClean="0">
                            <a:latin typeface="Cambria Math" panose="02040503050406030204" pitchFamily="18" charset="0"/>
                          </a:rPr>
                          <m:t>𝑃</m:t>
                        </m:r>
                      </m:den>
                    </m:f>
                  </m:oMath>
                </a14:m>
                <a:endParaRPr lang="en-US" b="0" dirty="0"/>
              </a:p>
              <a:p>
                <a:r>
                  <a:rPr lang="en-US" sz="2800" dirty="0"/>
                  <a:t>	</a:t>
                </a:r>
                <a14:m>
                  <m:oMath xmlns:m="http://schemas.openxmlformats.org/officeDocument/2006/math">
                    <m:r>
                      <a:rPr lang="en-US" sz="2800" b="0" i="1" smtClean="0">
                        <a:latin typeface="Cambria Math" panose="02040503050406030204" pitchFamily="18" charset="0"/>
                      </a:rPr>
                      <m:t>𝑉</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1000</m:t>
                        </m:r>
                      </m:num>
                      <m:den>
                        <m:r>
                          <a:rPr lang="en-US" sz="2800" b="0" i="1" smtClean="0">
                            <a:latin typeface="Cambria Math" panose="02040503050406030204" pitchFamily="18" charset="0"/>
                          </a:rPr>
                          <m:t>8</m:t>
                        </m:r>
                      </m:den>
                    </m:f>
                    <m:r>
                      <a:rPr lang="en-US" sz="2800" b="0" i="1" smtClean="0">
                        <a:latin typeface="Cambria Math" panose="02040503050406030204" pitchFamily="18" charset="0"/>
                      </a:rPr>
                      <m:t>=125.</m:t>
                    </m:r>
                  </m:oMath>
                </a14:m>
                <a:endParaRPr lang="en-US" sz="2800" dirty="0"/>
              </a:p>
              <a:p>
                <a:r>
                  <a:rPr lang="en-US" sz="2800" dirty="0"/>
                  <a:t>The volume will be </a:t>
                </a:r>
                <a14:m>
                  <m:oMath xmlns:m="http://schemas.openxmlformats.org/officeDocument/2006/math">
                    <m:r>
                      <a:rPr lang="en-US" sz="2800" i="1" dirty="0" smtClean="0">
                        <a:latin typeface="Cambria Math" panose="02040503050406030204" pitchFamily="18" charset="0"/>
                      </a:rPr>
                      <m:t>125</m:t>
                    </m:r>
                  </m:oMath>
                </a14:m>
                <a:r>
                  <a:rPr lang="en-US" sz="2800" dirty="0"/>
                  <a:t> cubic inches.</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4C39E85-546D-5F14-4674-4B4C5A56E8DD}"/>
                  </a:ext>
                </a:extLst>
              </p:cNvPr>
              <p:cNvSpPr txBox="1"/>
              <p:nvPr/>
            </p:nvSpPr>
            <p:spPr>
              <a:xfrm>
                <a:off x="3810000" y="1620521"/>
                <a:ext cx="4419600" cy="646331"/>
              </a:xfrm>
              <a:prstGeom prst="rect">
                <a:avLst/>
              </a:prstGeom>
              <a:noFill/>
            </p:spPr>
            <p:txBody>
              <a:bodyPr wrap="square" rtlCol="0">
                <a:spAutoFit/>
              </a:bodyPr>
              <a:lstStyle/>
              <a:p>
                <a:r>
                  <a:rPr lang="en-US" dirty="0"/>
                  <a:t>Where </a:t>
                </a:r>
                <a14:m>
                  <m:oMath xmlns:m="http://schemas.openxmlformats.org/officeDocument/2006/math">
                    <m:r>
                      <a:rPr lang="en-US" b="0" i="1" smtClean="0">
                        <a:latin typeface="Cambria Math" panose="02040503050406030204" pitchFamily="18" charset="0"/>
                      </a:rPr>
                      <m:t>𝑉</m:t>
                    </m:r>
                    <m:r>
                      <a:rPr lang="en-US" b="0" i="1" smtClean="0">
                        <a:latin typeface="Cambria Math" panose="02040503050406030204" pitchFamily="18" charset="0"/>
                      </a:rPr>
                      <m:t>=</m:t>
                    </m:r>
                  </m:oMath>
                </a14:m>
                <a:r>
                  <a:rPr lang="en-US" dirty="0"/>
                  <a:t> volume, </a:t>
                </a:r>
                <a14:m>
                  <m:oMath xmlns:m="http://schemas.openxmlformats.org/officeDocument/2006/math">
                    <m:r>
                      <a:rPr lang="en-US" b="0" i="1" dirty="0" smtClean="0">
                        <a:latin typeface="Cambria Math" panose="02040503050406030204" pitchFamily="18" charset="0"/>
                      </a:rPr>
                      <m:t>𝑃</m:t>
                    </m:r>
                    <m:r>
                      <a:rPr lang="en-US" b="0" i="1" smtClean="0">
                        <a:latin typeface="Cambria Math" panose="02040503050406030204" pitchFamily="18" charset="0"/>
                      </a:rPr>
                      <m:t>=</m:t>
                    </m:r>
                  </m:oMath>
                </a14:m>
                <a:r>
                  <a:rPr lang="en-US" dirty="0"/>
                  <a:t> pressure, and</a:t>
                </a:r>
              </a:p>
              <a:p>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m:t>
                    </m:r>
                  </m:oMath>
                </a14:m>
                <a:r>
                  <a:rPr lang="en-IN" dirty="0"/>
                  <a:t> constant of variation</a:t>
                </a:r>
              </a:p>
            </p:txBody>
          </p:sp>
        </mc:Choice>
        <mc:Fallback xmlns="">
          <p:sp>
            <p:nvSpPr>
              <p:cNvPr id="4" name="TextBox 3">
                <a:extLst>
                  <a:ext uri="{FF2B5EF4-FFF2-40B4-BE49-F238E27FC236}">
                    <a16:creationId xmlns:a16="http://schemas.microsoft.com/office/drawing/2014/main" id="{84C39E85-546D-5F14-4674-4B4C5A56E8DD}"/>
                  </a:ext>
                </a:extLst>
              </p:cNvPr>
              <p:cNvSpPr txBox="1">
                <a:spLocks noRot="1" noChangeAspect="1" noMove="1" noResize="1" noEditPoints="1" noAdjustHandles="1" noChangeArrowheads="1" noChangeShapeType="1" noTextEdit="1"/>
              </p:cNvSpPr>
              <p:nvPr/>
            </p:nvSpPr>
            <p:spPr>
              <a:xfrm>
                <a:off x="3810000" y="1620521"/>
                <a:ext cx="4419600" cy="646331"/>
              </a:xfrm>
              <a:prstGeom prst="rect">
                <a:avLst/>
              </a:prstGeom>
              <a:blipFill>
                <a:blip r:embed="rId3"/>
                <a:stretch>
                  <a:fillRect l="-1103" t="-5660" b="-14151"/>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C34471CA-943B-84A7-7AB9-D1B86E7E716F}"/>
                  </a:ext>
                </a:extLst>
              </p:cNvPr>
              <p:cNvSpPr txBox="1"/>
              <p:nvPr/>
            </p:nvSpPr>
            <p:spPr>
              <a:xfrm>
                <a:off x="3810000" y="2487875"/>
                <a:ext cx="4419600" cy="369332"/>
              </a:xfrm>
              <a:prstGeom prst="rect">
                <a:avLst/>
              </a:prstGeom>
              <a:noFill/>
            </p:spPr>
            <p:txBody>
              <a:bodyPr wrap="square" rtlCol="0">
                <a:spAutoFit/>
              </a:bodyPr>
              <a:lstStyle/>
              <a:p>
                <a:r>
                  <a:rPr lang="en-US" dirty="0"/>
                  <a:t>Substitute the known values and solve for </a:t>
                </a:r>
                <a14:m>
                  <m:oMath xmlns:m="http://schemas.openxmlformats.org/officeDocument/2006/math">
                    <m:r>
                      <a:rPr lang="en-US" b="0" i="1" smtClean="0">
                        <a:latin typeface="Cambria Math" panose="02040503050406030204" pitchFamily="18" charset="0"/>
                      </a:rPr>
                      <m:t>𝑘</m:t>
                    </m:r>
                  </m:oMath>
                </a14:m>
                <a:r>
                  <a:rPr lang="en-US" dirty="0"/>
                  <a:t>.</a:t>
                </a:r>
                <a:endParaRPr lang="en-IN" dirty="0"/>
              </a:p>
            </p:txBody>
          </p:sp>
        </mc:Choice>
        <mc:Fallback>
          <p:sp>
            <p:nvSpPr>
              <p:cNvPr id="5" name="TextBox 4">
                <a:extLst>
                  <a:ext uri="{FF2B5EF4-FFF2-40B4-BE49-F238E27FC236}">
                    <a16:creationId xmlns:a16="http://schemas.microsoft.com/office/drawing/2014/main" id="{C34471CA-943B-84A7-7AB9-D1B86E7E716F}"/>
                  </a:ext>
                </a:extLst>
              </p:cNvPr>
              <p:cNvSpPr txBox="1">
                <a:spLocks noRot="1" noChangeAspect="1" noMove="1" noResize="1" noEditPoints="1" noAdjustHandles="1" noChangeArrowheads="1" noChangeShapeType="1" noTextEdit="1"/>
              </p:cNvSpPr>
              <p:nvPr/>
            </p:nvSpPr>
            <p:spPr>
              <a:xfrm>
                <a:off x="3810000" y="2487875"/>
                <a:ext cx="4419600" cy="369332"/>
              </a:xfrm>
              <a:prstGeom prst="rect">
                <a:avLst/>
              </a:prstGeom>
              <a:blipFill>
                <a:blip r:embed="rId4"/>
                <a:stretch>
                  <a:fillRect l="-1103" t="-8197" b="-2459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BC953A4-BA59-B83C-3C3D-E804BEFFE2CD}"/>
                  </a:ext>
                </a:extLst>
              </p:cNvPr>
              <p:cNvSpPr txBox="1"/>
              <p:nvPr/>
            </p:nvSpPr>
            <p:spPr>
              <a:xfrm>
                <a:off x="3810000" y="3749882"/>
                <a:ext cx="4419600" cy="369332"/>
              </a:xfrm>
              <a:prstGeom prst="rect">
                <a:avLst/>
              </a:prstGeom>
              <a:noFill/>
            </p:spPr>
            <p:txBody>
              <a:bodyPr wrap="square" rtlCol="0">
                <a:spAutoFit/>
              </a:bodyPr>
              <a:lstStyle/>
              <a:p>
                <a:r>
                  <a:rPr lang="en-US" dirty="0"/>
                  <a:t>Substitute </a:t>
                </a:r>
                <a14:m>
                  <m:oMath xmlns:m="http://schemas.openxmlformats.org/officeDocument/2006/math">
                    <m:r>
                      <a:rPr lang="en-US" b="0" i="1" smtClean="0">
                        <a:latin typeface="Cambria Math" panose="02040503050406030204" pitchFamily="18" charset="0"/>
                      </a:rPr>
                      <m:t>1000</m:t>
                    </m:r>
                  </m:oMath>
                </a14:m>
                <a:r>
                  <a:rPr lang="en-US" dirty="0"/>
                  <a:t> for </a:t>
                </a:r>
                <a14:m>
                  <m:oMath xmlns:m="http://schemas.openxmlformats.org/officeDocument/2006/math">
                    <m:r>
                      <a:rPr lang="en-US" i="1">
                        <a:latin typeface="Cambria Math" panose="02040503050406030204" pitchFamily="18" charset="0"/>
                      </a:rPr>
                      <m:t>𝑘</m:t>
                    </m:r>
                  </m:oMath>
                </a14:m>
                <a:r>
                  <a:rPr lang="en-US" dirty="0"/>
                  <a:t> in the general formula. </a:t>
                </a:r>
                <a:endParaRPr lang="en-IN" dirty="0"/>
              </a:p>
            </p:txBody>
          </p:sp>
        </mc:Choice>
        <mc:Fallback xmlns="">
          <p:sp>
            <p:nvSpPr>
              <p:cNvPr id="7" name="TextBox 6">
                <a:extLst>
                  <a:ext uri="{FF2B5EF4-FFF2-40B4-BE49-F238E27FC236}">
                    <a16:creationId xmlns:a16="http://schemas.microsoft.com/office/drawing/2014/main" id="{DBC953A4-BA59-B83C-3C3D-E804BEFFE2CD}"/>
                  </a:ext>
                </a:extLst>
              </p:cNvPr>
              <p:cNvSpPr txBox="1">
                <a:spLocks noRot="1" noChangeAspect="1" noMove="1" noResize="1" noEditPoints="1" noAdjustHandles="1" noChangeArrowheads="1" noChangeShapeType="1" noTextEdit="1"/>
              </p:cNvSpPr>
              <p:nvPr/>
            </p:nvSpPr>
            <p:spPr>
              <a:xfrm>
                <a:off x="3810000" y="3749882"/>
                <a:ext cx="4419600" cy="369332"/>
              </a:xfrm>
              <a:prstGeom prst="rect">
                <a:avLst/>
              </a:prstGeom>
              <a:blipFill>
                <a:blip r:embed="rId5"/>
                <a:stretch>
                  <a:fillRect l="-1103" t="-8197" r="-966" b="-24590"/>
                </a:stretch>
              </a:blipFill>
            </p:spPr>
            <p:txBody>
              <a:bodyPr/>
              <a:lstStyle/>
              <a:p>
                <a:r>
                  <a:rPr lang="en-IN">
                    <a:noFill/>
                  </a:rPr>
                  <a:t> </a:t>
                </a:r>
              </a:p>
            </p:txBody>
          </p:sp>
        </mc:Fallback>
      </mc:AlternateContent>
    </p:spTree>
    <p:extLst>
      <p:ext uri="{BB962C8B-B14F-4D97-AF65-F5344CB8AC3E}">
        <p14:creationId xmlns:p14="http://schemas.microsoft.com/office/powerpoint/2010/main" val="20150293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8: Application: More Variation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The safe load </a:t>
                </a:r>
                <a14:m>
                  <m:oMath xmlns:m="http://schemas.openxmlformats.org/officeDocument/2006/math">
                    <m:r>
                      <a:rPr lang="en-US" sz="2800" b="0" i="1" smtClean="0">
                        <a:latin typeface="Cambria Math" panose="02040503050406030204" pitchFamily="18" charset="0"/>
                      </a:rPr>
                      <m:t>𝐿</m:t>
                    </m:r>
                  </m:oMath>
                </a14:m>
                <a:r>
                  <a:rPr lang="en-US" sz="2800" dirty="0"/>
                  <a:t> of a wooden beam supported at both ends varies jointly as the width </a:t>
                </a:r>
                <a14:m>
                  <m:oMath xmlns:m="http://schemas.openxmlformats.org/officeDocument/2006/math">
                    <m:r>
                      <a:rPr lang="en-US" sz="2800" b="0" i="1" smtClean="0">
                        <a:latin typeface="Cambria Math" panose="02040503050406030204" pitchFamily="18" charset="0"/>
                      </a:rPr>
                      <m:t>𝑤</m:t>
                    </m:r>
                  </m:oMath>
                </a14:m>
                <a:r>
                  <a:rPr lang="en-US" sz="2800" dirty="0"/>
                  <a:t> and the square of the depth </a:t>
                </a:r>
                <a14:m>
                  <m:oMath xmlns:m="http://schemas.openxmlformats.org/officeDocument/2006/math">
                    <m:r>
                      <a:rPr lang="en-US" sz="2800" b="0" i="1" smtClean="0">
                        <a:latin typeface="Cambria Math" panose="02040503050406030204" pitchFamily="18" charset="0"/>
                      </a:rPr>
                      <m:t>𝑑</m:t>
                    </m:r>
                  </m:oMath>
                </a14:m>
                <a:r>
                  <a:rPr lang="en-US" sz="2800" dirty="0"/>
                  <a:t> and inversely as the length </a:t>
                </a:r>
                <a14:m>
                  <m:oMath xmlns:m="http://schemas.openxmlformats.org/officeDocument/2006/math">
                    <m:r>
                      <a:rPr lang="en-US" sz="2800" b="0" i="1" smtClean="0">
                        <a:latin typeface="Cambria Math" panose="02040503050406030204" pitchFamily="18" charset="0"/>
                      </a:rPr>
                      <m:t>𝑙</m:t>
                    </m:r>
                  </m:oMath>
                </a14:m>
                <a:r>
                  <a:rPr lang="en-US" sz="2800" dirty="0"/>
                  <a:t>. A </a:t>
                </a:r>
                <a14:m>
                  <m:oMath xmlns:m="http://schemas.openxmlformats.org/officeDocument/2006/math">
                    <m:r>
                      <a:rPr lang="en-US">
                        <a:latin typeface="Cambria Math" panose="02040503050406030204" pitchFamily="18" charset="0"/>
                      </a:rPr>
                      <m:t>3</m:t>
                    </m:r>
                    <m:r>
                      <a:rPr lang="en-US" b="0" i="0" smtClean="0">
                        <a:latin typeface="Cambria Math" panose="02040503050406030204" pitchFamily="18" charset="0"/>
                      </a:rPr>
                      <m:t> </m:t>
                    </m:r>
                    <m:r>
                      <m:rPr>
                        <m:sty m:val="p"/>
                      </m:rPr>
                      <a:rPr lang="en-US">
                        <a:latin typeface="Cambria Math" panose="02040503050406030204" pitchFamily="18" charset="0"/>
                      </a:rPr>
                      <m:t>in</m:t>
                    </m:r>
                    <m:r>
                      <a:rPr lang="en-US">
                        <a:latin typeface="Cambria Math" panose="02040503050406030204" pitchFamily="18" charset="0"/>
                      </a:rPr>
                      <m:t>.</m:t>
                    </m:r>
                  </m:oMath>
                </a14:m>
                <a:r>
                  <a:rPr lang="en-US" sz="2800" dirty="0"/>
                  <a:t> wide by </a:t>
                </a:r>
                <a14:m>
                  <m:oMath xmlns:m="http://schemas.openxmlformats.org/officeDocument/2006/math">
                    <m:r>
                      <a:rPr lang="en-US">
                        <a:latin typeface="Cambria Math" panose="02040503050406030204" pitchFamily="18" charset="0"/>
                      </a:rPr>
                      <m:t>10</m:t>
                    </m:r>
                    <m:r>
                      <a:rPr lang="en-US" b="0" i="0" smtClean="0">
                        <a:latin typeface="Cambria Math" panose="02040503050406030204" pitchFamily="18" charset="0"/>
                      </a:rPr>
                      <m:t> </m:t>
                    </m:r>
                    <m:r>
                      <m:rPr>
                        <m:sty m:val="p"/>
                      </m:rPr>
                      <a:rPr lang="en-US">
                        <a:latin typeface="Cambria Math" panose="02040503050406030204" pitchFamily="18" charset="0"/>
                      </a:rPr>
                      <m:t>in</m:t>
                    </m:r>
                    <m:r>
                      <a:rPr lang="en-US">
                        <a:latin typeface="Cambria Math" panose="02040503050406030204" pitchFamily="18" charset="0"/>
                      </a:rPr>
                      <m:t>.</m:t>
                    </m:r>
                  </m:oMath>
                </a14:m>
                <a:r>
                  <a:rPr lang="en-US" sz="2800" dirty="0"/>
                  <a:t> deep beam that is </a:t>
                </a:r>
                <a14:m>
                  <m:oMath xmlns:m="http://schemas.openxmlformats.org/officeDocument/2006/math">
                    <m:r>
                      <a:rPr lang="en-US">
                        <a:latin typeface="Cambria Math" panose="02040503050406030204" pitchFamily="18" charset="0"/>
                      </a:rPr>
                      <m:t>8</m:t>
                    </m:r>
                    <m:r>
                      <a:rPr lang="en-US" b="0" i="0" smtClean="0">
                        <a:latin typeface="Cambria Math" panose="02040503050406030204" pitchFamily="18" charset="0"/>
                      </a:rPr>
                      <m:t> </m:t>
                    </m:r>
                    <m:r>
                      <m:rPr>
                        <m:sty m:val="p"/>
                      </m:rPr>
                      <a:rPr lang="en-US">
                        <a:latin typeface="Cambria Math" panose="02040503050406030204" pitchFamily="18" charset="0"/>
                      </a:rPr>
                      <m:t>ft</m:t>
                    </m:r>
                  </m:oMath>
                </a14:m>
                <a:r>
                  <a:rPr lang="en-US" sz="2800" dirty="0"/>
                  <a:t> long supports a load of </a:t>
                </a:r>
                <a14:m>
                  <m:oMath xmlns:m="http://schemas.openxmlformats.org/officeDocument/2006/math">
                    <m:r>
                      <a:rPr lang="en-US">
                        <a:latin typeface="Cambria Math" panose="02040503050406030204" pitchFamily="18" charset="0"/>
                      </a:rPr>
                      <m:t>9600</m:t>
                    </m:r>
                    <m:r>
                      <a:rPr lang="en-US" b="0" i="0" smtClean="0">
                        <a:latin typeface="Cambria Math" panose="02040503050406030204" pitchFamily="18" charset="0"/>
                      </a:rPr>
                      <m:t> </m:t>
                    </m:r>
                    <m:r>
                      <m:rPr>
                        <m:sty m:val="p"/>
                      </m:rPr>
                      <a:rPr lang="en-US">
                        <a:latin typeface="Cambria Math" panose="02040503050406030204" pitchFamily="18" charset="0"/>
                      </a:rPr>
                      <m:t>lb</m:t>
                    </m:r>
                  </m:oMath>
                </a14:m>
                <a:r>
                  <a:rPr lang="en-US" sz="2800" dirty="0"/>
                  <a:t> safely. What is the safe load of a beam of the same material that is </a:t>
                </a:r>
                <a14:m>
                  <m:oMath xmlns:m="http://schemas.openxmlformats.org/officeDocument/2006/math">
                    <m:r>
                      <a:rPr lang="en-US">
                        <a:latin typeface="Cambria Math" panose="02040503050406030204" pitchFamily="18" charset="0"/>
                      </a:rPr>
                      <m:t>4</m:t>
                    </m:r>
                    <m:r>
                      <a:rPr lang="en-US" b="0" i="0" smtClean="0">
                        <a:latin typeface="Cambria Math" panose="02040503050406030204" pitchFamily="18" charset="0"/>
                      </a:rPr>
                      <m:t> </m:t>
                    </m:r>
                    <m:r>
                      <m:rPr>
                        <m:sty m:val="p"/>
                      </m:rPr>
                      <a:rPr lang="en-US">
                        <a:latin typeface="Cambria Math" panose="02040503050406030204" pitchFamily="18" charset="0"/>
                      </a:rPr>
                      <m:t>in</m:t>
                    </m:r>
                    <m:r>
                      <a:rPr lang="en-US">
                        <a:latin typeface="Cambria Math" panose="02040503050406030204" pitchFamily="18" charset="0"/>
                      </a:rPr>
                      <m:t>.</m:t>
                    </m:r>
                  </m:oMath>
                </a14:m>
                <a:r>
                  <a:rPr lang="en-US" sz="2800" dirty="0"/>
                  <a:t> wide, </a:t>
                </a:r>
                <a14:m>
                  <m:oMath xmlns:m="http://schemas.openxmlformats.org/officeDocument/2006/math">
                    <m:r>
                      <a:rPr lang="en-US">
                        <a:latin typeface="Cambria Math" panose="02040503050406030204" pitchFamily="18" charset="0"/>
                      </a:rPr>
                      <m:t>9</m:t>
                    </m:r>
                    <m:r>
                      <a:rPr lang="en-US" b="0" i="0" smtClean="0">
                        <a:latin typeface="Cambria Math" panose="02040503050406030204" pitchFamily="18" charset="0"/>
                      </a:rPr>
                      <m:t> </m:t>
                    </m:r>
                    <m:r>
                      <m:rPr>
                        <m:sty m:val="p"/>
                      </m:rPr>
                      <a:rPr lang="en-US">
                        <a:latin typeface="Cambria Math" panose="02040503050406030204" pitchFamily="18" charset="0"/>
                      </a:rPr>
                      <m:t>in</m:t>
                    </m:r>
                    <m:r>
                      <a:rPr lang="en-US">
                        <a:latin typeface="Cambria Math" panose="02040503050406030204" pitchFamily="18" charset="0"/>
                      </a:rPr>
                      <m:t>.</m:t>
                    </m:r>
                  </m:oMath>
                </a14:m>
                <a:r>
                  <a:rPr lang="en-US" sz="2800" dirty="0"/>
                  <a:t> deep, and </a:t>
                </a:r>
                <a14:m>
                  <m:oMath xmlns:m="http://schemas.openxmlformats.org/officeDocument/2006/math">
                    <m:r>
                      <a:rPr lang="en-US">
                        <a:latin typeface="Cambria Math" panose="02040503050406030204" pitchFamily="18" charset="0"/>
                      </a:rPr>
                      <m:t>12</m:t>
                    </m:r>
                    <m:r>
                      <a:rPr lang="en-US" b="0" i="0" smtClean="0">
                        <a:latin typeface="Cambria Math" panose="02040503050406030204" pitchFamily="18" charset="0"/>
                      </a:rPr>
                      <m:t> </m:t>
                    </m:r>
                    <m:r>
                      <m:rPr>
                        <m:sty m:val="p"/>
                      </m:rPr>
                      <a:rPr lang="en-US">
                        <a:latin typeface="Cambria Math" panose="02040503050406030204" pitchFamily="18" charset="0"/>
                      </a:rPr>
                      <m:t>ft</m:t>
                    </m:r>
                  </m:oMath>
                </a14:m>
                <a:r>
                  <a:rPr lang="en-US" sz="2800" dirty="0"/>
                  <a:t> long?</a:t>
                </a:r>
              </a:p>
              <a:p>
                <a:pPr>
                  <a:defRPr sz="2800"/>
                </a:pPr>
                <a:r>
                  <a:rPr lang="en-US" b="1" dirty="0"/>
                  <a:t>Solution</a:t>
                </a:r>
              </a:p>
              <a:p>
                <a:pPr>
                  <a:defRPr sz="2800"/>
                </a:pPr>
                <a:r>
                  <a:rPr lang="en-US" sz="2800" dirty="0"/>
                  <a:t>		</a:t>
                </a:r>
                <a14:m>
                  <m:oMath xmlns:m="http://schemas.openxmlformats.org/officeDocument/2006/math">
                    <m:r>
                      <a:rPr lang="en-US" sz="2800" b="0" i="1" smtClean="0">
                        <a:latin typeface="Cambria Math" panose="02040503050406030204" pitchFamily="18" charset="0"/>
                      </a:rPr>
                      <m:t>𝐿</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𝑘</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𝑤</m:t>
                        </m:r>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𝑑</m:t>
                            </m:r>
                          </m:e>
                          <m:sup>
                            <m:r>
                              <a:rPr lang="en-US" sz="2800" b="0" i="1" smtClean="0">
                                <a:latin typeface="Cambria Math" panose="02040503050406030204" pitchFamily="18" charset="0"/>
                                <a:ea typeface="Cambria Math" panose="02040503050406030204" pitchFamily="18" charset="0"/>
                              </a:rPr>
                              <m:t>2</m:t>
                            </m:r>
                          </m:sup>
                        </m:sSup>
                      </m:num>
                      <m:den>
                        <m:r>
                          <a:rPr lang="en-US" sz="2800" b="0" i="1" smtClean="0">
                            <a:latin typeface="Cambria Math" panose="02040503050406030204" pitchFamily="18" charset="0"/>
                          </a:rPr>
                          <m:t>𝑙</m:t>
                        </m:r>
                      </m:den>
                    </m:f>
                  </m:oMath>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926"/>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383D596-0535-4C32-8977-8A7481C20A11}"/>
                  </a:ext>
                </a:extLst>
              </p:cNvPr>
              <p:cNvSpPr txBox="1"/>
              <p:nvPr/>
            </p:nvSpPr>
            <p:spPr>
              <a:xfrm>
                <a:off x="4244898" y="4754137"/>
                <a:ext cx="3962400" cy="646331"/>
              </a:xfrm>
              <a:prstGeom prst="rect">
                <a:avLst/>
              </a:prstGeom>
              <a:noFill/>
            </p:spPr>
            <p:txBody>
              <a:bodyPr wrap="square" rtlCol="0">
                <a:spAutoFit/>
              </a:bodyPr>
              <a:lstStyle/>
              <a:p>
                <a:r>
                  <a:rPr lang="en-US" dirty="0"/>
                  <a:t>Where </a:t>
                </a:r>
                <a14:m>
                  <m:oMath xmlns:m="http://schemas.openxmlformats.org/officeDocument/2006/math">
                    <m:r>
                      <a:rPr lang="en-US" b="0" i="1" smtClean="0">
                        <a:latin typeface="Cambria Math" panose="02040503050406030204" pitchFamily="18" charset="0"/>
                      </a:rPr>
                      <m:t>𝐿</m:t>
                    </m:r>
                    <m:r>
                      <a:rPr lang="en-US" b="0" i="1" smtClean="0">
                        <a:latin typeface="Cambria Math" panose="02040503050406030204" pitchFamily="18" charset="0"/>
                      </a:rPr>
                      <m:t>=</m:t>
                    </m:r>
                  </m:oMath>
                </a14:m>
                <a:r>
                  <a:rPr lang="en-US" dirty="0"/>
                  <a:t> safe load, </a:t>
                </a:r>
                <a14:m>
                  <m:oMath xmlns:m="http://schemas.openxmlformats.org/officeDocument/2006/math">
                    <m:r>
                      <a:rPr lang="en-US" b="0" i="1" dirty="0" smtClean="0">
                        <a:latin typeface="Cambria Math" panose="02040503050406030204" pitchFamily="18" charset="0"/>
                      </a:rPr>
                      <m:t>𝑤</m:t>
                    </m:r>
                    <m:r>
                      <a:rPr lang="en-US" b="0" i="1" smtClean="0">
                        <a:latin typeface="Cambria Math" panose="02040503050406030204" pitchFamily="18" charset="0"/>
                      </a:rPr>
                      <m:t>=</m:t>
                    </m:r>
                  </m:oMath>
                </a14:m>
                <a:r>
                  <a:rPr lang="en-US" dirty="0"/>
                  <a:t> width, </a:t>
                </a:r>
                <a:endParaRPr lang="en-US" b="0" i="1" dirty="0">
                  <a:latin typeface="Cambria Math" panose="02040503050406030204" pitchFamily="18" charset="0"/>
                </a:endParaRPr>
              </a:p>
              <a:p>
                <a14:m>
                  <m:oMath xmlns:m="http://schemas.openxmlformats.org/officeDocument/2006/math">
                    <m:r>
                      <a:rPr lang="en-US" b="0" i="1" smtClean="0">
                        <a:latin typeface="Cambria Math" panose="02040503050406030204" pitchFamily="18" charset="0"/>
                      </a:rPr>
                      <m:t>𝑑</m:t>
                    </m:r>
                    <m:r>
                      <a:rPr lang="en-US" b="0" i="1" smtClean="0">
                        <a:latin typeface="Cambria Math" panose="02040503050406030204" pitchFamily="18" charset="0"/>
                      </a:rPr>
                      <m:t>=</m:t>
                    </m:r>
                  </m:oMath>
                </a14:m>
                <a:r>
                  <a:rPr lang="en-IN" dirty="0"/>
                  <a:t> depth, and </a:t>
                </a:r>
                <a14:m>
                  <m:oMath xmlns:m="http://schemas.openxmlformats.org/officeDocument/2006/math">
                    <m:r>
                      <a:rPr lang="en-US" b="0" i="1" smtClean="0">
                        <a:latin typeface="Cambria Math" panose="02040503050406030204" pitchFamily="18" charset="0"/>
                      </a:rPr>
                      <m:t>𝑙</m:t>
                    </m:r>
                    <m:r>
                      <a:rPr lang="en-US" i="1">
                        <a:latin typeface="Cambria Math" panose="02040503050406030204" pitchFamily="18" charset="0"/>
                      </a:rPr>
                      <m:t>= </m:t>
                    </m:r>
                  </m:oMath>
                </a14:m>
                <a:r>
                  <a:rPr lang="en-IN" dirty="0"/>
                  <a:t>length</a:t>
                </a:r>
              </a:p>
            </p:txBody>
          </p:sp>
        </mc:Choice>
        <mc:Fallback xmlns="">
          <p:sp>
            <p:nvSpPr>
              <p:cNvPr id="4" name="TextBox 3">
                <a:extLst>
                  <a:ext uri="{FF2B5EF4-FFF2-40B4-BE49-F238E27FC236}">
                    <a16:creationId xmlns:a16="http://schemas.microsoft.com/office/drawing/2014/main" id="{6383D596-0535-4C32-8977-8A7481C20A11}"/>
                  </a:ext>
                </a:extLst>
              </p:cNvPr>
              <p:cNvSpPr txBox="1">
                <a:spLocks noRot="1" noChangeAspect="1" noMove="1" noResize="1" noEditPoints="1" noAdjustHandles="1" noChangeArrowheads="1" noChangeShapeType="1" noTextEdit="1"/>
              </p:cNvSpPr>
              <p:nvPr/>
            </p:nvSpPr>
            <p:spPr>
              <a:xfrm>
                <a:off x="4244898" y="4754137"/>
                <a:ext cx="3962400" cy="646331"/>
              </a:xfrm>
              <a:prstGeom prst="rect">
                <a:avLst/>
              </a:prstGeom>
              <a:blipFill>
                <a:blip r:embed="rId3"/>
                <a:stretch>
                  <a:fillRect l="-1231" t="-5660" b="-14151"/>
                </a:stretch>
              </a:blipFill>
            </p:spPr>
            <p:txBody>
              <a:bodyPr/>
              <a:lstStyle/>
              <a:p>
                <a:r>
                  <a:rPr lang="en-IN">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Application: More Variation</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sz="2800" dirty="0"/>
                  <a:t>		</a:t>
                </a:r>
                <a14:m>
                  <m:oMath xmlns:m="http://schemas.openxmlformats.org/officeDocument/2006/math">
                    <m:r>
                      <a:rPr lang="en-US" sz="2800" b="0" i="0" smtClean="0">
                        <a:latin typeface="Cambria Math" panose="02040503050406030204" pitchFamily="18" charset="0"/>
                      </a:rPr>
                      <m:t>9600</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𝑘</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3</m:t>
                        </m:r>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10</m:t>
                            </m:r>
                          </m:e>
                          <m:sup>
                            <m:r>
                              <a:rPr lang="en-US" sz="2800" b="0" i="1" smtClean="0">
                                <a:latin typeface="Cambria Math" panose="02040503050406030204" pitchFamily="18" charset="0"/>
                                <a:ea typeface="Cambria Math" panose="02040503050406030204" pitchFamily="18" charset="0"/>
                              </a:rPr>
                              <m:t>2</m:t>
                            </m:r>
                          </m:sup>
                        </m:sSup>
                      </m:num>
                      <m:den>
                        <m:r>
                          <a:rPr lang="en-US" sz="2800" b="0" i="1" smtClean="0">
                            <a:latin typeface="Cambria Math" panose="02040503050406030204" pitchFamily="18" charset="0"/>
                          </a:rPr>
                          <m:t>8</m:t>
                        </m:r>
                      </m:den>
                    </m:f>
                  </m:oMath>
                </a14:m>
                <a:endParaRPr lang="en-US" sz="2800" dirty="0"/>
              </a:p>
              <a:p>
                <a:pPr>
                  <a:defRPr sz="2800"/>
                </a:pPr>
                <a:r>
                  <a:rPr lang="en-IN" dirty="0"/>
                  <a:t>		</a:t>
                </a:r>
                <a14:m>
                  <m:oMath xmlns:m="http://schemas.openxmlformats.org/officeDocument/2006/math">
                    <m:r>
                      <a:rPr lang="en-US" b="0" i="1" smtClean="0">
                        <a:latin typeface="Cambria Math" panose="02040503050406030204" pitchFamily="18" charset="0"/>
                      </a:rPr>
                      <m:t>9600</m:t>
                    </m:r>
                    <m:r>
                      <a:rPr lang="en-US" b="0" i="1" smtClean="0">
                        <a:latin typeface="Cambria Math" panose="02040503050406030204" pitchFamily="18" charset="0"/>
                      </a:rPr>
                      <m:t>=</m:t>
                    </m:r>
                  </m:oMath>
                </a14:m>
                <a:r>
                  <a:rPr lang="en-US" dirty="0"/>
                  <a:t>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𝑘</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300</m:t>
                        </m:r>
                      </m:num>
                      <m:den>
                        <m:r>
                          <a:rPr lang="en-US" i="1">
                            <a:latin typeface="Cambria Math" panose="02040503050406030204" pitchFamily="18" charset="0"/>
                          </a:rPr>
                          <m:t>8</m:t>
                        </m:r>
                      </m:den>
                    </m:f>
                  </m:oMath>
                </a14:m>
                <a:endParaRPr lang="en-US" sz="2800" dirty="0"/>
              </a:p>
              <a:p>
                <a:pPr>
                  <a:defRPr sz="2800"/>
                </a:pPr>
                <a:r>
                  <a:rPr lang="en-IN" dirty="0"/>
                  <a:t>		</a:t>
                </a:r>
                <a:r>
                  <a:rPr lang="en-US" b="0" dirty="0"/>
                  <a:t>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m:t>
                    </m:r>
                  </m:oMath>
                </a14:m>
                <a:r>
                  <a:rPr lang="en-US" dirty="0"/>
                  <a:t> </a:t>
                </a:r>
                <a14:m>
                  <m:oMath xmlns:m="http://schemas.openxmlformats.org/officeDocument/2006/math">
                    <m:f>
                      <m:fPr>
                        <m:ctrlPr>
                          <a:rPr lang="en-US" i="1">
                            <a:latin typeface="Cambria Math" panose="02040503050406030204" pitchFamily="18" charset="0"/>
                          </a:rPr>
                        </m:ctrlPr>
                      </m:fPr>
                      <m:num>
                        <m:r>
                          <a:rPr lang="en-US" b="0" i="1" smtClean="0">
                            <a:latin typeface="Cambria Math" panose="02040503050406030204" pitchFamily="18" charset="0"/>
                          </a:rPr>
                          <m:t>9600</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8</m:t>
                        </m:r>
                      </m:num>
                      <m:den>
                        <m:r>
                          <a:rPr lang="en-US" b="0" i="1" smtClean="0">
                            <a:latin typeface="Cambria Math" panose="02040503050406030204" pitchFamily="18" charset="0"/>
                          </a:rPr>
                          <m:t>300</m:t>
                        </m:r>
                      </m:den>
                    </m:f>
                  </m:oMath>
                </a14:m>
                <a:endParaRPr lang="en-US" sz="2800" dirty="0"/>
              </a:p>
              <a:p>
                <a:pPr>
                  <a:defRPr sz="2800"/>
                </a:pPr>
                <a:r>
                  <a:rPr lang="en-IN" dirty="0"/>
                  <a:t>		</a:t>
                </a:r>
                <a:r>
                  <a:rPr lang="en-US" b="0" dirty="0"/>
                  <a:t>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rPr>
                      <m:t>=</m:t>
                    </m:r>
                  </m:oMath>
                </a14:m>
                <a:r>
                  <a:rPr lang="en-US" dirty="0"/>
                  <a:t> </a:t>
                </a:r>
                <a14:m>
                  <m:oMath xmlns:m="http://schemas.openxmlformats.org/officeDocument/2006/math">
                    <m:r>
                      <a:rPr lang="en-US" i="1" smtClean="0">
                        <a:latin typeface="Cambria Math" panose="02040503050406030204" pitchFamily="18" charset="0"/>
                      </a:rPr>
                      <m:t>2</m:t>
                    </m:r>
                    <m:r>
                      <a:rPr lang="en-US" b="0" i="1" smtClean="0">
                        <a:latin typeface="Cambria Math" panose="02040503050406030204" pitchFamily="18" charset="0"/>
                      </a:rPr>
                      <m:t>56</m:t>
                    </m:r>
                  </m:oMath>
                </a14:m>
                <a:endParaRPr lang="en-US" sz="2800" dirty="0"/>
              </a:p>
              <a:p>
                <a:pPr>
                  <a:defRPr sz="2800"/>
                </a:pPr>
                <a:r>
                  <a:rPr lang="en-IN" dirty="0"/>
                  <a:t>So, 		</a:t>
                </a:r>
                <a14:m>
                  <m:oMath xmlns:m="http://schemas.openxmlformats.org/officeDocument/2006/math">
                    <m:r>
                      <a:rPr lang="en-US" b="0" i="1" smtClean="0">
                        <a:latin typeface="Cambria Math" panose="02040503050406030204" pitchFamily="18" charset="0"/>
                      </a:rPr>
                      <m:t>𝐿</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256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𝑤</m:t>
                        </m:r>
                        <m:r>
                          <a:rPr lang="en-US" b="0" i="1" smtClean="0">
                            <a:latin typeface="Cambria Math" panose="02040503050406030204" pitchFamily="18" charset="0"/>
                            <a:ea typeface="Cambria Math" panose="02040503050406030204" pitchFamily="18" charset="0"/>
                          </a:rPr>
                          <m:t>∙</m:t>
                        </m:r>
                        <m:sSup>
                          <m:sSupPr>
                            <m:ctrlPr>
                              <a:rPr lang="en-US" i="1">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𝑑</m:t>
                            </m:r>
                          </m:e>
                          <m:sup>
                            <m:r>
                              <a:rPr lang="en-US" i="1">
                                <a:latin typeface="Cambria Math" panose="02040503050406030204" pitchFamily="18" charset="0"/>
                                <a:ea typeface="Cambria Math" panose="02040503050406030204" pitchFamily="18" charset="0"/>
                              </a:rPr>
                              <m:t>2</m:t>
                            </m:r>
                          </m:sup>
                        </m:sSup>
                      </m:num>
                      <m:den>
                        <m:r>
                          <a:rPr lang="en-US" b="0" i="1" smtClean="0">
                            <a:latin typeface="Cambria Math" panose="02040503050406030204" pitchFamily="18" charset="0"/>
                          </a:rPr>
                          <m:t>𝑙</m:t>
                        </m:r>
                      </m:den>
                    </m:f>
                  </m:oMath>
                </a14:m>
                <a:endParaRPr lang="en-US" sz="2800" dirty="0"/>
              </a:p>
              <a:p>
                <a:pPr>
                  <a:defRPr sz="2800"/>
                </a:pPr>
                <a:r>
                  <a:rPr lang="en-US" sz="2800" dirty="0"/>
                  <a:t>		</a:t>
                </a:r>
                <a:r>
                  <a:rPr lang="en-US" b="0" dirty="0"/>
                  <a:t> </a:t>
                </a:r>
                <a14:m>
                  <m:oMath xmlns:m="http://schemas.openxmlformats.org/officeDocument/2006/math">
                    <m:r>
                      <a:rPr lang="en-US" b="0" i="1" smtClean="0">
                        <a:latin typeface="Cambria Math" panose="02040503050406030204" pitchFamily="18" charset="0"/>
                      </a:rPr>
                      <m:t>𝐿</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256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r>
                          <a:rPr lang="en-US" b="0" i="1" smtClean="0">
                            <a:latin typeface="Cambria Math" panose="02040503050406030204" pitchFamily="18" charset="0"/>
                            <a:ea typeface="Cambria Math" panose="02040503050406030204" pitchFamily="18" charset="0"/>
                          </a:rPr>
                          <m:t>∙</m:t>
                        </m:r>
                        <m:sSup>
                          <m:sSupPr>
                            <m:ctrlPr>
                              <a:rPr lang="en-US" i="1">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9</m:t>
                            </m:r>
                          </m:e>
                          <m:sup>
                            <m:r>
                              <a:rPr lang="en-US" i="1">
                                <a:latin typeface="Cambria Math" panose="02040503050406030204" pitchFamily="18" charset="0"/>
                                <a:ea typeface="Cambria Math" panose="02040503050406030204" pitchFamily="18" charset="0"/>
                              </a:rPr>
                              <m:t>2</m:t>
                            </m:r>
                          </m:sup>
                        </m:sSup>
                      </m:num>
                      <m:den>
                        <m:r>
                          <a:rPr lang="en-US" b="0" i="1" smtClean="0">
                            <a:latin typeface="Cambria Math" panose="02040503050406030204" pitchFamily="18" charset="0"/>
                            <a:ea typeface="Cambria Math" panose="02040503050406030204" pitchFamily="18" charset="0"/>
                          </a:rPr>
                          <m:t>12</m:t>
                        </m:r>
                      </m:den>
                    </m:f>
                    <m:r>
                      <a:rPr lang="en-US" b="0" i="1" smtClean="0">
                        <a:latin typeface="Cambria Math" panose="02040503050406030204" pitchFamily="18" charset="0"/>
                      </a:rPr>
                      <m:t>=</m:t>
                    </m:r>
                  </m:oMath>
                </a14:m>
                <a:r>
                  <a:rPr lang="en-US" dirty="0"/>
                  <a:t>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256</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4</m:t>
                        </m:r>
                        <m:r>
                          <a:rPr lang="en-US" i="1">
                            <a:latin typeface="Cambria Math" panose="02040503050406030204" pitchFamily="18" charset="0"/>
                            <a:ea typeface="Cambria Math" panose="02040503050406030204" pitchFamily="18" charset="0"/>
                          </a:rPr>
                          <m:t>∙</m:t>
                        </m:r>
                        <m:r>
                          <a:rPr lang="en-US" i="1" smtClean="0">
                            <a:latin typeface="Cambria Math" panose="02040503050406030204" pitchFamily="18" charset="0"/>
                            <a:ea typeface="Cambria Math" panose="02040503050406030204" pitchFamily="18" charset="0"/>
                          </a:rPr>
                          <m:t>8</m:t>
                        </m:r>
                        <m:r>
                          <a:rPr lang="en-US" b="0" i="1" smtClean="0">
                            <a:latin typeface="Cambria Math" panose="02040503050406030204" pitchFamily="18" charset="0"/>
                            <a:ea typeface="Cambria Math" panose="02040503050406030204" pitchFamily="18" charset="0"/>
                          </a:rPr>
                          <m:t>1</m:t>
                        </m:r>
                      </m:num>
                      <m:den>
                        <m:r>
                          <a:rPr lang="en-US" i="1">
                            <a:latin typeface="Cambria Math" panose="02040503050406030204" pitchFamily="18" charset="0"/>
                            <a:ea typeface="Cambria Math" panose="02040503050406030204" pitchFamily="18" charset="0"/>
                          </a:rPr>
                          <m:t>12</m:t>
                        </m:r>
                      </m:den>
                    </m:f>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6912</m:t>
                    </m:r>
                    <m:r>
                      <a:rPr lang="en-US" b="0" i="1" smtClean="0">
                        <a:latin typeface="Cambria Math" panose="02040503050406030204" pitchFamily="18" charset="0"/>
                        <a:ea typeface="Cambria Math" panose="02040503050406030204" pitchFamily="18" charset="0"/>
                      </a:rPr>
                      <m:t>.</m:t>
                    </m:r>
                  </m:oMath>
                </a14:m>
                <a:endParaRPr lang="en-US" b="0" dirty="0">
                  <a:ea typeface="Cambria Math" panose="02040503050406030204" pitchFamily="18" charset="0"/>
                </a:endParaRPr>
              </a:p>
              <a:p>
                <a:pPr>
                  <a:defRPr sz="2800"/>
                </a:pPr>
                <a:r>
                  <a:rPr lang="en-US" sz="2800" dirty="0"/>
                  <a:t>The safe load will be </a:t>
                </a:r>
                <a14:m>
                  <m:oMath xmlns:m="http://schemas.openxmlformats.org/officeDocument/2006/math">
                    <m:r>
                      <a:rPr lang="en-US" sz="2800" i="1" dirty="0" smtClean="0">
                        <a:latin typeface="Cambria Math" panose="02040503050406030204" pitchFamily="18" charset="0"/>
                      </a:rPr>
                      <m:t>6912</m:t>
                    </m:r>
                    <m:r>
                      <a:rPr lang="en-US" sz="2800" i="1" dirty="0" smtClean="0">
                        <a:latin typeface="Cambria Math" panose="02040503050406030204" pitchFamily="18" charset="0"/>
                      </a:rPr>
                      <m:t> </m:t>
                    </m:r>
                    <m:r>
                      <m:rPr>
                        <m:sty m:val="p"/>
                      </m:rPr>
                      <a:rPr lang="en-US" sz="2800" i="0" dirty="0" smtClean="0">
                        <a:latin typeface="Cambria Math" panose="02040503050406030204" pitchFamily="18" charset="0"/>
                      </a:rPr>
                      <m:t>lb</m:t>
                    </m:r>
                  </m:oMath>
                </a14:m>
                <a:r>
                  <a:rPr lang="en-US" sz="2800" dirty="0"/>
                  <a:t>.</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b="-982"/>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EC2CA67C-F554-B8C4-D7EC-E0C6AB3FE263}"/>
                  </a:ext>
                </a:extLst>
              </p:cNvPr>
              <p:cNvSpPr txBox="1"/>
              <p:nvPr/>
            </p:nvSpPr>
            <p:spPr>
              <a:xfrm>
                <a:off x="4572000" y="1219200"/>
                <a:ext cx="4419600" cy="369332"/>
              </a:xfrm>
              <a:prstGeom prst="rect">
                <a:avLst/>
              </a:prstGeom>
              <a:noFill/>
            </p:spPr>
            <p:txBody>
              <a:bodyPr wrap="square" rtlCol="0">
                <a:spAutoFit/>
              </a:bodyPr>
              <a:lstStyle/>
              <a:p>
                <a:r>
                  <a:rPr lang="en-US" dirty="0"/>
                  <a:t>Substitute the known values and solve for </a:t>
                </a:r>
                <a14:m>
                  <m:oMath xmlns:m="http://schemas.openxmlformats.org/officeDocument/2006/math">
                    <m:r>
                      <a:rPr lang="en-US" b="0" i="1" smtClean="0">
                        <a:latin typeface="Cambria Math" panose="02040503050406030204" pitchFamily="18" charset="0"/>
                      </a:rPr>
                      <m:t>𝑘</m:t>
                    </m:r>
                  </m:oMath>
                </a14:m>
                <a:r>
                  <a:rPr lang="en-US" dirty="0"/>
                  <a:t>.</a:t>
                </a:r>
                <a:endParaRPr lang="en-IN" dirty="0"/>
              </a:p>
            </p:txBody>
          </p:sp>
        </mc:Choice>
        <mc:Fallback>
          <p:sp>
            <p:nvSpPr>
              <p:cNvPr id="5" name="TextBox 4">
                <a:extLst>
                  <a:ext uri="{FF2B5EF4-FFF2-40B4-BE49-F238E27FC236}">
                    <a16:creationId xmlns:a16="http://schemas.microsoft.com/office/drawing/2014/main" id="{EC2CA67C-F554-B8C4-D7EC-E0C6AB3FE263}"/>
                  </a:ext>
                </a:extLst>
              </p:cNvPr>
              <p:cNvSpPr txBox="1">
                <a:spLocks noRot="1" noChangeAspect="1" noMove="1" noResize="1" noEditPoints="1" noAdjustHandles="1" noChangeArrowheads="1" noChangeShapeType="1" noTextEdit="1"/>
              </p:cNvSpPr>
              <p:nvPr/>
            </p:nvSpPr>
            <p:spPr>
              <a:xfrm>
                <a:off x="4572000" y="1219200"/>
                <a:ext cx="4419600" cy="369332"/>
              </a:xfrm>
              <a:prstGeom prst="rect">
                <a:avLst/>
              </a:prstGeom>
              <a:blipFill>
                <a:blip r:embed="rId3"/>
                <a:stretch>
                  <a:fillRect l="-1103" t="-8197" b="-2459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6E1128FD-32EA-E487-B50C-3F6AB6C949B4}"/>
                  </a:ext>
                </a:extLst>
              </p:cNvPr>
              <p:cNvSpPr txBox="1"/>
              <p:nvPr/>
            </p:nvSpPr>
            <p:spPr>
              <a:xfrm>
                <a:off x="4572000" y="3962400"/>
                <a:ext cx="4276493" cy="369332"/>
              </a:xfrm>
              <a:prstGeom prst="rect">
                <a:avLst/>
              </a:prstGeom>
              <a:noFill/>
            </p:spPr>
            <p:txBody>
              <a:bodyPr wrap="square" rtlCol="0">
                <a:spAutoFit/>
              </a:bodyPr>
              <a:lstStyle/>
              <a:p>
                <a:r>
                  <a:rPr lang="en-US" dirty="0"/>
                  <a:t>Substitute </a:t>
                </a:r>
                <a14:m>
                  <m:oMath xmlns:m="http://schemas.openxmlformats.org/officeDocument/2006/math">
                    <m:r>
                      <a:rPr lang="en-US" b="0" i="1" smtClean="0">
                        <a:latin typeface="Cambria Math" panose="02040503050406030204" pitchFamily="18" charset="0"/>
                      </a:rPr>
                      <m:t>256</m:t>
                    </m:r>
                  </m:oMath>
                </a14:m>
                <a:r>
                  <a:rPr lang="en-US" dirty="0"/>
                  <a:t> for </a:t>
                </a:r>
                <a14:m>
                  <m:oMath xmlns:m="http://schemas.openxmlformats.org/officeDocument/2006/math">
                    <m:r>
                      <a:rPr lang="en-US" b="0" i="1" smtClean="0">
                        <a:latin typeface="Cambria Math" panose="02040503050406030204" pitchFamily="18" charset="0"/>
                      </a:rPr>
                      <m:t>𝑘</m:t>
                    </m:r>
                  </m:oMath>
                </a14:m>
                <a:r>
                  <a:rPr lang="en-US" dirty="0"/>
                  <a:t> in the general formula.</a:t>
                </a:r>
                <a:endParaRPr lang="en-IN" dirty="0"/>
              </a:p>
            </p:txBody>
          </p:sp>
        </mc:Choice>
        <mc:Fallback>
          <p:sp>
            <p:nvSpPr>
              <p:cNvPr id="6" name="TextBox 5">
                <a:extLst>
                  <a:ext uri="{FF2B5EF4-FFF2-40B4-BE49-F238E27FC236}">
                    <a16:creationId xmlns:a16="http://schemas.microsoft.com/office/drawing/2014/main" id="{6E1128FD-32EA-E487-B50C-3F6AB6C949B4}"/>
                  </a:ext>
                </a:extLst>
              </p:cNvPr>
              <p:cNvSpPr txBox="1">
                <a:spLocks noRot="1" noChangeAspect="1" noMove="1" noResize="1" noEditPoints="1" noAdjustHandles="1" noChangeArrowheads="1" noChangeShapeType="1" noTextEdit="1"/>
              </p:cNvSpPr>
              <p:nvPr/>
            </p:nvSpPr>
            <p:spPr>
              <a:xfrm>
                <a:off x="4572000" y="3962400"/>
                <a:ext cx="4276493" cy="369332"/>
              </a:xfrm>
              <a:prstGeom prst="rect">
                <a:avLst/>
              </a:prstGeom>
              <a:blipFill>
                <a:blip r:embed="rId4"/>
                <a:stretch>
                  <a:fillRect l="-1140" t="-8197" r="-570" b="-24590"/>
                </a:stretch>
              </a:blipFill>
            </p:spPr>
            <p:txBody>
              <a:bodyPr/>
              <a:lstStyle/>
              <a:p>
                <a:r>
                  <a:rPr lang="en-US">
                    <a:noFill/>
                  </a:rPr>
                  <a:t> </a:t>
                </a:r>
              </a:p>
            </p:txBody>
          </p:sp>
        </mc:Fallback>
      </mc:AlternateContent>
    </p:spTree>
    <p:extLst>
      <p:ext uri="{BB962C8B-B14F-4D97-AF65-F5344CB8AC3E}">
        <p14:creationId xmlns:p14="http://schemas.microsoft.com/office/powerpoint/2010/main" val="3335250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1: Direct Variation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If </a:t>
                </a:r>
                <a14:m>
                  <m:oMath xmlns:m="http://schemas.openxmlformats.org/officeDocument/2006/math">
                    <m:r>
                      <a:rPr lang="en-US">
                        <a:latin typeface="Cambria Math" panose="02040503050406030204" pitchFamily="18" charset="0"/>
                      </a:rPr>
                      <m:t>𝑦</m:t>
                    </m:r>
                  </m:oMath>
                </a14:m>
                <a:r>
                  <a:rPr lang="en-US" sz="2800" dirty="0"/>
                  <a:t> varies directly as </a:t>
                </a:r>
                <a14:m>
                  <m:oMath xmlns:m="http://schemas.openxmlformats.org/officeDocument/2006/math">
                    <m:r>
                      <a:rPr lang="en-US">
                        <a:latin typeface="Cambria Math" panose="02040503050406030204" pitchFamily="18" charset="0"/>
                      </a:rPr>
                      <m:t>𝑥</m:t>
                    </m:r>
                  </m:oMath>
                </a14:m>
                <a:r>
                  <a:rPr lang="en-US" sz="2800" dirty="0"/>
                  <a:t>, and </a:t>
                </a:r>
                <a14:m>
                  <m:oMath xmlns:m="http://schemas.openxmlformats.org/officeDocument/2006/math">
                    <m:r>
                      <a:rPr lang="en-US">
                        <a:latin typeface="Cambria Math" panose="02040503050406030204" pitchFamily="18" charset="0"/>
                      </a:rPr>
                      <m:t>𝑦</m:t>
                    </m:r>
                    <m:r>
                      <a:rPr lang="en-US">
                        <a:latin typeface="Cambria Math" panose="02040503050406030204" pitchFamily="18" charset="0"/>
                      </a:rPr>
                      <m:t>=</m:t>
                    </m:r>
                    <m:r>
                      <a:rPr lang="en-US">
                        <a:latin typeface="Cambria Math" panose="02040503050406030204" pitchFamily="18" charset="0"/>
                      </a:rPr>
                      <m:t>6</m:t>
                    </m:r>
                  </m:oMath>
                </a14:m>
                <a:r>
                  <a:rPr lang="en-US" sz="2800" dirty="0"/>
                  <a:t> when </a:t>
                </a:r>
                <a14:m>
                  <m:oMath xmlns:m="http://schemas.openxmlformats.org/officeDocument/2006/math">
                    <m:r>
                      <a:rPr lang="en-US">
                        <a:latin typeface="Cambria Math" panose="02040503050406030204" pitchFamily="18" charset="0"/>
                      </a:rPr>
                      <m:t>𝑥</m:t>
                    </m:r>
                    <m:r>
                      <a:rPr lang="en-US">
                        <a:latin typeface="Cambria Math" panose="02040503050406030204" pitchFamily="18" charset="0"/>
                      </a:rPr>
                      <m:t>=</m:t>
                    </m:r>
                    <m:r>
                      <a:rPr lang="en-US">
                        <a:latin typeface="Cambria Math" panose="02040503050406030204" pitchFamily="18" charset="0"/>
                      </a:rPr>
                      <m:t>2</m:t>
                    </m:r>
                  </m:oMath>
                </a14:m>
                <a:r>
                  <a:rPr lang="en-US" sz="2800" dirty="0"/>
                  <a:t>, </a:t>
                </a:r>
              </a:p>
              <a:p>
                <a:pPr>
                  <a:defRPr sz="2800"/>
                </a:pPr>
                <a:r>
                  <a:rPr lang="en-US" sz="2800" dirty="0"/>
                  <a:t>find </a:t>
                </a:r>
                <a14:m>
                  <m:oMath xmlns:m="http://schemas.openxmlformats.org/officeDocument/2006/math">
                    <m:r>
                      <a:rPr lang="en-US">
                        <a:latin typeface="Cambria Math" panose="02040503050406030204" pitchFamily="18" charset="0"/>
                      </a:rPr>
                      <m:t>𝑦</m:t>
                    </m:r>
                  </m:oMath>
                </a14:m>
                <a:r>
                  <a:rPr lang="en-US" sz="2800" dirty="0"/>
                  <a:t> if </a:t>
                </a:r>
                <a14:m>
                  <m:oMath xmlns:m="http://schemas.openxmlformats.org/officeDocument/2006/math">
                    <m:r>
                      <a:rPr lang="en-US">
                        <a:latin typeface="Cambria Math" panose="02040503050406030204" pitchFamily="18" charset="0"/>
                      </a:rPr>
                      <m:t>𝑥</m:t>
                    </m:r>
                    <m:r>
                      <a:rPr lang="en-US">
                        <a:latin typeface="Cambria Math" panose="02040503050406030204" pitchFamily="18" charset="0"/>
                      </a:rPr>
                      <m:t>=</m:t>
                    </m:r>
                    <m:r>
                      <a:rPr lang="en-US">
                        <a:latin typeface="Cambria Math" panose="02040503050406030204" pitchFamily="18" charset="0"/>
                      </a:rPr>
                      <m:t>6</m:t>
                    </m:r>
                  </m:oMath>
                </a14:m>
                <a:r>
                  <a:rPr lang="en-US" sz="2800" dirty="0"/>
                  <a:t>.</a:t>
                </a:r>
              </a:p>
              <a:p>
                <a:pPr>
                  <a:defRPr sz="2800"/>
                </a:pPr>
                <a:r>
                  <a:rPr lang="en-US" b="1" dirty="0"/>
                  <a:t>Solution</a:t>
                </a:r>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𝑦</m:t>
                      </m:r>
                      <m:r>
                        <a:rPr lang="en-US" sz="2800" b="0" i="1" smtClean="0">
                          <a:latin typeface="Cambria Math" panose="02040503050406030204" pitchFamily="18" charset="0"/>
                        </a:rPr>
                        <m:t>=</m:t>
                      </m:r>
                      <m:r>
                        <a:rPr lang="en-US" sz="2800" b="0" i="1" smtClean="0">
                          <a:latin typeface="Cambria Math" panose="02040503050406030204" pitchFamily="18" charset="0"/>
                        </a:rPr>
                        <m:t>𝑘𝑥</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6</m:t>
                      </m:r>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𝑘</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3</m:t>
                      </m:r>
                      <m:r>
                        <a:rPr lang="en-US" sz="2800" b="0" i="1" smtClean="0">
                          <a:latin typeface="Cambria Math" panose="02040503050406030204" pitchFamily="18" charset="0"/>
                        </a:rPr>
                        <m:t>=</m:t>
                      </m:r>
                      <m:r>
                        <a:rPr lang="en-US" sz="2800" b="0" i="1" smtClean="0">
                          <a:latin typeface="Cambria Math" panose="02040503050406030204" pitchFamily="18" charset="0"/>
                        </a:rPr>
                        <m:t>𝑘</m:t>
                      </m:r>
                    </m:oMath>
                  </m:oMathPara>
                </a14:m>
                <a:endParaRPr lang="en-US" sz="2800" dirty="0"/>
              </a:p>
              <a:p>
                <a:pPr>
                  <a:defRPr sz="2800"/>
                </a:pPr>
                <a:r>
                  <a:rPr lang="en-IN" dirty="0"/>
                  <a:t>So </a:t>
                </a:r>
                <a14:m>
                  <m:oMath xmlns:m="http://schemas.openxmlformats.org/officeDocument/2006/math">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𝑥</m:t>
                    </m:r>
                    <m:r>
                      <a:rPr lang="en-US" b="0" i="1" smtClean="0">
                        <a:latin typeface="Cambria Math" panose="02040503050406030204" pitchFamily="18" charset="0"/>
                      </a:rPr>
                      <m:t>.</m:t>
                    </m:r>
                  </m:oMath>
                </a14:m>
                <a:r>
                  <a:rPr lang="en-US" sz="2800" dirty="0"/>
                  <a:t> Thus, if </a:t>
                </a:r>
                <a14:m>
                  <m:oMath xmlns:m="http://schemas.openxmlformats.org/officeDocument/2006/math">
                    <m:r>
                      <a:rPr lang="en-US" sz="2800" i="1" dirty="0" smtClean="0">
                        <a:latin typeface="Cambria Math" panose="02040503050406030204" pitchFamily="18" charset="0"/>
                      </a:rPr>
                      <m:t>𝑥</m:t>
                    </m:r>
                    <m:r>
                      <a:rPr lang="en-US" sz="2800" i="1" dirty="0" smtClean="0">
                        <a:latin typeface="Cambria Math" panose="02040503050406030204" pitchFamily="18" charset="0"/>
                      </a:rPr>
                      <m:t>=</m:t>
                    </m:r>
                    <m:r>
                      <a:rPr lang="en-US" sz="2800" i="1" dirty="0" smtClean="0">
                        <a:latin typeface="Cambria Math" panose="02040503050406030204" pitchFamily="18" charset="0"/>
                      </a:rPr>
                      <m:t>6</m:t>
                    </m:r>
                  </m:oMath>
                </a14:m>
                <a:r>
                  <a:rPr lang="en-US" sz="2800" dirty="0"/>
                  <a:t>, then </a:t>
                </a:r>
                <a14:m>
                  <m:oMath xmlns:m="http://schemas.openxmlformats.org/officeDocument/2006/math">
                    <m:r>
                      <a:rPr lang="en-US" sz="2800" i="1" dirty="0" smtClean="0">
                        <a:latin typeface="Cambria Math" panose="02040503050406030204" pitchFamily="18" charset="0"/>
                      </a:rPr>
                      <m:t>𝑦</m:t>
                    </m:r>
                    <m:r>
                      <a:rPr lang="en-US" sz="2800" i="1" dirty="0" smtClean="0">
                        <a:latin typeface="Cambria Math" panose="02040503050406030204" pitchFamily="18" charset="0"/>
                      </a:rPr>
                      <m:t>=</m:t>
                    </m:r>
                    <m:r>
                      <a:rPr lang="en-US" sz="2800" i="1" dirty="0" smtClean="0">
                        <a:latin typeface="Cambria Math" panose="02040503050406030204" pitchFamily="18" charset="0"/>
                      </a:rPr>
                      <m:t>3</m:t>
                    </m:r>
                    <m:r>
                      <a:rPr lang="en-US" sz="2800" i="1" dirty="0" smtClean="0">
                        <a:latin typeface="Cambria Math" panose="02040503050406030204" pitchFamily="18" charset="0"/>
                        <a:ea typeface="Cambria Math" panose="02040503050406030204" pitchFamily="18" charset="0"/>
                      </a:rPr>
                      <m:t>∙</m:t>
                    </m:r>
                    <m:r>
                      <a:rPr lang="en-US" sz="2800" i="1" dirty="0" smtClean="0">
                        <a:latin typeface="Cambria Math" panose="02040503050406030204" pitchFamily="18" charset="0"/>
                      </a:rPr>
                      <m:t>6</m:t>
                    </m:r>
                    <m:r>
                      <a:rPr lang="en-US" sz="2800" i="1" dirty="0" smtClean="0">
                        <a:latin typeface="Cambria Math" panose="02040503050406030204" pitchFamily="18" charset="0"/>
                      </a:rPr>
                      <m:t>=</m:t>
                    </m:r>
                    <m:r>
                      <a:rPr lang="en-US" sz="2800" i="1" dirty="0" smtClean="0">
                        <a:latin typeface="Cambria Math" panose="02040503050406030204" pitchFamily="18" charset="0"/>
                      </a:rPr>
                      <m:t>18</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1B70F858-2F2A-7FE9-1829-25AB74079BFF}"/>
              </a:ext>
            </a:extLst>
          </p:cNvPr>
          <p:cNvSpPr txBox="1"/>
          <p:nvPr/>
        </p:nvSpPr>
        <p:spPr>
          <a:xfrm>
            <a:off x="4025590" y="2596375"/>
            <a:ext cx="4191000" cy="369332"/>
          </a:xfrm>
          <a:prstGeom prst="rect">
            <a:avLst/>
          </a:prstGeom>
          <a:noFill/>
        </p:spPr>
        <p:txBody>
          <a:bodyPr wrap="square" rtlCol="0">
            <a:spAutoFit/>
          </a:bodyPr>
          <a:lstStyle/>
          <a:p>
            <a:r>
              <a:rPr lang="en-US" dirty="0"/>
              <a:t>The general formula for direct variation</a:t>
            </a:r>
            <a:endParaRPr lang="en-IN"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073BEDC0-E13F-A420-896E-E39516D16EC9}"/>
                  </a:ext>
                </a:extLst>
              </p:cNvPr>
              <p:cNvSpPr txBox="1"/>
              <p:nvPr/>
            </p:nvSpPr>
            <p:spPr>
              <a:xfrm>
                <a:off x="4025590" y="3029931"/>
                <a:ext cx="4432610" cy="369332"/>
              </a:xfrm>
              <a:prstGeom prst="rect">
                <a:avLst/>
              </a:prstGeom>
              <a:noFill/>
            </p:spPr>
            <p:txBody>
              <a:bodyPr wrap="square" rtlCol="0">
                <a:spAutoFit/>
              </a:bodyPr>
              <a:lstStyle/>
              <a:p>
                <a:r>
                  <a:rPr lang="en-US" dirty="0"/>
                  <a:t>Substitute the known values and solve for </a:t>
                </a:r>
                <a14:m>
                  <m:oMath xmlns:m="http://schemas.openxmlformats.org/officeDocument/2006/math">
                    <m:r>
                      <a:rPr lang="en-US" b="0" i="1" smtClean="0">
                        <a:latin typeface="Cambria Math" panose="02040503050406030204" pitchFamily="18" charset="0"/>
                      </a:rPr>
                      <m:t>𝑘</m:t>
                    </m:r>
                  </m:oMath>
                </a14:m>
                <a:r>
                  <a:rPr lang="en-US" dirty="0"/>
                  <a:t>.</a:t>
                </a:r>
                <a:endParaRPr lang="en-IN" dirty="0"/>
              </a:p>
            </p:txBody>
          </p:sp>
        </mc:Choice>
        <mc:Fallback xmlns="">
          <p:sp>
            <p:nvSpPr>
              <p:cNvPr id="5" name="TextBox 4">
                <a:extLst>
                  <a:ext uri="{FF2B5EF4-FFF2-40B4-BE49-F238E27FC236}">
                    <a16:creationId xmlns:a16="http://schemas.microsoft.com/office/drawing/2014/main" id="{073BEDC0-E13F-A420-896E-E39516D16EC9}"/>
                  </a:ext>
                </a:extLst>
              </p:cNvPr>
              <p:cNvSpPr txBox="1">
                <a:spLocks noRot="1" noChangeAspect="1" noMove="1" noResize="1" noEditPoints="1" noAdjustHandles="1" noChangeArrowheads="1" noChangeShapeType="1" noTextEdit="1"/>
              </p:cNvSpPr>
              <p:nvPr/>
            </p:nvSpPr>
            <p:spPr>
              <a:xfrm>
                <a:off x="4025590" y="3029931"/>
                <a:ext cx="4432610" cy="369332"/>
              </a:xfrm>
              <a:prstGeom prst="rect">
                <a:avLst/>
              </a:prstGeom>
              <a:blipFill>
                <a:blip r:embed="rId3"/>
                <a:stretch>
                  <a:fillRect l="-1099" t="-8197" b="-2459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595A2F4-E932-0EAB-5AA0-F37CC846F955}"/>
                  </a:ext>
                </a:extLst>
              </p:cNvPr>
              <p:cNvSpPr txBox="1"/>
              <p:nvPr/>
            </p:nvSpPr>
            <p:spPr>
              <a:xfrm>
                <a:off x="4025590" y="3455537"/>
                <a:ext cx="4191000" cy="369332"/>
              </a:xfrm>
              <a:prstGeom prst="rect">
                <a:avLst/>
              </a:prstGeom>
              <a:noFill/>
            </p:spPr>
            <p:txBody>
              <a:bodyPr wrap="square" rtlCol="0">
                <a:spAutoFit/>
              </a:bodyPr>
              <a:lstStyle/>
              <a:p>
                <a:r>
                  <a:rPr lang="en-US" dirty="0"/>
                  <a:t>Use this value for </a:t>
                </a:r>
                <a14:m>
                  <m:oMath xmlns:m="http://schemas.openxmlformats.org/officeDocument/2006/math">
                    <m:r>
                      <a:rPr lang="en-US" b="0" i="1" smtClean="0">
                        <a:latin typeface="Cambria Math" panose="02040503050406030204" pitchFamily="18" charset="0"/>
                      </a:rPr>
                      <m:t>𝑘</m:t>
                    </m:r>
                  </m:oMath>
                </a14:m>
                <a:r>
                  <a:rPr lang="en-IN" dirty="0"/>
                  <a:t> in the general formula.</a:t>
                </a:r>
              </a:p>
            </p:txBody>
          </p:sp>
        </mc:Choice>
        <mc:Fallback xmlns="">
          <p:sp>
            <p:nvSpPr>
              <p:cNvPr id="6" name="TextBox 5">
                <a:extLst>
                  <a:ext uri="{FF2B5EF4-FFF2-40B4-BE49-F238E27FC236}">
                    <a16:creationId xmlns:a16="http://schemas.microsoft.com/office/drawing/2014/main" id="{5595A2F4-E932-0EAB-5AA0-F37CC846F955}"/>
                  </a:ext>
                </a:extLst>
              </p:cNvPr>
              <p:cNvSpPr txBox="1">
                <a:spLocks noRot="1" noChangeAspect="1" noMove="1" noResize="1" noEditPoints="1" noAdjustHandles="1" noChangeArrowheads="1" noChangeShapeType="1" noTextEdit="1"/>
              </p:cNvSpPr>
              <p:nvPr/>
            </p:nvSpPr>
            <p:spPr>
              <a:xfrm>
                <a:off x="4025590" y="3455537"/>
                <a:ext cx="4191000" cy="369332"/>
              </a:xfrm>
              <a:prstGeom prst="rect">
                <a:avLst/>
              </a:prstGeom>
              <a:blipFill>
                <a:blip r:embed="rId4"/>
                <a:stretch>
                  <a:fillRect l="-1163" t="-10000" r="-436" b="-26667"/>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2: Application: Direct Variation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A spring will stretch a greater distance as more weight is placed on the end of it. The distance </a:t>
                </a:r>
                <a14:m>
                  <m:oMath xmlns:m="http://schemas.openxmlformats.org/officeDocument/2006/math">
                    <m:r>
                      <a:rPr lang="en-US" sz="2800" i="1" dirty="0" smtClean="0">
                        <a:latin typeface="Cambria Math" panose="02040503050406030204" pitchFamily="18" charset="0"/>
                      </a:rPr>
                      <m:t>𝑑</m:t>
                    </m:r>
                  </m:oMath>
                </a14:m>
                <a:r>
                  <a:rPr lang="en-US" sz="2800" dirty="0"/>
                  <a:t> the spring stretches varies directly as the weight</a:t>
                </a:r>
                <a:r>
                  <a:rPr lang="en-US" dirty="0"/>
                  <a:t> </a:t>
                </a:r>
                <a14:m>
                  <m:oMath xmlns:m="http://schemas.openxmlformats.org/officeDocument/2006/math">
                    <m:r>
                      <a:rPr lang="en-US" i="1">
                        <a:latin typeface="Cambria Math" panose="02040503050406030204" pitchFamily="18" charset="0"/>
                      </a:rPr>
                      <m:t>𝑤</m:t>
                    </m:r>
                  </m:oMath>
                </a14:m>
                <a:r>
                  <a:rPr lang="en-US" sz="2800" dirty="0"/>
                  <a:t> placed at the end of the spring. This is a property of springs studied in physics and is known as Hooke's Law. If a weight of </a:t>
                </a:r>
                <a14:m>
                  <m:oMath xmlns:m="http://schemas.openxmlformats.org/officeDocument/2006/math">
                    <m:r>
                      <a:rPr lang="en-US">
                        <a:latin typeface="Cambria Math" panose="02040503050406030204" pitchFamily="18" charset="0"/>
                      </a:rPr>
                      <m:t>10</m:t>
                    </m:r>
                    <m:r>
                      <a:rPr lang="en-US" b="0" i="0" smtClean="0">
                        <a:latin typeface="Cambria Math" panose="02040503050406030204" pitchFamily="18" charset="0"/>
                      </a:rPr>
                      <m:t> </m:t>
                    </m:r>
                    <m:r>
                      <m:rPr>
                        <m:sty m:val="p"/>
                      </m:rPr>
                      <a:rPr lang="en-US" i="0" dirty="0" smtClean="0">
                        <a:latin typeface="Cambria Math" panose="02040503050406030204" pitchFamily="18" charset="0"/>
                      </a:rPr>
                      <m:t>lb</m:t>
                    </m:r>
                  </m:oMath>
                </a14:m>
                <a:r>
                  <a:rPr lang="en-US" sz="2800" dirty="0"/>
                  <a:t> stretches a certain spring </a:t>
                </a:r>
                <a14:m>
                  <m:oMath xmlns:m="http://schemas.openxmlformats.org/officeDocument/2006/math">
                    <m:r>
                      <a:rPr lang="en-US">
                        <a:latin typeface="Cambria Math" panose="02040503050406030204" pitchFamily="18" charset="0"/>
                      </a:rPr>
                      <m:t>6</m:t>
                    </m:r>
                    <m:r>
                      <a:rPr lang="en-US" b="0" i="0" smtClean="0">
                        <a:latin typeface="Cambria Math" panose="02040503050406030204" pitchFamily="18" charset="0"/>
                      </a:rPr>
                      <m:t> </m:t>
                    </m:r>
                    <m:r>
                      <m:rPr>
                        <m:sty m:val="p"/>
                      </m:rPr>
                      <a:rPr lang="en-US">
                        <a:latin typeface="Cambria Math" panose="02040503050406030204" pitchFamily="18" charset="0"/>
                      </a:rPr>
                      <m:t>in</m:t>
                    </m:r>
                    <m:r>
                      <a:rPr lang="en-US">
                        <a:latin typeface="Cambria Math" panose="02040503050406030204" pitchFamily="18" charset="0"/>
                      </a:rPr>
                      <m:t>.</m:t>
                    </m:r>
                  </m:oMath>
                </a14:m>
                <a:r>
                  <a:rPr lang="en-US" sz="2800" dirty="0"/>
                  <a:t>, how far will the spring stretch with a weight of </a:t>
                </a:r>
                <a14:m>
                  <m:oMath xmlns:m="http://schemas.openxmlformats.org/officeDocument/2006/math">
                    <m:r>
                      <a:rPr lang="en-US">
                        <a:latin typeface="Cambria Math" panose="02040503050406030204" pitchFamily="18" charset="0"/>
                      </a:rPr>
                      <m:t>15</m:t>
                    </m:r>
                    <m:r>
                      <a:rPr lang="en-US" b="0" i="0" smtClean="0">
                        <a:latin typeface="Cambria Math" panose="02040503050406030204" pitchFamily="18" charset="0"/>
                      </a:rPr>
                      <m:t> </m:t>
                    </m:r>
                    <m:r>
                      <m:rPr>
                        <m:sty m:val="p"/>
                      </m:rPr>
                      <a:rPr lang="en-US" i="0" dirty="0" smtClean="0">
                        <a:latin typeface="Cambria Math" panose="02040503050406030204" pitchFamily="18" charset="0"/>
                      </a:rPr>
                      <m:t>lb</m:t>
                    </m:r>
                  </m:oMath>
                </a14:m>
                <a:r>
                  <a:rPr lang="en-US" sz="2800" dirty="0"/>
                  <a:t>? (</a:t>
                </a:r>
                <a:r>
                  <a:rPr lang="en-US" sz="2800" b="1" dirty="0"/>
                  <a:t>Note:</a:t>
                </a:r>
                <a:r>
                  <a:rPr lang="en-US" sz="2800" dirty="0"/>
                  <a:t> We assume that the weight is not so great as to break the spring.)</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Application: Direct Variation</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 </a:t>
            </a:r>
            <a:endParaRPr sz="2800" dirty="0"/>
          </a:p>
        </p:txBody>
      </p:sp>
      <p:pic>
        <p:nvPicPr>
          <p:cNvPr id="5" name="Picture 4">
            <a:extLst>
              <a:ext uri="{FF2B5EF4-FFF2-40B4-BE49-F238E27FC236}">
                <a16:creationId xmlns:a16="http://schemas.microsoft.com/office/drawing/2014/main" id="{FC07F562-CDEB-60D4-7F80-09899B936AC7}"/>
              </a:ext>
            </a:extLst>
          </p:cNvPr>
          <p:cNvPicPr>
            <a:picLocks noChangeAspect="1"/>
          </p:cNvPicPr>
          <p:nvPr/>
        </p:nvPicPr>
        <p:blipFill>
          <a:blip r:embed="rId2"/>
          <a:stretch>
            <a:fillRect/>
          </a:stretch>
        </p:blipFill>
        <p:spPr>
          <a:xfrm>
            <a:off x="3085171" y="1282391"/>
            <a:ext cx="2357791" cy="3962400"/>
          </a:xfrm>
          <a:prstGeom prst="rect">
            <a:avLst/>
          </a:prstGeom>
        </p:spPr>
      </p:pic>
    </p:spTree>
    <p:extLst>
      <p:ext uri="{BB962C8B-B14F-4D97-AF65-F5344CB8AC3E}">
        <p14:creationId xmlns:p14="http://schemas.microsoft.com/office/powerpoint/2010/main" val="3568577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Application: Direct Variation</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b="1" dirty="0"/>
                  <a:t>Solution</a:t>
                </a:r>
              </a:p>
              <a:p>
                <a:pPr>
                  <a:defRPr sz="2800"/>
                </a:pPr>
                <a:r>
                  <a:rPr lang="en-US" dirty="0"/>
                  <a:t>Because the two variables are directly proportional, the relationship can be indicated with the formula</a:t>
                </a:r>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𝑑</m:t>
                      </m:r>
                      <m:r>
                        <a:rPr lang="en-US" b="0" i="1" smtClean="0">
                          <a:latin typeface="Cambria Math" panose="02040503050406030204" pitchFamily="18" charset="0"/>
                        </a:rPr>
                        <m:t>=</m:t>
                      </m:r>
                      <m:r>
                        <a:rPr lang="en-US" b="0" i="1" smtClean="0">
                          <a:latin typeface="Cambria Math" panose="02040503050406030204" pitchFamily="18" charset="0"/>
                        </a:rPr>
                        <m:t>𝑘</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𝑤</m:t>
                      </m:r>
                      <m:r>
                        <a:rPr lang="en-US" b="0" i="1" smtClean="0">
                          <a:latin typeface="Cambria Math" panose="02040503050406030204" pitchFamily="18" charset="0"/>
                          <a:ea typeface="Cambria Math" panose="02040503050406030204" pitchFamily="18" charset="0"/>
                        </a:rPr>
                        <m:t>,</m:t>
                      </m:r>
                    </m:oMath>
                  </m:oMathPara>
                </a14:m>
                <a:endParaRPr lang="en-US" dirty="0"/>
              </a:p>
              <a:p>
                <a:pPr>
                  <a:defRPr sz="2800"/>
                </a:pPr>
                <a:r>
                  <a:rPr lang="en-US" dirty="0"/>
                  <a:t>	  where </a:t>
                </a:r>
                <a14:m>
                  <m:oMath xmlns:m="http://schemas.openxmlformats.org/officeDocument/2006/math">
                    <m:r>
                      <a:rPr lang="en-US" i="1" dirty="0" smtClean="0">
                        <a:latin typeface="Cambria Math" panose="02040503050406030204" pitchFamily="18" charset="0"/>
                      </a:rPr>
                      <m:t>𝑑</m:t>
                    </m:r>
                    <m:r>
                      <a:rPr lang="en-US" i="1" dirty="0" smtClean="0">
                        <a:latin typeface="Cambria Math" panose="02040503050406030204" pitchFamily="18" charset="0"/>
                      </a:rPr>
                      <m:t>=</m:t>
                    </m:r>
                  </m:oMath>
                </a14:m>
                <a:r>
                  <a:rPr lang="en-US" dirty="0"/>
                  <a:t> distance spring stretches in inches,</a:t>
                </a:r>
              </a:p>
              <a:p>
                <a:pPr>
                  <a:defRPr sz="2800"/>
                </a:pPr>
                <a:r>
                  <a:rPr lang="en-US" dirty="0"/>
                  <a:t>		   </a:t>
                </a:r>
                <a14:m>
                  <m:oMath xmlns:m="http://schemas.openxmlformats.org/officeDocument/2006/math">
                    <m:r>
                      <a:rPr lang="en-US" b="0" i="1" dirty="0" smtClean="0">
                        <a:latin typeface="Cambria Math" panose="02040503050406030204" pitchFamily="18" charset="0"/>
                      </a:rPr>
                      <m:t>𝑤</m:t>
                    </m:r>
                    <m:r>
                      <a:rPr lang="en-US" i="1" dirty="0" smtClean="0">
                        <a:latin typeface="Cambria Math" panose="02040503050406030204" pitchFamily="18" charset="0"/>
                      </a:rPr>
                      <m:t>=</m:t>
                    </m:r>
                  </m:oMath>
                </a14:m>
                <a:r>
                  <a:rPr lang="en-US" dirty="0"/>
                  <a:t> weight in </a:t>
                </a:r>
                <a14:m>
                  <m:oMath xmlns:m="http://schemas.openxmlformats.org/officeDocument/2006/math">
                    <m:r>
                      <m:rPr>
                        <m:sty m:val="p"/>
                      </m:rPr>
                      <a:rPr lang="en-US" i="0" dirty="0" smtClean="0">
                        <a:latin typeface="Cambria Math" panose="02040503050406030204" pitchFamily="18" charset="0"/>
                      </a:rPr>
                      <m:t>lb</m:t>
                    </m:r>
                  </m:oMath>
                </a14:m>
                <a:r>
                  <a:rPr lang="en-US" dirty="0"/>
                  <a:t>, and</a:t>
                </a:r>
              </a:p>
              <a:p>
                <a:pPr>
                  <a:defRPr sz="2800"/>
                </a:pPr>
                <a:r>
                  <a:rPr lang="en-US" dirty="0"/>
                  <a:t>		   </a:t>
                </a:r>
                <a14:m>
                  <m:oMath xmlns:m="http://schemas.openxmlformats.org/officeDocument/2006/math">
                    <m:r>
                      <a:rPr lang="en-US" i="1" dirty="0" smtClean="0">
                        <a:latin typeface="Cambria Math" panose="02040503050406030204" pitchFamily="18" charset="0"/>
                      </a:rPr>
                      <m:t>𝑘</m:t>
                    </m:r>
                    <m:r>
                      <a:rPr lang="en-US" i="1" dirty="0" smtClean="0">
                        <a:latin typeface="Cambria Math" panose="02040503050406030204" pitchFamily="18" charset="0"/>
                      </a:rPr>
                      <m:t>=</m:t>
                    </m:r>
                  </m:oMath>
                </a14:m>
                <a:r>
                  <a:rPr lang="en-US" dirty="0"/>
                  <a:t> constant of variation.</a:t>
                </a:r>
              </a:p>
              <a:p>
                <a:pPr>
                  <a:defRPr sz="2800"/>
                </a:pPr>
                <a:r>
                  <a:rPr lang="en-US" sz="2800" dirty="0"/>
                  <a:t>First, substitute the given information to find the value of </a:t>
                </a:r>
                <a14:m>
                  <m:oMath xmlns:m="http://schemas.openxmlformats.org/officeDocument/2006/math">
                    <m:r>
                      <a:rPr lang="en-US" sz="2800" i="1" dirty="0" smtClean="0">
                        <a:latin typeface="Cambria Math" panose="02040503050406030204" pitchFamily="18" charset="0"/>
                      </a:rPr>
                      <m:t>𝑘</m:t>
                    </m:r>
                  </m:oMath>
                </a14:m>
                <a:r>
                  <a:rPr lang="en-US" sz="2800" dirty="0"/>
                  <a:t>. </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000"/>
                </a:stretch>
              </a:blipFill>
            </p:spPr>
            <p:txBody>
              <a:bodyPr/>
              <a:lstStyle/>
              <a:p>
                <a:r>
                  <a:rPr lang="en-US">
                    <a:noFill/>
                  </a:rPr>
                  <a:t> </a:t>
                </a:r>
              </a:p>
            </p:txBody>
          </p:sp>
        </mc:Fallback>
      </mc:AlternateContent>
    </p:spTree>
    <p:extLst>
      <p:ext uri="{BB962C8B-B14F-4D97-AF65-F5344CB8AC3E}">
        <p14:creationId xmlns:p14="http://schemas.microsoft.com/office/powerpoint/2010/main" val="3395878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Application: Direct Variation</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(The value of 𝑘 will depend on the particular spring. Springs </a:t>
                </a:r>
                <a:r>
                  <a:rPr lang="en-US" sz="2800" dirty="0"/>
                  <a:t>made of different material or which are wound more tightly will have different values for </a:t>
                </a:r>
                <a14:m>
                  <m:oMath xmlns:m="http://schemas.openxmlformats.org/officeDocument/2006/math">
                    <m:r>
                      <a:rPr lang="en-US" sz="2800" i="1" dirty="0" smtClean="0">
                        <a:latin typeface="Cambria Math" panose="02040503050406030204" pitchFamily="18" charset="0"/>
                      </a:rPr>
                      <m:t>𝑘</m:t>
                    </m:r>
                  </m:oMath>
                </a14:m>
                <a:r>
                  <a:rPr lang="en-US" sz="2800" dirty="0"/>
                  <a:t>.)</a:t>
                </a:r>
              </a:p>
              <a:p>
                <a:pPr>
                  <a:defRPr sz="2800"/>
                </a:pPr>
                <a:r>
                  <a:rPr lang="en-US" dirty="0"/>
                  <a:t>	</a:t>
                </a:r>
                <a14:m>
                  <m:oMath xmlns:m="http://schemas.openxmlformats.org/officeDocument/2006/math">
                    <m:r>
                      <a:rPr lang="en-US" b="0" i="1" smtClean="0">
                        <a:latin typeface="Cambria Math" panose="02040503050406030204" pitchFamily="18" charset="0"/>
                      </a:rPr>
                      <m:t>𝑑</m:t>
                    </m:r>
                    <m:r>
                      <a:rPr lang="en-US" b="0" i="1" smtClean="0">
                        <a:latin typeface="Cambria Math" panose="02040503050406030204" pitchFamily="18" charset="0"/>
                      </a:rPr>
                      <m:t>=</m:t>
                    </m:r>
                    <m:r>
                      <a:rPr lang="en-US" b="0" i="1" smtClean="0">
                        <a:latin typeface="Cambria Math" panose="02040503050406030204" pitchFamily="18" charset="0"/>
                      </a:rPr>
                      <m:t>𝑘</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𝑤</m:t>
                    </m:r>
                  </m:oMath>
                </a14:m>
                <a:endParaRPr lang="en-US" sz="2800" dirty="0"/>
              </a:p>
              <a:p>
                <a:pPr>
                  <a:defRPr sz="2800"/>
                </a:pPr>
                <a:r>
                  <a:rPr lang="en-IN" dirty="0"/>
                  <a:t>	</a:t>
                </a:r>
                <a14:m>
                  <m:oMath xmlns:m="http://schemas.openxmlformats.org/officeDocument/2006/math">
                    <m:r>
                      <a:rPr lang="en-US" b="0" i="1" smtClean="0">
                        <a:latin typeface="Cambria Math" panose="02040503050406030204" pitchFamily="18" charset="0"/>
                      </a:rPr>
                      <m:t>6</m:t>
                    </m:r>
                    <m:r>
                      <a:rPr lang="en-US" b="0" i="1" smtClean="0">
                        <a:latin typeface="Cambria Math" panose="02040503050406030204" pitchFamily="18" charset="0"/>
                      </a:rPr>
                      <m:t>=</m:t>
                    </m:r>
                    <m:r>
                      <a:rPr lang="en-US" b="0" i="1" smtClean="0">
                        <a:latin typeface="Cambria Math" panose="02040503050406030204" pitchFamily="18" charset="0"/>
                      </a:rPr>
                      <m:t>𝑘</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10</m:t>
                    </m:r>
                  </m:oMath>
                </a14:m>
                <a:endParaRPr lang="en-US" b="0" dirty="0">
                  <a:ea typeface="Cambria Math" panose="02040503050406030204" pitchFamily="18" charset="0"/>
                </a:endParaRPr>
              </a:p>
              <a:p>
                <a:pPr>
                  <a:defRPr sz="2800"/>
                </a:pPr>
                <a:r>
                  <a:rPr lang="en-US" sz="2800" dirty="0"/>
                  <a:t>	</a:t>
                </a:r>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3</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m:t>
                    </m:r>
                    <m:r>
                      <a:rPr lang="en-US" sz="2800" b="0" i="1" smtClean="0">
                        <a:latin typeface="Cambria Math" panose="02040503050406030204" pitchFamily="18" charset="0"/>
                      </a:rPr>
                      <m:t>𝑘</m:t>
                    </m:r>
                  </m:oMath>
                </a14:m>
                <a:endParaRPr lang="en-US" sz="2800" dirty="0"/>
              </a:p>
              <a:p>
                <a:pPr>
                  <a:defRPr sz="2800"/>
                </a:pPr>
                <a:r>
                  <a:rPr lang="en-IN" dirty="0"/>
                  <a:t>So, </a:t>
                </a:r>
                <a14:m>
                  <m:oMath xmlns:m="http://schemas.openxmlformats.org/officeDocument/2006/math">
                    <m:r>
                      <a:rPr lang="en-US" b="0" i="1" smtClean="0">
                        <a:latin typeface="Cambria Math" panose="02040503050406030204" pitchFamily="18" charset="0"/>
                      </a:rPr>
                      <m:t>𝑑</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5</m:t>
                        </m:r>
                      </m:den>
                    </m:f>
                    <m:r>
                      <a:rPr lang="en-US" b="0" i="1" smtClean="0">
                        <a:latin typeface="Cambria Math" panose="02040503050406030204" pitchFamily="18" charset="0"/>
                      </a:rPr>
                      <m:t>𝑤</m:t>
                    </m:r>
                    <m:r>
                      <a:rPr lang="en-US" b="0" i="1" smtClean="0">
                        <a:latin typeface="Cambria Math" panose="02040503050406030204" pitchFamily="18" charset="0"/>
                      </a:rPr>
                      <m:t>.</m:t>
                    </m:r>
                  </m:oMath>
                </a14:m>
                <a:endParaRPr lang="en-US" sz="2800" dirty="0"/>
              </a:p>
              <a:p>
                <a:pPr>
                  <a:defRPr sz="2800"/>
                </a:pPr>
                <a:r>
                  <a:rPr lang="en-IN" dirty="0"/>
                  <a:t>If </a:t>
                </a:r>
                <a14:m>
                  <m:oMath xmlns:m="http://schemas.openxmlformats.org/officeDocument/2006/math">
                    <m:r>
                      <a:rPr lang="en-US" b="0" i="1" smtClean="0">
                        <a:latin typeface="Cambria Math" panose="02040503050406030204" pitchFamily="18" charset="0"/>
                      </a:rPr>
                      <m:t>𝑤</m:t>
                    </m:r>
                    <m:r>
                      <a:rPr lang="en-US" b="0" i="1" smtClean="0">
                        <a:latin typeface="Cambria Math" panose="02040503050406030204" pitchFamily="18" charset="0"/>
                      </a:rPr>
                      <m:t>=</m:t>
                    </m:r>
                    <m:r>
                      <a:rPr lang="en-US" b="0" i="1" smtClean="0">
                        <a:latin typeface="Cambria Math" panose="02040503050406030204" pitchFamily="18" charset="0"/>
                      </a:rPr>
                      <m:t>15</m:t>
                    </m:r>
                    <m:r>
                      <a:rPr lang="en-US" b="0" i="1" smtClean="0">
                        <a:latin typeface="Cambria Math" panose="02040503050406030204" pitchFamily="18" charset="0"/>
                      </a:rPr>
                      <m:t>,</m:t>
                    </m:r>
                  </m:oMath>
                </a14:m>
                <a:r>
                  <a:rPr lang="en-US" sz="2800" dirty="0"/>
                  <a:t> we have </a:t>
                </a:r>
                <a14:m>
                  <m:oMath xmlns:m="http://schemas.openxmlformats.org/officeDocument/2006/math">
                    <m:r>
                      <a:rPr lang="en-US" sz="2800" b="0" i="1" smtClean="0">
                        <a:latin typeface="Cambria Math" panose="02040503050406030204" pitchFamily="18" charset="0"/>
                      </a:rPr>
                      <m:t>𝑑</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m:t>
                        </m:r>
                      </m:num>
                      <m:den>
                        <m:r>
                          <a:rPr lang="en-US" sz="2800" b="0" i="1" smtClean="0">
                            <a:latin typeface="Cambria Math" panose="02040503050406030204" pitchFamily="18" charset="0"/>
                          </a:rPr>
                          <m:t>5</m:t>
                        </m:r>
                      </m:den>
                    </m:f>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15</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9</m:t>
                    </m:r>
                    <m:r>
                      <a:rPr lang="en-US" sz="2800" b="0" i="1" smtClean="0">
                        <a:latin typeface="Cambria Math" panose="02040503050406030204" pitchFamily="18" charset="0"/>
                        <a:ea typeface="Cambria Math" panose="02040503050406030204" pitchFamily="18" charset="0"/>
                      </a:rPr>
                      <m:t>.</m:t>
                    </m:r>
                  </m:oMath>
                </a14:m>
                <a:endParaRPr lang="en-US"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r="-593"/>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26A9C019-ACC1-D8B3-6B7F-A6DFBAE9B08B}"/>
              </a:ext>
            </a:extLst>
          </p:cNvPr>
          <p:cNvSpPr txBox="1"/>
          <p:nvPr/>
        </p:nvSpPr>
        <p:spPr>
          <a:xfrm>
            <a:off x="3586976" y="2720898"/>
            <a:ext cx="4191000" cy="646331"/>
          </a:xfrm>
          <a:prstGeom prst="rect">
            <a:avLst/>
          </a:prstGeom>
          <a:noFill/>
        </p:spPr>
        <p:txBody>
          <a:bodyPr wrap="square" rtlCol="0">
            <a:spAutoFit/>
          </a:bodyPr>
          <a:lstStyle/>
          <a:p>
            <a:r>
              <a:rPr lang="en-US" dirty="0"/>
              <a:t>Substitute the known values into the</a:t>
            </a:r>
          </a:p>
          <a:p>
            <a:r>
              <a:rPr lang="en-US" dirty="0"/>
              <a:t>formula.</a:t>
            </a:r>
            <a:endParaRPr lang="en-IN"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5E3E5F2C-8881-E9B1-F63F-201B105B154C}"/>
                  </a:ext>
                </a:extLst>
              </p:cNvPr>
              <p:cNvSpPr txBox="1"/>
              <p:nvPr/>
            </p:nvSpPr>
            <p:spPr>
              <a:xfrm>
                <a:off x="3564674" y="3412460"/>
                <a:ext cx="4191000" cy="484043"/>
              </a:xfrm>
              <a:prstGeom prst="rect">
                <a:avLst/>
              </a:prstGeom>
              <a:noFill/>
            </p:spPr>
            <p:txBody>
              <a:bodyPr wrap="square" rtlCol="0">
                <a:spAutoFit/>
              </a:bodyPr>
              <a:lstStyle/>
              <a:p>
                <a:r>
                  <a:rPr lang="en-US" dirty="0"/>
                  <a:t>The constant of variation is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5</m:t>
                        </m:r>
                      </m:den>
                    </m:f>
                    <m:r>
                      <a:rPr lang="en-US" b="0" i="1" smtClean="0">
                        <a:latin typeface="Cambria Math" panose="02040503050406030204" pitchFamily="18" charset="0"/>
                      </a:rPr>
                      <m:t> (</m:t>
                    </m:r>
                    <m:r>
                      <m:rPr>
                        <m:sty m:val="p"/>
                      </m:rPr>
                      <a:rPr lang="en-US" b="0" i="0" smtClean="0">
                        <a:latin typeface="Cambria Math" panose="02040503050406030204" pitchFamily="18" charset="0"/>
                      </a:rPr>
                      <m:t>or</m:t>
                    </m:r>
                    <m:r>
                      <a:rPr lang="en-US" b="0" i="1" smtClean="0">
                        <a:latin typeface="Cambria Math" panose="02040503050406030204" pitchFamily="18" charset="0"/>
                      </a:rPr>
                      <m:t> </m:t>
                    </m:r>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m:t>
                    </m:r>
                  </m:oMath>
                </a14:m>
                <a:r>
                  <a:rPr lang="en-US" dirty="0"/>
                  <a:t>.</a:t>
                </a:r>
                <a:endParaRPr lang="en-IN" dirty="0"/>
              </a:p>
            </p:txBody>
          </p:sp>
        </mc:Choice>
        <mc:Fallback xmlns="">
          <p:sp>
            <p:nvSpPr>
              <p:cNvPr id="5" name="TextBox 4">
                <a:extLst>
                  <a:ext uri="{FF2B5EF4-FFF2-40B4-BE49-F238E27FC236}">
                    <a16:creationId xmlns:a16="http://schemas.microsoft.com/office/drawing/2014/main" id="{5E3E5F2C-8881-E9B1-F63F-201B105B154C}"/>
                  </a:ext>
                </a:extLst>
              </p:cNvPr>
              <p:cNvSpPr txBox="1">
                <a:spLocks noRot="1" noChangeAspect="1" noMove="1" noResize="1" noEditPoints="1" noAdjustHandles="1" noChangeArrowheads="1" noChangeShapeType="1" noTextEdit="1"/>
              </p:cNvSpPr>
              <p:nvPr/>
            </p:nvSpPr>
            <p:spPr>
              <a:xfrm>
                <a:off x="3564674" y="3412460"/>
                <a:ext cx="4191000" cy="484043"/>
              </a:xfrm>
              <a:prstGeom prst="rect">
                <a:avLst/>
              </a:prstGeom>
              <a:blipFill>
                <a:blip r:embed="rId3"/>
                <a:stretch>
                  <a:fillRect l="-1310" b="-8861"/>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D0BD66DF-CE76-795C-E414-AB479927A7EA}"/>
                  </a:ext>
                </a:extLst>
              </p:cNvPr>
              <p:cNvSpPr txBox="1"/>
              <p:nvPr/>
            </p:nvSpPr>
            <p:spPr>
              <a:xfrm>
                <a:off x="3564674" y="3792010"/>
                <a:ext cx="4191000" cy="369332"/>
              </a:xfrm>
              <a:prstGeom prst="rect">
                <a:avLst/>
              </a:prstGeom>
              <a:noFill/>
            </p:spPr>
            <p:txBody>
              <a:bodyPr wrap="square" rtlCol="0">
                <a:spAutoFit/>
              </a:bodyPr>
              <a:lstStyle/>
              <a:p>
                <a:r>
                  <a:rPr lang="en-US" dirty="0"/>
                  <a:t>Use this value for </a:t>
                </a:r>
                <a14:m>
                  <m:oMath xmlns:m="http://schemas.openxmlformats.org/officeDocument/2006/math">
                    <m:r>
                      <a:rPr lang="en-US" i="1" dirty="0" smtClean="0">
                        <a:latin typeface="Cambria Math" panose="02040503050406030204" pitchFamily="18" charset="0"/>
                      </a:rPr>
                      <m:t>𝑘</m:t>
                    </m:r>
                  </m:oMath>
                </a14:m>
                <a:r>
                  <a:rPr lang="en-US" dirty="0"/>
                  <a:t> in the general formula.</a:t>
                </a:r>
                <a:endParaRPr lang="en-IN" dirty="0"/>
              </a:p>
            </p:txBody>
          </p:sp>
        </mc:Choice>
        <mc:Fallback>
          <p:sp>
            <p:nvSpPr>
              <p:cNvPr id="6" name="TextBox 5">
                <a:extLst>
                  <a:ext uri="{FF2B5EF4-FFF2-40B4-BE49-F238E27FC236}">
                    <a16:creationId xmlns:a16="http://schemas.microsoft.com/office/drawing/2014/main" id="{D0BD66DF-CE76-795C-E414-AB479927A7EA}"/>
                  </a:ext>
                </a:extLst>
              </p:cNvPr>
              <p:cNvSpPr txBox="1">
                <a:spLocks noRot="1" noChangeAspect="1" noMove="1" noResize="1" noEditPoints="1" noAdjustHandles="1" noChangeArrowheads="1" noChangeShapeType="1" noTextEdit="1"/>
              </p:cNvSpPr>
              <p:nvPr/>
            </p:nvSpPr>
            <p:spPr>
              <a:xfrm>
                <a:off x="3564674" y="3792010"/>
                <a:ext cx="4191000" cy="369332"/>
              </a:xfrm>
              <a:prstGeom prst="rect">
                <a:avLst/>
              </a:prstGeom>
              <a:blipFill>
                <a:blip r:embed="rId4"/>
                <a:stretch>
                  <a:fillRect l="-1310" t="-8197" r="-437" b="-24590"/>
                </a:stretch>
              </a:blipFill>
            </p:spPr>
            <p:txBody>
              <a:bodyPr/>
              <a:lstStyle/>
              <a:p>
                <a:r>
                  <a:rPr lang="en-US">
                    <a:noFill/>
                  </a:rPr>
                  <a:t> </a:t>
                </a:r>
              </a:p>
            </p:txBody>
          </p:sp>
        </mc:Fallback>
      </mc:AlternateContent>
    </p:spTree>
    <p:extLst>
      <p:ext uri="{BB962C8B-B14F-4D97-AF65-F5344CB8AC3E}">
        <p14:creationId xmlns:p14="http://schemas.microsoft.com/office/powerpoint/2010/main" val="3440815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Application: Direct Variation</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The spring will stretch </a:t>
                </a:r>
                <a14:m>
                  <m:oMath xmlns:m="http://schemas.openxmlformats.org/officeDocument/2006/math">
                    <m:r>
                      <a:rPr lang="en-US" sz="2800" i="1" dirty="0" smtClean="0">
                        <a:latin typeface="Cambria Math" panose="02040503050406030204" pitchFamily="18" charset="0"/>
                      </a:rPr>
                      <m:t>9</m:t>
                    </m:r>
                  </m:oMath>
                </a14:m>
                <a:r>
                  <a:rPr lang="en-US" sz="2800" dirty="0"/>
                  <a:t> </a:t>
                </a:r>
                <a14:m>
                  <m:oMath xmlns:m="http://schemas.openxmlformats.org/officeDocument/2006/math">
                    <m:r>
                      <m:rPr>
                        <m:sty m:val="p"/>
                      </m:rPr>
                      <a:rPr lang="en-US" sz="2800" i="0" dirty="0" smtClean="0">
                        <a:latin typeface="Cambria Math" panose="02040503050406030204" pitchFamily="18" charset="0"/>
                      </a:rPr>
                      <m:t>in</m:t>
                    </m:r>
                  </m:oMath>
                </a14:m>
                <a:r>
                  <a:rPr lang="en-US" sz="2800" dirty="0"/>
                  <a:t>. if a weight of </a:t>
                </a:r>
                <a14:m>
                  <m:oMath xmlns:m="http://schemas.openxmlformats.org/officeDocument/2006/math">
                    <m:r>
                      <a:rPr lang="en-US" sz="2800" i="1" dirty="0" smtClean="0">
                        <a:latin typeface="Cambria Math" panose="02040503050406030204" pitchFamily="18" charset="0"/>
                      </a:rPr>
                      <m:t>15</m:t>
                    </m:r>
                  </m:oMath>
                </a14:m>
                <a:r>
                  <a:rPr lang="en-US" sz="2800" dirty="0"/>
                  <a:t> </a:t>
                </a:r>
                <a14:m>
                  <m:oMath xmlns:m="http://schemas.openxmlformats.org/officeDocument/2006/math">
                    <m:r>
                      <m:rPr>
                        <m:sty m:val="p"/>
                      </m:rPr>
                      <a:rPr lang="en-US" sz="2800" i="0" dirty="0" smtClean="0">
                        <a:latin typeface="Cambria Math" panose="02040503050406030204" pitchFamily="18" charset="0"/>
                      </a:rPr>
                      <m:t>lb</m:t>
                    </m:r>
                  </m:oMath>
                </a14:m>
                <a:r>
                  <a:rPr lang="en-US" sz="2800" dirty="0"/>
                  <a:t> is placed at its end. </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195422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Inverse Variation</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82078"/>
                <a:ext cx="8229600" cy="2646750"/>
              </a:xfrm>
            </p:spPr>
            <p:txBody>
              <a:bodyPr>
                <a:spAutoFit/>
              </a:bodyPr>
              <a:lstStyle/>
              <a:p>
                <a:r>
                  <a:rPr sz="2800" dirty="0"/>
                  <a:t>A variable quantity </a:t>
                </a:r>
                <a14:m>
                  <m:oMath xmlns:m="http://schemas.openxmlformats.org/officeDocument/2006/math">
                    <m:r>
                      <a:rPr lang="en-US">
                        <a:latin typeface="Cambria Math" panose="02040503050406030204" pitchFamily="18" charset="0"/>
                      </a:rPr>
                      <m:t>𝑦</m:t>
                    </m:r>
                  </m:oMath>
                </a14:m>
                <a:r>
                  <a:rPr sz="2800" dirty="0"/>
                  <a:t> </a:t>
                </a:r>
                <a:r>
                  <a:rPr sz="2800" b="1" dirty="0"/>
                  <a:t>varies inversely as</a:t>
                </a:r>
                <a:r>
                  <a:rPr sz="2800" dirty="0"/>
                  <a:t> (or is </a:t>
                </a:r>
                <a:r>
                  <a:rPr sz="2800" b="1" dirty="0"/>
                  <a:t>inversely proportional to</a:t>
                </a:r>
                <a:r>
                  <a:rPr sz="2800" dirty="0"/>
                  <a:t>) a variable </a:t>
                </a:r>
                <a14:m>
                  <m:oMath xmlns:m="http://schemas.openxmlformats.org/officeDocument/2006/math">
                    <m:r>
                      <a:rPr lang="en-US">
                        <a:latin typeface="Cambria Math" panose="02040503050406030204" pitchFamily="18" charset="0"/>
                      </a:rPr>
                      <m:t>𝑥</m:t>
                    </m:r>
                  </m:oMath>
                </a14:m>
                <a:r>
                  <a:rPr sz="2800" dirty="0"/>
                  <a:t> if there is a constant </a:t>
                </a:r>
                <a14:m>
                  <m:oMath xmlns:m="http://schemas.openxmlformats.org/officeDocument/2006/math">
                    <m:r>
                      <a:rPr lang="en-US">
                        <a:latin typeface="Cambria Math" panose="02040503050406030204" pitchFamily="18" charset="0"/>
                      </a:rPr>
                      <m:t>𝑘</m:t>
                    </m:r>
                  </m:oMath>
                </a14:m>
                <a:r>
                  <a:rPr sz="2800" dirty="0"/>
                  <a:t> such that</a:t>
                </a:r>
              </a:p>
              <a:p>
                <a:pPr algn="ctr">
                  <a:defRPr sz="2800"/>
                </a:pPr>
                <a14:m>
                  <m:oMath xmlns:m="http://schemas.openxmlformats.org/officeDocument/2006/math">
                    <m:r>
                      <a:rPr b="1" i="1">
                        <a:latin typeface="Cambria Math" panose="02040503050406030204" pitchFamily="18" charset="0"/>
                      </a:rPr>
                      <m:t>𝒙</m:t>
                    </m:r>
                    <m:r>
                      <a:rPr b="1">
                        <a:latin typeface="Cambria Math" panose="02040503050406030204" pitchFamily="18" charset="0"/>
                      </a:rPr>
                      <m:t>⋅</m:t>
                    </m:r>
                    <m:r>
                      <a:rPr b="1" i="1">
                        <a:latin typeface="Cambria Math" panose="02040503050406030204" pitchFamily="18" charset="0"/>
                      </a:rPr>
                      <m:t>𝒚</m:t>
                    </m:r>
                    <m:r>
                      <a:rPr b="1">
                        <a:latin typeface="Cambria Math" panose="02040503050406030204" pitchFamily="18" charset="0"/>
                      </a:rPr>
                      <m:t>=</m:t>
                    </m:r>
                    <m:r>
                      <a:rPr b="1" i="1">
                        <a:latin typeface="Cambria Math" panose="02040503050406030204" pitchFamily="18" charset="0"/>
                      </a:rPr>
                      <m:t>𝒌</m:t>
                    </m:r>
                  </m:oMath>
                </a14:m>
                <a:r>
                  <a:rPr sz="2800" b="1" dirty="0"/>
                  <a:t> </a:t>
                </a:r>
                <a:r>
                  <a:rPr sz="2800" dirty="0"/>
                  <a:t>or </a:t>
                </a:r>
                <a14:m>
                  <m:oMath xmlns:m="http://schemas.openxmlformats.org/officeDocument/2006/math">
                    <m:r>
                      <a:rPr b="1" i="1">
                        <a:latin typeface="Cambria Math" panose="02040503050406030204" pitchFamily="18" charset="0"/>
                      </a:rPr>
                      <m:t>𝒚</m:t>
                    </m:r>
                    <m:r>
                      <a:rPr b="1">
                        <a:latin typeface="Cambria Math" panose="02040503050406030204" pitchFamily="18" charset="0"/>
                      </a:rPr>
                      <m:t>=</m:t>
                    </m:r>
                    <m:f>
                      <m:fPr>
                        <m:ctrlPr>
                          <a:rPr b="1" i="1">
                            <a:latin typeface="Cambria Math" panose="02040503050406030204" pitchFamily="18" charset="0"/>
                          </a:rPr>
                        </m:ctrlPr>
                      </m:fPr>
                      <m:num>
                        <m:r>
                          <a:rPr b="1" i="1">
                            <a:latin typeface="Cambria Math" panose="02040503050406030204" pitchFamily="18" charset="0"/>
                          </a:rPr>
                          <m:t>𝒌</m:t>
                        </m:r>
                      </m:num>
                      <m:den>
                        <m:r>
                          <a:rPr b="1" i="1">
                            <a:latin typeface="Cambria Math" panose="02040503050406030204" pitchFamily="18" charset="0"/>
                          </a:rPr>
                          <m:t>𝒙</m:t>
                        </m:r>
                      </m:den>
                    </m:f>
                  </m:oMath>
                </a14:m>
                <a:r>
                  <a:rPr sz="2800" dirty="0"/>
                  <a:t>.</a:t>
                </a:r>
              </a:p>
              <a:p>
                <a:r>
                  <a:rPr sz="2800" dirty="0"/>
                  <a:t>The constant </a:t>
                </a:r>
                <a14:m>
                  <m:oMath xmlns:m="http://schemas.openxmlformats.org/officeDocument/2006/math">
                    <m:r>
                      <a:rPr lang="en-US">
                        <a:latin typeface="Cambria Math" panose="02040503050406030204" pitchFamily="18" charset="0"/>
                      </a:rPr>
                      <m:t>𝑘</m:t>
                    </m:r>
                  </m:oMath>
                </a14:m>
                <a:r>
                  <a:rPr sz="2800" dirty="0"/>
                  <a:t> is called the </a:t>
                </a:r>
                <a:r>
                  <a:rPr sz="2800" b="1" dirty="0"/>
                  <a:t>constant of variation</a:t>
                </a:r>
                <a:r>
                  <a:rPr sz="2800" dirty="0"/>
                  <a:t>.</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646750"/>
              </a:xfrm>
              <a:blipFill>
                <a:blip r:embed="rId2"/>
                <a:stretch>
                  <a:fillRect l="-1328" t="-1822" r="-1181" b="-5239"/>
                </a:stretch>
              </a:blipFill>
            </p:spPr>
            <p:txBody>
              <a:bodyPr/>
              <a:lstStyle/>
              <a:p>
                <a:r>
                  <a:rPr lang="en-US">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831</TotalTime>
  <Words>1515</Words>
  <Application>Microsoft Office PowerPoint</Application>
  <PresentationFormat>On-screen Show (4:3)</PresentationFormat>
  <Paragraphs>145</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Calibri</vt:lpstr>
      <vt:lpstr>Cambria Math</vt:lpstr>
      <vt:lpstr>Courier New</vt:lpstr>
      <vt:lpstr>Arial</vt:lpstr>
      <vt:lpstr>Office Theme</vt:lpstr>
      <vt:lpstr>Section 2.6</vt:lpstr>
      <vt:lpstr>Definition: Direct Variation</vt:lpstr>
      <vt:lpstr>Example 1: Direct Variation</vt:lpstr>
      <vt:lpstr>Example 2: Application: Direct Variation</vt:lpstr>
      <vt:lpstr>Example 2: Application: Direct Variation (cont.)</vt:lpstr>
      <vt:lpstr>Example 2: Application: Direct Variation (cont.)</vt:lpstr>
      <vt:lpstr>Example 2: Application: Direct Variation (cont.)</vt:lpstr>
      <vt:lpstr>Example 2: Application: Direct Variation (cont.)</vt:lpstr>
      <vt:lpstr>Definition: Inverse Variation</vt:lpstr>
      <vt:lpstr>Example 3: Inverse Variation</vt:lpstr>
      <vt:lpstr>Example 3: Inverse Variation (cont.)</vt:lpstr>
      <vt:lpstr>Example 4: Application: Inverse Variation</vt:lpstr>
      <vt:lpstr>Example 4: Application: Inverse Variation (cont.)</vt:lpstr>
      <vt:lpstr>Example 4: Application: Inverse Variation (cont.)</vt:lpstr>
      <vt:lpstr>Example 4: Application: Inverse Variation (cont.)</vt:lpstr>
      <vt:lpstr>Example 5: Joint Variation</vt:lpstr>
      <vt:lpstr>Example 5: Joint Variation (cont.)</vt:lpstr>
      <vt:lpstr>Example 6: Application: More Variation</vt:lpstr>
      <vt:lpstr>Example 6: Application: More Variation (cont.)</vt:lpstr>
      <vt:lpstr>Example 7: Application: More Variation</vt:lpstr>
      <vt:lpstr>Example 7: Application: More Variation (cont.)</vt:lpstr>
      <vt:lpstr>Example 8: Application: More Variation</vt:lpstr>
      <vt:lpstr>Example 8: Application: More Variation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129</cp:revision>
  <dcterms:created xsi:type="dcterms:W3CDTF">2013-04-26T14:43:13Z</dcterms:created>
  <dcterms:modified xsi:type="dcterms:W3CDTF">2024-08-07T20:00:25Z</dcterms:modified>
</cp:coreProperties>
</file>